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54"/>
  </p:notesMasterIdLst>
  <p:handoutMasterIdLst>
    <p:handoutMasterId r:id="rId55"/>
  </p:handoutMasterIdLst>
  <p:sldIdLst>
    <p:sldId id="256" r:id="rId2"/>
    <p:sldId id="263" r:id="rId3"/>
    <p:sldId id="315" r:id="rId4"/>
    <p:sldId id="288" r:id="rId5"/>
    <p:sldId id="289" r:id="rId6"/>
    <p:sldId id="264" r:id="rId7"/>
    <p:sldId id="340" r:id="rId8"/>
    <p:sldId id="266" r:id="rId9"/>
    <p:sldId id="316" r:id="rId10"/>
    <p:sldId id="267" r:id="rId11"/>
    <p:sldId id="278" r:id="rId12"/>
    <p:sldId id="299" r:id="rId13"/>
    <p:sldId id="281" r:id="rId14"/>
    <p:sldId id="276" r:id="rId15"/>
    <p:sldId id="283" r:id="rId16"/>
    <p:sldId id="290" r:id="rId17"/>
    <p:sldId id="271" r:id="rId18"/>
    <p:sldId id="332" r:id="rId19"/>
    <p:sldId id="274" r:id="rId20"/>
    <p:sldId id="302" r:id="rId21"/>
    <p:sldId id="269" r:id="rId22"/>
    <p:sldId id="270" r:id="rId23"/>
    <p:sldId id="284" r:id="rId24"/>
    <p:sldId id="333" r:id="rId25"/>
    <p:sldId id="339" r:id="rId26"/>
    <p:sldId id="317" r:id="rId27"/>
    <p:sldId id="318" r:id="rId28"/>
    <p:sldId id="319" r:id="rId29"/>
    <p:sldId id="320" r:id="rId30"/>
    <p:sldId id="321" r:id="rId31"/>
    <p:sldId id="303" r:id="rId32"/>
    <p:sldId id="304" r:id="rId33"/>
    <p:sldId id="322" r:id="rId34"/>
    <p:sldId id="305" r:id="rId35"/>
    <p:sldId id="306" r:id="rId36"/>
    <p:sldId id="323" r:id="rId37"/>
    <p:sldId id="324" r:id="rId38"/>
    <p:sldId id="325" r:id="rId39"/>
    <p:sldId id="326" r:id="rId40"/>
    <p:sldId id="327" r:id="rId41"/>
    <p:sldId id="328" r:id="rId42"/>
    <p:sldId id="329" r:id="rId43"/>
    <p:sldId id="330" r:id="rId44"/>
    <p:sldId id="307" r:id="rId45"/>
    <p:sldId id="334" r:id="rId46"/>
    <p:sldId id="285" r:id="rId47"/>
    <p:sldId id="335" r:id="rId48"/>
    <p:sldId id="336" r:id="rId49"/>
    <p:sldId id="337" r:id="rId50"/>
    <p:sldId id="338" r:id="rId51"/>
    <p:sldId id="261" r:id="rId52"/>
    <p:sldId id="295" r:id="rId5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3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788"/>
    <a:srgbClr val="789A01"/>
    <a:srgbClr val="8B8D8E"/>
    <a:srgbClr val="A76F3E"/>
    <a:srgbClr val="7D9AAA"/>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89988" autoAdjust="0"/>
  </p:normalViewPr>
  <p:slideViewPr>
    <p:cSldViewPr snapToGrid="0" showGuides="1">
      <p:cViewPr varScale="1">
        <p:scale>
          <a:sx n="89" d="100"/>
          <a:sy n="89" d="100"/>
        </p:scale>
        <p:origin x="1334" y="62"/>
      </p:cViewPr>
      <p:guideLst>
        <p:guide orient="horz" pos="2160"/>
        <p:guide pos="435"/>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0" hangingPunct="0">
              <a:defRPr sz="1200"/>
            </a:lvl1pPr>
          </a:lstStyle>
          <a:p>
            <a:pPr>
              <a:defRPr/>
            </a:pPr>
            <a:endParaRPr lang="en-US" dirty="0"/>
          </a:p>
        </p:txBody>
      </p:sp>
      <p:sp>
        <p:nvSpPr>
          <p:cNvPr id="19459"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0" hangingPunct="0">
              <a:defRPr sz="1200"/>
            </a:lvl1pPr>
          </a:lstStyle>
          <a:p>
            <a:pPr>
              <a:defRPr/>
            </a:pPr>
            <a:endParaRPr lang="en-US" dirty="0"/>
          </a:p>
        </p:txBody>
      </p:sp>
      <p:sp>
        <p:nvSpPr>
          <p:cNvPr id="19460"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0" hangingPunct="0">
              <a:defRPr sz="1200"/>
            </a:lvl1pPr>
          </a:lstStyle>
          <a:p>
            <a:pPr>
              <a:defRPr/>
            </a:pPr>
            <a:endParaRPr lang="en-US" dirty="0"/>
          </a:p>
        </p:txBody>
      </p:sp>
      <p:sp>
        <p:nvSpPr>
          <p:cNvPr id="19461"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4BED9F0E-37B1-4FA2-828C-817A19CC8342}" type="slidenum">
              <a:rPr lang="en-US"/>
              <a:pPr>
                <a:defRPr/>
              </a:pPr>
              <a:t>‹#›</a:t>
            </a:fld>
            <a:endParaRPr lang="en-US" dirty="0"/>
          </a:p>
        </p:txBody>
      </p:sp>
    </p:spTree>
    <p:extLst>
      <p:ext uri="{BB962C8B-B14F-4D97-AF65-F5344CB8AC3E}">
        <p14:creationId xmlns:p14="http://schemas.microsoft.com/office/powerpoint/2010/main" val="2376182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0" hangingPunct="0">
              <a:defRPr sz="1200"/>
            </a:lvl1pPr>
          </a:lstStyle>
          <a:p>
            <a:pPr>
              <a:defRPr/>
            </a:pPr>
            <a:endParaRPr lang="en-US" dirty="0"/>
          </a:p>
        </p:txBody>
      </p:sp>
      <p:sp>
        <p:nvSpPr>
          <p:cNvPr id="17411"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0" hangingPunct="0">
              <a:defRPr sz="120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0" hangingPunct="0">
              <a:defRPr sz="1200"/>
            </a:lvl1pPr>
          </a:lstStyle>
          <a:p>
            <a:pPr>
              <a:defRPr/>
            </a:pPr>
            <a:endParaRPr lang="en-US" dirty="0"/>
          </a:p>
        </p:txBody>
      </p:sp>
      <p:sp>
        <p:nvSpPr>
          <p:cNvPr id="17415"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21A2F18E-A40C-4E37-A909-7BBA7330ECFA}" type="slidenum">
              <a:rPr lang="en-US"/>
              <a:pPr>
                <a:defRPr/>
              </a:pPr>
              <a:t>‹#›</a:t>
            </a:fld>
            <a:endParaRPr lang="en-US" dirty="0"/>
          </a:p>
        </p:txBody>
      </p:sp>
    </p:spTree>
    <p:extLst>
      <p:ext uri="{BB962C8B-B14F-4D97-AF65-F5344CB8AC3E}">
        <p14:creationId xmlns:p14="http://schemas.microsoft.com/office/powerpoint/2010/main" val="1498747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1838325"/>
            <a:ext cx="7221538" cy="1897063"/>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dirty="0"/>
          </a:p>
        </p:txBody>
      </p:sp>
      <p:sp>
        <p:nvSpPr>
          <p:cNvPr id="5" name="Rectangle 31"/>
          <p:cNvSpPr>
            <a:spLocks noChangeArrowheads="1"/>
          </p:cNvSpPr>
          <p:nvPr/>
        </p:nvSpPr>
        <p:spPr bwMode="auto">
          <a:xfrm>
            <a:off x="7240588" y="6408738"/>
            <a:ext cx="1903412"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900" b="1" dirty="0">
                <a:solidFill>
                  <a:srgbClr val="165788"/>
                </a:solidFill>
                <a:latin typeface="Arial" charset="0"/>
              </a:rPr>
              <a:t>www.mcguirewoods.com</a:t>
            </a:r>
          </a:p>
        </p:txBody>
      </p:sp>
      <p:sp>
        <p:nvSpPr>
          <p:cNvPr id="6" name="Rectangle 2"/>
          <p:cNvSpPr txBox="1">
            <a:spLocks noChangeArrowheads="1"/>
          </p:cNvSpPr>
          <p:nvPr/>
        </p:nvSpPr>
        <p:spPr bwMode="auto">
          <a:xfrm>
            <a:off x="479425" y="2057400"/>
            <a:ext cx="57912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lgn="l" rtl="0" fontAlgn="base">
              <a:spcBef>
                <a:spcPct val="0"/>
              </a:spcBef>
              <a:spcAft>
                <a:spcPct val="0"/>
              </a:spcAft>
              <a:defRPr sz="2800" b="1">
                <a:solidFill>
                  <a:srgbClr val="165788"/>
                </a:solidFill>
                <a:latin typeface="+mj-lt"/>
                <a:ea typeface="+mj-ea"/>
                <a:cs typeface="Arial" pitchFamily="34" charset="0"/>
              </a:defRPr>
            </a:lvl1pPr>
            <a:lvl2pPr algn="l" rtl="0" fontAlgn="base">
              <a:spcBef>
                <a:spcPct val="0"/>
              </a:spcBef>
              <a:spcAft>
                <a:spcPct val="0"/>
              </a:spcAft>
              <a:defRPr sz="2800" b="1">
                <a:solidFill>
                  <a:schemeClr val="accent1"/>
                </a:solidFill>
                <a:latin typeface="Arial" charset="0"/>
                <a:cs typeface="Arial" charset="0"/>
              </a:defRPr>
            </a:lvl2pPr>
            <a:lvl3pPr algn="l" rtl="0" fontAlgn="base">
              <a:spcBef>
                <a:spcPct val="0"/>
              </a:spcBef>
              <a:spcAft>
                <a:spcPct val="0"/>
              </a:spcAft>
              <a:defRPr sz="2800" b="1">
                <a:solidFill>
                  <a:schemeClr val="accent1"/>
                </a:solidFill>
                <a:latin typeface="Arial" charset="0"/>
                <a:cs typeface="Arial" charset="0"/>
              </a:defRPr>
            </a:lvl3pPr>
            <a:lvl4pPr algn="l" rtl="0" fontAlgn="base">
              <a:spcBef>
                <a:spcPct val="0"/>
              </a:spcBef>
              <a:spcAft>
                <a:spcPct val="0"/>
              </a:spcAft>
              <a:defRPr sz="2800" b="1">
                <a:solidFill>
                  <a:schemeClr val="accent1"/>
                </a:solidFill>
                <a:latin typeface="Arial" charset="0"/>
                <a:cs typeface="Arial" charset="0"/>
              </a:defRPr>
            </a:lvl4pPr>
            <a:lvl5pPr algn="l" rtl="0" fontAlgn="base">
              <a:spcBef>
                <a:spcPct val="0"/>
              </a:spcBef>
              <a:spcAft>
                <a:spcPct val="0"/>
              </a:spcAft>
              <a:defRPr sz="2800" b="1">
                <a:solidFill>
                  <a:schemeClr val="accent1"/>
                </a:solidFill>
                <a:latin typeface="Arial" charset="0"/>
                <a:cs typeface="Arial" charset="0"/>
              </a:defRPr>
            </a:lvl5pPr>
            <a:lvl6pPr marL="457200" algn="l" rtl="0" eaLnBrk="1" fontAlgn="base" hangingPunct="1">
              <a:spcBef>
                <a:spcPct val="0"/>
              </a:spcBef>
              <a:spcAft>
                <a:spcPct val="0"/>
              </a:spcAft>
              <a:defRPr sz="2800">
                <a:solidFill>
                  <a:schemeClr val="bg1"/>
                </a:solidFill>
                <a:latin typeface="Optima" pitchFamily="34" charset="0"/>
              </a:defRPr>
            </a:lvl6pPr>
            <a:lvl7pPr marL="914400" algn="l" rtl="0" eaLnBrk="1" fontAlgn="base" hangingPunct="1">
              <a:spcBef>
                <a:spcPct val="0"/>
              </a:spcBef>
              <a:spcAft>
                <a:spcPct val="0"/>
              </a:spcAft>
              <a:defRPr sz="2800">
                <a:solidFill>
                  <a:schemeClr val="bg1"/>
                </a:solidFill>
                <a:latin typeface="Optima" pitchFamily="34" charset="0"/>
              </a:defRPr>
            </a:lvl7pPr>
            <a:lvl8pPr marL="1371600" algn="l" rtl="0" eaLnBrk="1" fontAlgn="base" hangingPunct="1">
              <a:spcBef>
                <a:spcPct val="0"/>
              </a:spcBef>
              <a:spcAft>
                <a:spcPct val="0"/>
              </a:spcAft>
              <a:defRPr sz="2800">
                <a:solidFill>
                  <a:schemeClr val="bg1"/>
                </a:solidFill>
                <a:latin typeface="Optima" pitchFamily="34" charset="0"/>
              </a:defRPr>
            </a:lvl8pPr>
            <a:lvl9pPr marL="1828800" algn="l" rtl="0" eaLnBrk="1" fontAlgn="base" hangingPunct="1">
              <a:spcBef>
                <a:spcPct val="0"/>
              </a:spcBef>
              <a:spcAft>
                <a:spcPct val="0"/>
              </a:spcAft>
              <a:defRPr sz="2800">
                <a:solidFill>
                  <a:schemeClr val="bg1"/>
                </a:solidFill>
                <a:latin typeface="Optima" pitchFamily="34" charset="0"/>
              </a:defRPr>
            </a:lvl9pPr>
          </a:lstStyle>
          <a:p>
            <a:pPr eaLnBrk="0" hangingPunct="0">
              <a:defRPr/>
            </a:pPr>
            <a:r>
              <a:rPr lang="en-US" dirty="0"/>
              <a:t>Click to edit Master title style</a:t>
            </a:r>
          </a:p>
        </p:txBody>
      </p:sp>
      <p:sp>
        <p:nvSpPr>
          <p:cNvPr id="7" name="Rectangle 7"/>
          <p:cNvSpPr>
            <a:spLocks noChangeArrowheads="1"/>
          </p:cNvSpPr>
          <p:nvPr/>
        </p:nvSpPr>
        <p:spPr bwMode="auto">
          <a:xfrm>
            <a:off x="0" y="1838325"/>
            <a:ext cx="7221538" cy="1897063"/>
          </a:xfrm>
          <a:prstGeom prst="rect">
            <a:avLst/>
          </a:prstGeom>
          <a:solidFill>
            <a:srgbClr val="1657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dirty="0"/>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971550"/>
            <a:ext cx="2744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9"/>
          <p:cNvSpPr>
            <a:spLocks noChangeShapeType="1"/>
          </p:cNvSpPr>
          <p:nvPr/>
        </p:nvSpPr>
        <p:spPr bwMode="auto">
          <a:xfrm>
            <a:off x="7221538" y="0"/>
            <a:ext cx="0" cy="6858000"/>
          </a:xfrm>
          <a:prstGeom prst="line">
            <a:avLst/>
          </a:prstGeom>
          <a:noFill/>
          <a:ln w="5715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n-US" dirty="0"/>
          </a:p>
        </p:txBody>
      </p:sp>
      <p:sp>
        <p:nvSpPr>
          <p:cNvPr id="10" name="Rectangle 31"/>
          <p:cNvSpPr>
            <a:spLocks noChangeArrowheads="1"/>
          </p:cNvSpPr>
          <p:nvPr/>
        </p:nvSpPr>
        <p:spPr bwMode="auto">
          <a:xfrm>
            <a:off x="7240588" y="6408738"/>
            <a:ext cx="1903412"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900" b="1" dirty="0">
                <a:solidFill>
                  <a:srgbClr val="165788"/>
                </a:solidFill>
                <a:latin typeface="Arial" charset="0"/>
              </a:rPr>
              <a:t>www.mcguirewoods.com</a:t>
            </a:r>
          </a:p>
        </p:txBody>
      </p:sp>
      <p:sp>
        <p:nvSpPr>
          <p:cNvPr id="11" name="Line 29"/>
          <p:cNvSpPr>
            <a:spLocks noChangeShapeType="1"/>
          </p:cNvSpPr>
          <p:nvPr/>
        </p:nvSpPr>
        <p:spPr bwMode="auto">
          <a:xfrm>
            <a:off x="7221538" y="0"/>
            <a:ext cx="0" cy="6858000"/>
          </a:xfrm>
          <a:prstGeom prst="line">
            <a:avLst/>
          </a:prstGeom>
          <a:noFill/>
          <a:ln w="5715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n-US" dirty="0"/>
          </a:p>
        </p:txBody>
      </p:sp>
      <p:sp>
        <p:nvSpPr>
          <p:cNvPr id="12" name="Rectangle 17"/>
          <p:cNvSpPr>
            <a:spLocks noChangeArrowheads="1"/>
          </p:cNvSpPr>
          <p:nvPr/>
        </p:nvSpPr>
        <p:spPr bwMode="auto">
          <a:xfrm>
            <a:off x="7240588" y="1838325"/>
            <a:ext cx="1903412" cy="1897063"/>
          </a:xfrm>
          <a:prstGeom prst="rect">
            <a:avLst/>
          </a:prstGeom>
          <a:solidFill>
            <a:srgbClr val="8B8D8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dirty="0"/>
          </a:p>
        </p:txBody>
      </p:sp>
      <p:sp>
        <p:nvSpPr>
          <p:cNvPr id="14" name="Rectangle 2"/>
          <p:cNvSpPr>
            <a:spLocks noGrp="1" noChangeArrowheads="1"/>
          </p:cNvSpPr>
          <p:nvPr>
            <p:ph type="ctrTitle"/>
          </p:nvPr>
        </p:nvSpPr>
        <p:spPr>
          <a:xfrm>
            <a:off x="466725" y="1828799"/>
            <a:ext cx="5827237" cy="1906223"/>
          </a:xfrm>
        </p:spPr>
        <p:txBody>
          <a:bodyPr>
            <a:normAutofit/>
          </a:bodyPr>
          <a:lstStyle>
            <a:lvl1pPr algn="l">
              <a:defRPr sz="2800" b="1">
                <a:solidFill>
                  <a:schemeClr val="bg1"/>
                </a:solidFill>
                <a:latin typeface="Arial" pitchFamily="34" charset="0"/>
                <a:cs typeface="Arial" pitchFamily="34" charset="0"/>
              </a:defRPr>
            </a:lvl1pPr>
          </a:lstStyle>
          <a:p>
            <a:pPr lvl="0"/>
            <a:r>
              <a:rPr lang="en-US" noProof="0" dirty="0"/>
              <a:t>Click to edit Master title style</a:t>
            </a:r>
          </a:p>
        </p:txBody>
      </p:sp>
      <p:sp>
        <p:nvSpPr>
          <p:cNvPr id="15" name="Rectangle 3"/>
          <p:cNvSpPr>
            <a:spLocks noGrp="1" noChangeArrowheads="1"/>
          </p:cNvSpPr>
          <p:nvPr>
            <p:ph type="subTitle" idx="1"/>
          </p:nvPr>
        </p:nvSpPr>
        <p:spPr bwMode="auto">
          <a:xfrm>
            <a:off x="466725" y="4173196"/>
            <a:ext cx="5715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FontTx/>
              <a:buNone/>
              <a:defRPr sz="1600">
                <a:latin typeface="Times New Roman" pitchFamily="18" charset="0"/>
                <a:cs typeface="Times New Roman" pitchFamily="18" charset="0"/>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103208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025" y="0"/>
            <a:ext cx="7877175" cy="1204546"/>
          </a:xfrm>
        </p:spPr>
        <p:txBody>
          <a:bodyPr/>
          <a:lstStyle>
            <a:lvl1pPr algn="l">
              <a:defRPr sz="2400"/>
            </a:lvl1pPr>
          </a:lstStyle>
          <a:p>
            <a:r>
              <a:rPr lang="en-US" dirty="0"/>
              <a:t>Click to edit Master title style</a:t>
            </a:r>
          </a:p>
        </p:txBody>
      </p:sp>
      <p:sp>
        <p:nvSpPr>
          <p:cNvPr id="3" name="Content Placeholder 2"/>
          <p:cNvSpPr>
            <a:spLocks noGrp="1"/>
          </p:cNvSpPr>
          <p:nvPr>
            <p:ph idx="1"/>
          </p:nvPr>
        </p:nvSpPr>
        <p:spPr>
          <a:xfrm>
            <a:off x="581025" y="1752600"/>
            <a:ext cx="7877175" cy="4267200"/>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14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4"/>
          <p:cNvSpPr>
            <a:spLocks noChangeArrowheads="1"/>
          </p:cNvSpPr>
          <p:nvPr userDrawn="1"/>
        </p:nvSpPr>
        <p:spPr bwMode="auto">
          <a:xfrm>
            <a:off x="0" y="-1"/>
            <a:ext cx="9144000" cy="4042161"/>
          </a:xfrm>
          <a:prstGeom prst="rect">
            <a:avLst/>
          </a:prstGeom>
          <a:solidFill>
            <a:srgbClr val="1657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dirty="0"/>
          </a:p>
        </p:txBody>
      </p:sp>
      <p:sp>
        <p:nvSpPr>
          <p:cNvPr id="4" name="Title 1"/>
          <p:cNvSpPr>
            <a:spLocks noGrp="1"/>
          </p:cNvSpPr>
          <p:nvPr>
            <p:ph type="title"/>
          </p:nvPr>
        </p:nvSpPr>
        <p:spPr>
          <a:xfrm>
            <a:off x="581025" y="1401510"/>
            <a:ext cx="7877175" cy="2632104"/>
          </a:xfrm>
        </p:spPr>
        <p:txBody>
          <a:bodyPr/>
          <a:lstStyle>
            <a:lvl1pPr algn="l">
              <a:defRPr sz="2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4295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025" y="0"/>
            <a:ext cx="7877175" cy="1213338"/>
          </a:xfrm>
        </p:spPr>
        <p:txBody>
          <a:bodyPr/>
          <a:lstStyle/>
          <a:p>
            <a:r>
              <a:rPr lang="en-US" dirty="0"/>
              <a:t>Click to edit Master title style</a:t>
            </a:r>
          </a:p>
        </p:txBody>
      </p:sp>
      <p:sp>
        <p:nvSpPr>
          <p:cNvPr id="3" name="Content Placeholder 2"/>
          <p:cNvSpPr>
            <a:spLocks noGrp="1"/>
          </p:cNvSpPr>
          <p:nvPr>
            <p:ph sz="half" idx="1"/>
          </p:nvPr>
        </p:nvSpPr>
        <p:spPr>
          <a:xfrm>
            <a:off x="581025" y="1752600"/>
            <a:ext cx="3810000" cy="4267200"/>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half" idx="10"/>
          </p:nvPr>
        </p:nvSpPr>
        <p:spPr>
          <a:xfrm>
            <a:off x="4672379" y="1749425"/>
            <a:ext cx="3810000" cy="4267200"/>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027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592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1838325"/>
            <a:ext cx="7221538" cy="1897063"/>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dirty="0"/>
          </a:p>
        </p:txBody>
      </p:sp>
      <p:sp>
        <p:nvSpPr>
          <p:cNvPr id="5" name="Rectangle 31"/>
          <p:cNvSpPr>
            <a:spLocks noChangeArrowheads="1"/>
          </p:cNvSpPr>
          <p:nvPr/>
        </p:nvSpPr>
        <p:spPr bwMode="auto">
          <a:xfrm>
            <a:off x="7240588" y="6408738"/>
            <a:ext cx="1903412"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900" b="1" dirty="0">
                <a:solidFill>
                  <a:srgbClr val="165788"/>
                </a:solidFill>
                <a:latin typeface="Arial" charset="0"/>
              </a:rPr>
              <a:t>www.mcguirewoods.com</a:t>
            </a:r>
          </a:p>
        </p:txBody>
      </p:sp>
      <p:sp>
        <p:nvSpPr>
          <p:cNvPr id="6" name="Rectangle 2"/>
          <p:cNvSpPr txBox="1">
            <a:spLocks noChangeArrowheads="1"/>
          </p:cNvSpPr>
          <p:nvPr/>
        </p:nvSpPr>
        <p:spPr bwMode="auto">
          <a:xfrm>
            <a:off x="479425" y="2057400"/>
            <a:ext cx="57912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lgn="l" rtl="0" fontAlgn="base">
              <a:spcBef>
                <a:spcPct val="0"/>
              </a:spcBef>
              <a:spcAft>
                <a:spcPct val="0"/>
              </a:spcAft>
              <a:defRPr sz="2800" b="1">
                <a:solidFill>
                  <a:srgbClr val="165788"/>
                </a:solidFill>
                <a:latin typeface="+mj-lt"/>
                <a:ea typeface="+mj-ea"/>
                <a:cs typeface="Arial" pitchFamily="34" charset="0"/>
              </a:defRPr>
            </a:lvl1pPr>
            <a:lvl2pPr algn="l" rtl="0" fontAlgn="base">
              <a:spcBef>
                <a:spcPct val="0"/>
              </a:spcBef>
              <a:spcAft>
                <a:spcPct val="0"/>
              </a:spcAft>
              <a:defRPr sz="2800" b="1">
                <a:solidFill>
                  <a:schemeClr val="accent1"/>
                </a:solidFill>
                <a:latin typeface="Arial" charset="0"/>
                <a:cs typeface="Arial" charset="0"/>
              </a:defRPr>
            </a:lvl2pPr>
            <a:lvl3pPr algn="l" rtl="0" fontAlgn="base">
              <a:spcBef>
                <a:spcPct val="0"/>
              </a:spcBef>
              <a:spcAft>
                <a:spcPct val="0"/>
              </a:spcAft>
              <a:defRPr sz="2800" b="1">
                <a:solidFill>
                  <a:schemeClr val="accent1"/>
                </a:solidFill>
                <a:latin typeface="Arial" charset="0"/>
                <a:cs typeface="Arial" charset="0"/>
              </a:defRPr>
            </a:lvl3pPr>
            <a:lvl4pPr algn="l" rtl="0" fontAlgn="base">
              <a:spcBef>
                <a:spcPct val="0"/>
              </a:spcBef>
              <a:spcAft>
                <a:spcPct val="0"/>
              </a:spcAft>
              <a:defRPr sz="2800" b="1">
                <a:solidFill>
                  <a:schemeClr val="accent1"/>
                </a:solidFill>
                <a:latin typeface="Arial" charset="0"/>
                <a:cs typeface="Arial" charset="0"/>
              </a:defRPr>
            </a:lvl4pPr>
            <a:lvl5pPr algn="l" rtl="0" fontAlgn="base">
              <a:spcBef>
                <a:spcPct val="0"/>
              </a:spcBef>
              <a:spcAft>
                <a:spcPct val="0"/>
              </a:spcAft>
              <a:defRPr sz="2800" b="1">
                <a:solidFill>
                  <a:schemeClr val="accent1"/>
                </a:solidFill>
                <a:latin typeface="Arial" charset="0"/>
                <a:cs typeface="Arial" charset="0"/>
              </a:defRPr>
            </a:lvl5pPr>
            <a:lvl6pPr marL="457200" algn="l" rtl="0" eaLnBrk="1" fontAlgn="base" hangingPunct="1">
              <a:spcBef>
                <a:spcPct val="0"/>
              </a:spcBef>
              <a:spcAft>
                <a:spcPct val="0"/>
              </a:spcAft>
              <a:defRPr sz="2800">
                <a:solidFill>
                  <a:schemeClr val="bg1"/>
                </a:solidFill>
                <a:latin typeface="Optima" pitchFamily="34" charset="0"/>
              </a:defRPr>
            </a:lvl6pPr>
            <a:lvl7pPr marL="914400" algn="l" rtl="0" eaLnBrk="1" fontAlgn="base" hangingPunct="1">
              <a:spcBef>
                <a:spcPct val="0"/>
              </a:spcBef>
              <a:spcAft>
                <a:spcPct val="0"/>
              </a:spcAft>
              <a:defRPr sz="2800">
                <a:solidFill>
                  <a:schemeClr val="bg1"/>
                </a:solidFill>
                <a:latin typeface="Optima" pitchFamily="34" charset="0"/>
              </a:defRPr>
            </a:lvl7pPr>
            <a:lvl8pPr marL="1371600" algn="l" rtl="0" eaLnBrk="1" fontAlgn="base" hangingPunct="1">
              <a:spcBef>
                <a:spcPct val="0"/>
              </a:spcBef>
              <a:spcAft>
                <a:spcPct val="0"/>
              </a:spcAft>
              <a:defRPr sz="2800">
                <a:solidFill>
                  <a:schemeClr val="bg1"/>
                </a:solidFill>
                <a:latin typeface="Optima" pitchFamily="34" charset="0"/>
              </a:defRPr>
            </a:lvl8pPr>
            <a:lvl9pPr marL="1828800" algn="l" rtl="0" eaLnBrk="1" fontAlgn="base" hangingPunct="1">
              <a:spcBef>
                <a:spcPct val="0"/>
              </a:spcBef>
              <a:spcAft>
                <a:spcPct val="0"/>
              </a:spcAft>
              <a:defRPr sz="2800">
                <a:solidFill>
                  <a:schemeClr val="bg1"/>
                </a:solidFill>
                <a:latin typeface="Optima" pitchFamily="34" charset="0"/>
              </a:defRPr>
            </a:lvl9pPr>
          </a:lstStyle>
          <a:p>
            <a:pPr eaLnBrk="0" hangingPunct="0">
              <a:defRPr/>
            </a:pPr>
            <a:r>
              <a:rPr lang="en-US" dirty="0"/>
              <a:t>Click to edit Master title style</a:t>
            </a:r>
          </a:p>
        </p:txBody>
      </p:sp>
      <p:sp>
        <p:nvSpPr>
          <p:cNvPr id="7" name="Rectangle 7"/>
          <p:cNvSpPr>
            <a:spLocks noChangeArrowheads="1"/>
          </p:cNvSpPr>
          <p:nvPr/>
        </p:nvSpPr>
        <p:spPr bwMode="auto">
          <a:xfrm>
            <a:off x="0" y="1838325"/>
            <a:ext cx="7221538" cy="1897063"/>
          </a:xfrm>
          <a:prstGeom prst="rect">
            <a:avLst/>
          </a:prstGeom>
          <a:solidFill>
            <a:srgbClr val="1657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dirty="0"/>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971550"/>
            <a:ext cx="2744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9"/>
          <p:cNvSpPr>
            <a:spLocks noChangeShapeType="1"/>
          </p:cNvSpPr>
          <p:nvPr/>
        </p:nvSpPr>
        <p:spPr bwMode="auto">
          <a:xfrm>
            <a:off x="7221538" y="0"/>
            <a:ext cx="0" cy="6858000"/>
          </a:xfrm>
          <a:prstGeom prst="line">
            <a:avLst/>
          </a:prstGeom>
          <a:noFill/>
          <a:ln w="5715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n-US" dirty="0"/>
          </a:p>
        </p:txBody>
      </p:sp>
      <p:sp>
        <p:nvSpPr>
          <p:cNvPr id="10" name="Rectangle 31"/>
          <p:cNvSpPr>
            <a:spLocks noChangeArrowheads="1"/>
          </p:cNvSpPr>
          <p:nvPr/>
        </p:nvSpPr>
        <p:spPr bwMode="auto">
          <a:xfrm>
            <a:off x="7240588" y="6408738"/>
            <a:ext cx="1903412"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900" b="1" dirty="0">
                <a:solidFill>
                  <a:srgbClr val="165788"/>
                </a:solidFill>
                <a:latin typeface="Arial" charset="0"/>
              </a:rPr>
              <a:t>www.mcguirewoods.com</a:t>
            </a:r>
          </a:p>
        </p:txBody>
      </p:sp>
      <p:sp>
        <p:nvSpPr>
          <p:cNvPr id="11" name="Line 29"/>
          <p:cNvSpPr>
            <a:spLocks noChangeShapeType="1"/>
          </p:cNvSpPr>
          <p:nvPr/>
        </p:nvSpPr>
        <p:spPr bwMode="auto">
          <a:xfrm>
            <a:off x="7221538" y="0"/>
            <a:ext cx="0" cy="6858000"/>
          </a:xfrm>
          <a:prstGeom prst="line">
            <a:avLst/>
          </a:prstGeom>
          <a:noFill/>
          <a:ln w="57150">
            <a:solidFill>
              <a:schemeClr val="bg1">
                <a:lumMod val="6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endParaRPr lang="en-US" dirty="0"/>
          </a:p>
        </p:txBody>
      </p:sp>
      <p:sp>
        <p:nvSpPr>
          <p:cNvPr id="12" name="Rectangle 17"/>
          <p:cNvSpPr>
            <a:spLocks noChangeArrowheads="1"/>
          </p:cNvSpPr>
          <p:nvPr/>
        </p:nvSpPr>
        <p:spPr bwMode="auto">
          <a:xfrm>
            <a:off x="7240588" y="1838325"/>
            <a:ext cx="1903412" cy="1897063"/>
          </a:xfrm>
          <a:prstGeom prst="rect">
            <a:avLst/>
          </a:prstGeom>
          <a:solidFill>
            <a:srgbClr val="8B8D8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dirty="0"/>
          </a:p>
        </p:txBody>
      </p:sp>
      <p:sp>
        <p:nvSpPr>
          <p:cNvPr id="14" name="Rectangle 2"/>
          <p:cNvSpPr>
            <a:spLocks noGrp="1" noChangeArrowheads="1"/>
          </p:cNvSpPr>
          <p:nvPr>
            <p:ph type="ctrTitle"/>
          </p:nvPr>
        </p:nvSpPr>
        <p:spPr>
          <a:xfrm>
            <a:off x="466725" y="1828799"/>
            <a:ext cx="5827237" cy="1906223"/>
          </a:xfrm>
        </p:spPr>
        <p:txBody>
          <a:bodyPr>
            <a:normAutofit/>
          </a:bodyPr>
          <a:lstStyle>
            <a:lvl1pPr algn="l">
              <a:defRPr sz="2800" b="1">
                <a:solidFill>
                  <a:schemeClr val="bg1"/>
                </a:solidFill>
                <a:latin typeface="Arial" pitchFamily="34" charset="0"/>
                <a:cs typeface="Arial" pitchFamily="34" charset="0"/>
              </a:defRPr>
            </a:lvl1pPr>
          </a:lstStyle>
          <a:p>
            <a:pPr lvl="0"/>
            <a:r>
              <a:rPr lang="en-US" noProof="0"/>
              <a:t>Click to edit Master title style</a:t>
            </a:r>
            <a:endParaRPr lang="en-US" noProof="0" dirty="0"/>
          </a:p>
        </p:txBody>
      </p:sp>
      <p:sp>
        <p:nvSpPr>
          <p:cNvPr id="15" name="Rectangle 3"/>
          <p:cNvSpPr>
            <a:spLocks noGrp="1" noChangeArrowheads="1"/>
          </p:cNvSpPr>
          <p:nvPr>
            <p:ph type="subTitle" idx="1"/>
          </p:nvPr>
        </p:nvSpPr>
        <p:spPr bwMode="auto">
          <a:xfrm>
            <a:off x="466725" y="4173196"/>
            <a:ext cx="5715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FontTx/>
              <a:buNone/>
              <a:defRPr sz="1600">
                <a:latin typeface="Times New Roman" pitchFamily="18" charset="0"/>
                <a:cs typeface="Times New Roman" pitchFamily="18" charset="0"/>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88136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4"/>
          <p:cNvSpPr>
            <a:spLocks noChangeArrowheads="1"/>
          </p:cNvSpPr>
          <p:nvPr userDrawn="1"/>
        </p:nvSpPr>
        <p:spPr bwMode="auto">
          <a:xfrm>
            <a:off x="0" y="-1"/>
            <a:ext cx="9144000" cy="4042161"/>
          </a:xfrm>
          <a:prstGeom prst="rect">
            <a:avLst/>
          </a:prstGeom>
          <a:solidFill>
            <a:srgbClr val="1657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dirty="0"/>
          </a:p>
        </p:txBody>
      </p:sp>
      <p:sp>
        <p:nvSpPr>
          <p:cNvPr id="4" name="Title 1"/>
          <p:cNvSpPr>
            <a:spLocks noGrp="1"/>
          </p:cNvSpPr>
          <p:nvPr>
            <p:ph type="title"/>
          </p:nvPr>
        </p:nvSpPr>
        <p:spPr>
          <a:xfrm>
            <a:off x="581025" y="1401510"/>
            <a:ext cx="7877175" cy="2632104"/>
          </a:xfrm>
        </p:spPr>
        <p:txBody>
          <a:bodyPr/>
          <a:lstStyle>
            <a:lvl1pPr algn="l">
              <a:defRPr sz="2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7765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025" y="0"/>
            <a:ext cx="7877175" cy="12133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025" y="1752600"/>
            <a:ext cx="3810000" cy="4267200"/>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half" idx="10"/>
          </p:nvPr>
        </p:nvSpPr>
        <p:spPr>
          <a:xfrm>
            <a:off x="4672379" y="1749425"/>
            <a:ext cx="3810000" cy="4267200"/>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504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48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3"/>
          <p:cNvSpPr>
            <a:spLocks noGrp="1" noChangeArrowheads="1"/>
          </p:cNvSpPr>
          <p:nvPr>
            <p:ph type="body" idx="1"/>
          </p:nvPr>
        </p:nvSpPr>
        <p:spPr bwMode="auto">
          <a:xfrm>
            <a:off x="581025" y="1752600"/>
            <a:ext cx="78771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7" name="Rectangle 24"/>
          <p:cNvSpPr>
            <a:spLocks noChangeArrowheads="1"/>
          </p:cNvSpPr>
          <p:nvPr/>
        </p:nvSpPr>
        <p:spPr bwMode="auto">
          <a:xfrm>
            <a:off x="0" y="0"/>
            <a:ext cx="9144000" cy="1219200"/>
          </a:xfrm>
          <a:prstGeom prst="rect">
            <a:avLst/>
          </a:prstGeom>
          <a:solidFill>
            <a:srgbClr val="1657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dirty="0"/>
          </a:p>
        </p:txBody>
      </p:sp>
      <p:sp>
        <p:nvSpPr>
          <p:cNvPr id="1028" name="Rectangle 26"/>
          <p:cNvSpPr>
            <a:spLocks noGrp="1" noChangeArrowheads="1"/>
          </p:cNvSpPr>
          <p:nvPr>
            <p:ph type="title"/>
          </p:nvPr>
        </p:nvSpPr>
        <p:spPr bwMode="auto">
          <a:xfrm>
            <a:off x="581025" y="0"/>
            <a:ext cx="78771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 name="Text Box 25"/>
          <p:cNvSpPr txBox="1">
            <a:spLocks noChangeArrowheads="1"/>
          </p:cNvSpPr>
          <p:nvPr userDrawn="1"/>
        </p:nvSpPr>
        <p:spPr bwMode="auto">
          <a:xfrm>
            <a:off x="6977063" y="6437313"/>
            <a:ext cx="1828800" cy="1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fld id="{3FCCEE33-571D-444D-8C82-78626ACB028F}" type="slidenum">
              <a:rPr lang="en-US" sz="900" b="1" smtClean="0">
                <a:solidFill>
                  <a:srgbClr val="165788"/>
                </a:solidFill>
              </a:rPr>
              <a:pPr algn="r">
                <a:spcBef>
                  <a:spcPct val="50000"/>
                </a:spcBef>
                <a:defRPr/>
              </a:pPr>
              <a:t>‹#›</a:t>
            </a:fld>
            <a:endParaRPr lang="en-US" sz="900" b="1" dirty="0">
              <a:solidFill>
                <a:srgbClr val="165788"/>
              </a:solidFill>
              <a:latin typeface="Arial" charset="0"/>
            </a:endParaRPr>
          </a:p>
        </p:txBody>
      </p:sp>
    </p:spTree>
    <p:extLst>
      <p:ext uri="{BB962C8B-B14F-4D97-AF65-F5344CB8AC3E}">
        <p14:creationId xmlns:p14="http://schemas.microsoft.com/office/powerpoint/2010/main" val="75041677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696" r:id="rId6"/>
    <p:sldLayoutId id="2147483693" r:id="rId7"/>
    <p:sldLayoutId id="2147483694" r:id="rId8"/>
    <p:sldLayoutId id="2147483695" r:id="rId9"/>
  </p:sldLayoutIdLst>
  <p:txStyles>
    <p:titleStyle>
      <a:lvl1pPr algn="l" rtl="0" eaLnBrk="0" fontAlgn="base" hangingPunct="0">
        <a:spcBef>
          <a:spcPct val="0"/>
        </a:spcBef>
        <a:spcAft>
          <a:spcPct val="0"/>
        </a:spcAft>
        <a:defRPr sz="2400" b="1">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l" rtl="0" eaLnBrk="0" fontAlgn="base" hangingPunct="0">
        <a:spcBef>
          <a:spcPct val="0"/>
        </a:spcBef>
        <a:spcAft>
          <a:spcPct val="0"/>
        </a:spcAft>
        <a:defRPr sz="2800">
          <a:solidFill>
            <a:schemeClr val="bg1"/>
          </a:solidFill>
          <a:latin typeface="Optima" pitchFamily="34" charset="0"/>
        </a:defRPr>
      </a:lvl6pPr>
      <a:lvl7pPr marL="914400" algn="l" rtl="0" eaLnBrk="0" fontAlgn="base" hangingPunct="0">
        <a:spcBef>
          <a:spcPct val="0"/>
        </a:spcBef>
        <a:spcAft>
          <a:spcPct val="0"/>
        </a:spcAft>
        <a:defRPr sz="2800">
          <a:solidFill>
            <a:schemeClr val="bg1"/>
          </a:solidFill>
          <a:latin typeface="Optima" pitchFamily="34" charset="0"/>
        </a:defRPr>
      </a:lvl7pPr>
      <a:lvl8pPr marL="1371600" algn="l" rtl="0" eaLnBrk="0" fontAlgn="base" hangingPunct="0">
        <a:spcBef>
          <a:spcPct val="0"/>
        </a:spcBef>
        <a:spcAft>
          <a:spcPct val="0"/>
        </a:spcAft>
        <a:defRPr sz="2800">
          <a:solidFill>
            <a:schemeClr val="bg1"/>
          </a:solidFill>
          <a:latin typeface="Optima" pitchFamily="34" charset="0"/>
        </a:defRPr>
      </a:lvl8pPr>
      <a:lvl9pPr marL="1828800" algn="l" rtl="0" eaLnBrk="0" fontAlgn="base" hangingPunct="0">
        <a:spcBef>
          <a:spcPct val="0"/>
        </a:spcBef>
        <a:spcAft>
          <a:spcPct val="0"/>
        </a:spcAft>
        <a:defRPr sz="2800">
          <a:solidFill>
            <a:schemeClr val="bg1"/>
          </a:solidFill>
          <a:latin typeface="Optima" pitchFamily="34" charset="0"/>
        </a:defRPr>
      </a:lvl9pPr>
    </p:titleStyle>
    <p:bodyStyle>
      <a:lvl1pPr marL="342900" indent="-342900" algn="l" rtl="0" eaLnBrk="0" fontAlgn="base" hangingPunct="0">
        <a:spcBef>
          <a:spcPct val="20000"/>
        </a:spcBef>
        <a:spcAft>
          <a:spcPct val="0"/>
        </a:spcAft>
        <a:buChar char="•"/>
        <a:defRPr sz="2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2pPr>
      <a:lvl3pPr marL="1143000" indent="-228600" algn="l" rtl="0" eaLnBrk="0" fontAlgn="base" hangingPunct="0">
        <a:spcBef>
          <a:spcPct val="20000"/>
        </a:spcBef>
        <a:spcAft>
          <a:spcPct val="0"/>
        </a:spcAft>
        <a:buChar char="•"/>
        <a:defRPr>
          <a:solidFill>
            <a:schemeClr val="tx1"/>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1600">
          <a:solidFill>
            <a:schemeClr val="tx1"/>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bwMode="auto">
          <a:xfrm>
            <a:off x="1" y="579353"/>
            <a:ext cx="9144000" cy="1608611"/>
          </a:xfrm>
          <a:prstGeom prst="rect">
            <a:avLst/>
          </a:prstGeom>
          <a:solidFill>
            <a:srgbClr val="1657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074" name="Title 3"/>
          <p:cNvSpPr>
            <a:spLocks noGrp="1"/>
          </p:cNvSpPr>
          <p:nvPr>
            <p:ph type="ctrTitle"/>
          </p:nvPr>
        </p:nvSpPr>
        <p:spPr>
          <a:xfrm>
            <a:off x="625775" y="397261"/>
            <a:ext cx="7343943" cy="1906588"/>
          </a:xfrm>
        </p:spPr>
        <p:txBody>
          <a:bodyPr>
            <a:noAutofit/>
          </a:bodyPr>
          <a:lstStyle/>
          <a:p>
            <a:r>
              <a:rPr lang="en-US" sz="2400" dirty="0"/>
              <a:t>Retirement Ruminations Of A Fiduciary Litigator:  What Are Recurring Problems For A Fiduciary And How You Can Avoid Them</a:t>
            </a:r>
            <a:br>
              <a:rPr lang="en-US" sz="2400" dirty="0"/>
            </a:br>
            <a:r>
              <a:rPr lang="en-US" sz="2400" dirty="0"/>
              <a:t> </a:t>
            </a:r>
            <a:endParaRPr lang="en-US" sz="2400" dirty="0">
              <a:latin typeface="Arial" charset="0"/>
              <a:cs typeface="Arial" charset="0"/>
            </a:endParaRPr>
          </a:p>
        </p:txBody>
      </p:sp>
      <p:sp>
        <p:nvSpPr>
          <p:cNvPr id="3075" name="Rectangle 11"/>
          <p:cNvSpPr>
            <a:spLocks noGrp="1" noChangeArrowheads="1"/>
          </p:cNvSpPr>
          <p:nvPr>
            <p:ph type="subTitle" idx="1"/>
          </p:nvPr>
        </p:nvSpPr>
        <p:spPr>
          <a:xfrm>
            <a:off x="482030" y="2761598"/>
            <a:ext cx="7933452" cy="2743655"/>
          </a:xfrm>
        </p:spPr>
        <p:txBody>
          <a:bodyPr/>
          <a:lstStyle/>
          <a:p>
            <a:endParaRPr lang="en-US" b="1" dirty="0">
              <a:solidFill>
                <a:srgbClr val="165788"/>
              </a:solidFill>
              <a:latin typeface="Arial" panose="020B0604020202020204" pitchFamily="34" charset="0"/>
              <a:cs typeface="Arial" panose="020B0604020202020204" pitchFamily="34" charset="0"/>
            </a:endParaRPr>
          </a:p>
          <a:p>
            <a:r>
              <a:rPr lang="en-US" sz="2000" b="1" dirty="0">
                <a:solidFill>
                  <a:srgbClr val="165788"/>
                </a:solidFill>
                <a:latin typeface="Arial" panose="020B0604020202020204" pitchFamily="34" charset="0"/>
                <a:cs typeface="Arial" panose="020B0604020202020204" pitchFamily="34" charset="0"/>
              </a:rPr>
              <a:t>Sean Murphy			</a:t>
            </a:r>
          </a:p>
          <a:p>
            <a:r>
              <a:rPr lang="en-US" sz="2000" b="1" dirty="0">
                <a:solidFill>
                  <a:srgbClr val="165788"/>
                </a:solidFill>
                <a:latin typeface="Arial" panose="020B0604020202020204" pitchFamily="34" charset="0"/>
                <a:cs typeface="Arial" panose="020B0604020202020204" pitchFamily="34" charset="0"/>
              </a:rPr>
              <a:t>Retired Partner</a:t>
            </a:r>
            <a:r>
              <a:rPr lang="en-US" sz="2000" b="1" dirty="0">
                <a:latin typeface="Arial" panose="020B0604020202020204" pitchFamily="34" charset="0"/>
                <a:cs typeface="Arial" panose="020B0604020202020204" pitchFamily="34" charset="0"/>
              </a:rPr>
              <a:t>			</a:t>
            </a:r>
            <a:endParaRPr lang="en-US" sz="2000" b="1" dirty="0">
              <a:solidFill>
                <a:srgbClr val="165788"/>
              </a:solidFill>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McGuireWoods LLP			</a:t>
            </a:r>
          </a:p>
          <a:p>
            <a:r>
              <a:rPr lang="en-US" sz="1800" dirty="0">
                <a:latin typeface="Arial" panose="020B0604020202020204" pitchFamily="34" charset="0"/>
                <a:cs typeface="Arial" panose="020B0604020202020204" pitchFamily="34" charset="0"/>
              </a:rPr>
              <a:t>3605 Orlando Place</a:t>
            </a:r>
          </a:p>
          <a:p>
            <a:r>
              <a:rPr lang="en-US" sz="1800" dirty="0">
                <a:latin typeface="Arial" panose="020B0604020202020204" pitchFamily="34" charset="0"/>
                <a:cs typeface="Arial" panose="020B0604020202020204" pitchFamily="34" charset="0"/>
              </a:rPr>
              <a:t>Alexandria, VA  22305</a:t>
            </a:r>
          </a:p>
          <a:p>
            <a:r>
              <a:rPr lang="en-US" sz="1800" dirty="0">
                <a:latin typeface="Arial" panose="020B0604020202020204" pitchFamily="34" charset="0"/>
                <a:cs typeface="Arial" panose="020B0604020202020204" pitchFamily="34" charset="0"/>
              </a:rPr>
              <a:t>(703) 864-3521 </a:t>
            </a:r>
          </a:p>
          <a:p>
            <a:r>
              <a:rPr lang="en-US" sz="1800" dirty="0">
                <a:latin typeface="Arial" panose="020B0604020202020204" pitchFamily="34" charset="0"/>
                <a:cs typeface="Arial" panose="020B0604020202020204" pitchFamily="34" charset="0"/>
              </a:rPr>
              <a:t>sfmurphy774@gmail.com </a:t>
            </a:r>
          </a:p>
          <a:p>
            <a:endParaRPr lang="en-US" sz="1400" dirty="0">
              <a:latin typeface="Arial" panose="020B0604020202020204" pitchFamily="34" charset="0"/>
              <a:cs typeface="Arial" panose="020B0604020202020204" pitchFamily="34" charset="0"/>
            </a:endParaRPr>
          </a:p>
          <a:p>
            <a:endParaRPr lang="en-US" sz="1800" dirty="0">
              <a:cs typeface="Arial" charset="0"/>
            </a:endParaRPr>
          </a:p>
          <a:p>
            <a:endParaRPr lang="en-US" sz="1800" b="1" dirty="0"/>
          </a:p>
          <a:p>
            <a:endParaRPr lang="en-US" sz="1800" b="1" dirty="0">
              <a:cs typeface="Arial" charset="0"/>
            </a:endParaRPr>
          </a:p>
          <a:p>
            <a:endParaRPr lang="en-US" sz="1800" dirty="0"/>
          </a:p>
          <a:p>
            <a:endParaRPr lang="en-US" sz="1800" dirty="0">
              <a:cs typeface="Arial"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spcAft>
                <a:spcPts val="600"/>
              </a:spcAft>
            </a:pPr>
            <a:r>
              <a:rPr lang="en-US" dirty="0"/>
              <a:t>Potential Problems Due To Merger/Acquisition</a:t>
            </a:r>
            <a:br>
              <a:rPr lang="en-US" dirty="0"/>
            </a:br>
            <a:r>
              <a:rPr lang="en-US" dirty="0"/>
              <a:t>Or Change In Trustee </a:t>
            </a:r>
          </a:p>
        </p:txBody>
      </p:sp>
      <p:sp>
        <p:nvSpPr>
          <p:cNvPr id="3" name="Content Placeholder 2"/>
          <p:cNvSpPr>
            <a:spLocks noGrp="1"/>
          </p:cNvSpPr>
          <p:nvPr>
            <p:ph idx="1"/>
          </p:nvPr>
        </p:nvSpPr>
        <p:spPr>
          <a:xfrm>
            <a:off x="426502" y="2076797"/>
            <a:ext cx="3231098" cy="4316267"/>
          </a:xfrm>
        </p:spPr>
        <p:txBody>
          <a:bodyPr/>
          <a:lstStyle/>
          <a:p>
            <a:pPr marL="0" indent="0">
              <a:spcAft>
                <a:spcPts val="600"/>
              </a:spcAft>
              <a:buNone/>
            </a:pPr>
            <a:r>
              <a:rPr lang="en-US" b="1" cap="all" dirty="0">
                <a:solidFill>
                  <a:srgbClr val="789A01"/>
                </a:solidFill>
                <a:latin typeface="Arial" panose="020B0604020202020204" pitchFamily="34" charset="0"/>
                <a:cs typeface="Arial" panose="020B0604020202020204" pitchFamily="34" charset="0"/>
              </a:rPr>
              <a:t>Possible Problem:</a:t>
            </a:r>
            <a:r>
              <a:rPr lang="en-US" dirty="0">
                <a:solidFill>
                  <a:srgbClr val="789A01"/>
                </a:solidFill>
                <a:latin typeface="Arial" panose="020B0604020202020204" pitchFamily="34" charset="0"/>
                <a:cs typeface="Arial" panose="020B0604020202020204" pitchFamily="34" charset="0"/>
              </a:rPr>
              <a:t> Inheriting Potential Trust Liabilities</a:t>
            </a:r>
          </a:p>
          <a:p>
            <a:pPr>
              <a:spcAft>
                <a:spcPts val="600"/>
              </a:spcAft>
            </a:pPr>
            <a:r>
              <a:rPr lang="en-US" sz="2000" dirty="0"/>
              <a:t>Mergers</a:t>
            </a:r>
          </a:p>
          <a:p>
            <a:pPr>
              <a:spcAft>
                <a:spcPts val="600"/>
              </a:spcAft>
            </a:pPr>
            <a:r>
              <a:rPr lang="en-US" sz="2000" dirty="0"/>
              <a:t>Acquisitions</a:t>
            </a:r>
          </a:p>
          <a:p>
            <a:pPr>
              <a:spcAft>
                <a:spcPts val="600"/>
              </a:spcAft>
            </a:pPr>
            <a:r>
              <a:rPr lang="en-US" sz="2000" dirty="0"/>
              <a:t>Trustee Replacement or Resignation</a:t>
            </a: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583" y="2180492"/>
            <a:ext cx="4367617" cy="2903130"/>
          </a:xfrm>
          <a:prstGeom prst="rect">
            <a:avLst/>
          </a:prstGeom>
        </p:spPr>
      </p:pic>
    </p:spTree>
    <p:extLst>
      <p:ext uri="{BB962C8B-B14F-4D97-AF65-F5344CB8AC3E}">
        <p14:creationId xmlns:p14="http://schemas.microsoft.com/office/powerpoint/2010/main" val="37759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spcAft>
                <a:spcPts val="600"/>
              </a:spcAft>
            </a:pPr>
            <a:r>
              <a:rPr lang="en-US" dirty="0"/>
              <a:t>Risk Assessment After Merger/Acquisition</a:t>
            </a:r>
            <a:br>
              <a:rPr lang="en-US" dirty="0"/>
            </a:br>
            <a:r>
              <a:rPr lang="en-US" dirty="0"/>
              <a:t>Or Change In Trustee </a:t>
            </a:r>
          </a:p>
        </p:txBody>
      </p:sp>
      <p:sp>
        <p:nvSpPr>
          <p:cNvPr id="3" name="Content Placeholder 2"/>
          <p:cNvSpPr>
            <a:spLocks noGrp="1"/>
          </p:cNvSpPr>
          <p:nvPr>
            <p:ph idx="1"/>
          </p:nvPr>
        </p:nvSpPr>
        <p:spPr>
          <a:xfrm>
            <a:off x="493939" y="1801504"/>
            <a:ext cx="7877175" cy="4412865"/>
          </a:xfrm>
        </p:spPr>
        <p:txBody>
          <a:bodyPr/>
          <a:lstStyle/>
          <a:p>
            <a:pPr marL="339725" indent="-339725">
              <a:spcAft>
                <a:spcPts val="600"/>
              </a:spcAft>
            </a:pPr>
            <a:r>
              <a:rPr lang="en-US" sz="2000" b="1" dirty="0"/>
              <a:t>Risks of Inherited Liabilities</a:t>
            </a:r>
            <a:r>
              <a:rPr lang="en-US" b="1" dirty="0"/>
              <a:t> </a:t>
            </a:r>
          </a:p>
          <a:p>
            <a:pPr marL="687388" lvl="1" indent="-347663">
              <a:spcAft>
                <a:spcPts val="600"/>
              </a:spcAft>
              <a:buFont typeface="Times New Roman" panose="02020603050405020304" pitchFamily="18" charset="0"/>
              <a:buChar char="–"/>
            </a:pPr>
            <a:r>
              <a:rPr lang="en-US" sz="1800" dirty="0"/>
              <a:t>Did the former trustee have adequate records?</a:t>
            </a:r>
          </a:p>
          <a:p>
            <a:pPr marL="687388" lvl="1" indent="-347663">
              <a:spcAft>
                <a:spcPts val="600"/>
              </a:spcAft>
              <a:buFont typeface="Times New Roman" panose="02020603050405020304" pitchFamily="18" charset="0"/>
              <a:buChar char="–"/>
            </a:pPr>
            <a:r>
              <a:rPr lang="en-US" sz="1800" dirty="0"/>
              <a:t>Did the former trustee properly administer the trust pursuant to its terms?</a:t>
            </a:r>
          </a:p>
          <a:p>
            <a:pPr marL="687388" lvl="1" indent="-347663">
              <a:spcAft>
                <a:spcPts val="600"/>
              </a:spcAft>
              <a:buFont typeface="Times New Roman" panose="02020603050405020304" pitchFamily="18" charset="0"/>
              <a:buChar char="–"/>
            </a:pPr>
            <a:r>
              <a:rPr lang="en-US" sz="1800" dirty="0"/>
              <a:t>Did the former trustee file appropriate tax returns?</a:t>
            </a:r>
          </a:p>
          <a:p>
            <a:pPr marL="687388" lvl="1" indent="-347663">
              <a:spcAft>
                <a:spcPts val="600"/>
              </a:spcAft>
              <a:buFont typeface="Times New Roman" panose="02020603050405020304" pitchFamily="18" charset="0"/>
              <a:buChar char="–"/>
            </a:pPr>
            <a:r>
              <a:rPr lang="en-US" sz="1800" dirty="0"/>
              <a:t>If problems are identified, what should be done to address these problems?</a:t>
            </a:r>
          </a:p>
          <a:p>
            <a:pPr marL="1027113" lvl="2" indent="-341313">
              <a:spcAft>
                <a:spcPts val="600"/>
              </a:spcAft>
            </a:pPr>
            <a:r>
              <a:rPr lang="en-US" sz="1600" dirty="0"/>
              <a:t>Assistance of outside counsel necessary?</a:t>
            </a:r>
          </a:p>
          <a:p>
            <a:pPr marL="1027113" lvl="2" indent="-341313">
              <a:spcAft>
                <a:spcPts val="600"/>
              </a:spcAft>
            </a:pPr>
            <a:r>
              <a:rPr lang="en-US" sz="1600" dirty="0"/>
              <a:t>Disclosure </a:t>
            </a:r>
          </a:p>
          <a:p>
            <a:pPr marL="1027113" lvl="2" indent="-341313">
              <a:spcAft>
                <a:spcPts val="600"/>
              </a:spcAft>
            </a:pPr>
            <a:r>
              <a:rPr lang="en-US" sz="1600" dirty="0"/>
              <a:t>Releases </a:t>
            </a:r>
          </a:p>
          <a:p>
            <a:pPr marL="1027113" lvl="2" indent="-341313">
              <a:spcAft>
                <a:spcPts val="600"/>
              </a:spcAft>
            </a:pPr>
            <a:r>
              <a:rPr lang="en-US" sz="1600" dirty="0"/>
              <a:t>Court Order</a:t>
            </a:r>
            <a:r>
              <a:rPr lang="en-US" dirty="0"/>
              <a:t> </a:t>
            </a:r>
          </a:p>
        </p:txBody>
      </p:sp>
    </p:spTree>
    <p:extLst>
      <p:ext uri="{BB962C8B-B14F-4D97-AF65-F5344CB8AC3E}">
        <p14:creationId xmlns:p14="http://schemas.microsoft.com/office/powerpoint/2010/main" val="1543061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Review After Merger/Acquisition </a:t>
            </a:r>
            <a:br>
              <a:rPr lang="en-US" dirty="0"/>
            </a:br>
            <a:r>
              <a:rPr lang="en-US" dirty="0"/>
              <a:t>Or Change In Trustee</a:t>
            </a:r>
          </a:p>
        </p:txBody>
      </p:sp>
      <p:sp>
        <p:nvSpPr>
          <p:cNvPr id="3" name="Content Placeholder 2"/>
          <p:cNvSpPr>
            <a:spLocks noGrp="1"/>
          </p:cNvSpPr>
          <p:nvPr>
            <p:ph idx="1"/>
          </p:nvPr>
        </p:nvSpPr>
        <p:spPr/>
        <p:txBody>
          <a:bodyPr/>
          <a:lstStyle/>
          <a:p>
            <a:pPr marL="0" indent="0">
              <a:spcAft>
                <a:spcPts val="600"/>
              </a:spcAft>
              <a:buNone/>
            </a:pPr>
            <a:r>
              <a:rPr lang="en-US" sz="1800" b="1" dirty="0"/>
              <a:t>CHECKLIST FOR POST-MERGER/ACQUISITION TRUST REVIEW</a:t>
            </a:r>
          </a:p>
          <a:p>
            <a:pPr marL="0" indent="0">
              <a:spcAft>
                <a:spcPts val="600"/>
              </a:spcAft>
              <a:buNone/>
            </a:pPr>
            <a:r>
              <a:rPr lang="en-US" sz="1800" b="1" dirty="0"/>
              <a:t>Establish Review Threshold Amounts and Significant Risk Factors.  Then:</a:t>
            </a:r>
          </a:p>
          <a:p>
            <a:pPr marL="800100">
              <a:spcAft>
                <a:spcPts val="600"/>
              </a:spcAft>
            </a:pPr>
            <a:r>
              <a:rPr lang="en-US" sz="1800" dirty="0"/>
              <a:t>Review the trust documents</a:t>
            </a:r>
          </a:p>
          <a:p>
            <a:pPr marL="800100">
              <a:spcAft>
                <a:spcPts val="600"/>
              </a:spcAft>
            </a:pPr>
            <a:r>
              <a:rPr lang="en-US" sz="1800" dirty="0"/>
              <a:t>Review all trust assets including miscellaneous assets</a:t>
            </a:r>
          </a:p>
          <a:p>
            <a:pPr marL="800100">
              <a:spcAft>
                <a:spcPts val="600"/>
              </a:spcAft>
            </a:pPr>
            <a:r>
              <a:rPr lang="en-US" sz="1800" dirty="0"/>
              <a:t>Review any pending litigation</a:t>
            </a:r>
          </a:p>
          <a:p>
            <a:pPr marL="800100">
              <a:spcAft>
                <a:spcPts val="600"/>
              </a:spcAft>
            </a:pPr>
            <a:r>
              <a:rPr lang="en-US" sz="1800" dirty="0"/>
              <a:t>Review all pending audits and disputes with IRS </a:t>
            </a:r>
          </a:p>
          <a:p>
            <a:pPr marL="800100">
              <a:spcAft>
                <a:spcPts val="600"/>
              </a:spcAft>
            </a:pPr>
            <a:r>
              <a:rPr lang="en-US" sz="1800" dirty="0"/>
              <a:t>Review all income, gift and estate tax returns for trusts and estates</a:t>
            </a:r>
          </a:p>
          <a:p>
            <a:pPr marL="800100">
              <a:spcAft>
                <a:spcPts val="600"/>
              </a:spcAft>
            </a:pPr>
            <a:r>
              <a:rPr lang="en-US" sz="1800" dirty="0"/>
              <a:t>Review all recent bank examiners’ reports</a:t>
            </a:r>
          </a:p>
          <a:p>
            <a:pPr marL="800100">
              <a:spcAft>
                <a:spcPts val="600"/>
              </a:spcAft>
            </a:pPr>
            <a:r>
              <a:rPr lang="en-US" sz="1800" dirty="0"/>
              <a:t>Determine all possible threats from beneficiaries and others</a:t>
            </a:r>
          </a:p>
          <a:p>
            <a:pPr marL="457200" indent="0">
              <a:spcAft>
                <a:spcPts val="600"/>
              </a:spcAft>
              <a:buNone/>
            </a:pPr>
            <a:endParaRPr lang="en-US" sz="1800" dirty="0"/>
          </a:p>
          <a:p>
            <a:endParaRPr lang="en-US" dirty="0"/>
          </a:p>
        </p:txBody>
      </p:sp>
    </p:spTree>
    <p:extLst>
      <p:ext uri="{BB962C8B-B14F-4D97-AF65-F5344CB8AC3E}">
        <p14:creationId xmlns:p14="http://schemas.microsoft.com/office/powerpoint/2010/main" val="174370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1"/>
            <a:ext cx="9144000" cy="7128769"/>
          </a:xfrm>
          <a:prstGeom prst="rect">
            <a:avLst/>
          </a:prstGeom>
        </p:spPr>
      </p:pic>
      <p:sp>
        <p:nvSpPr>
          <p:cNvPr id="2" name="Title 1"/>
          <p:cNvSpPr>
            <a:spLocks noGrp="1"/>
          </p:cNvSpPr>
          <p:nvPr>
            <p:ph type="title"/>
          </p:nvPr>
        </p:nvSpPr>
        <p:spPr>
          <a:xfrm>
            <a:off x="493939" y="269003"/>
            <a:ext cx="5257067" cy="1204546"/>
          </a:xfrm>
        </p:spPr>
        <p:txBody>
          <a:bodyPr/>
          <a:lstStyle/>
          <a:p>
            <a:r>
              <a:rPr lang="en-US" dirty="0">
                <a:solidFill>
                  <a:srgbClr val="165788"/>
                </a:solidFill>
              </a:rPr>
              <a:t>Operating On Auto-Pilot Can Lead To Administration Problems </a:t>
            </a:r>
          </a:p>
        </p:txBody>
      </p:sp>
      <p:sp>
        <p:nvSpPr>
          <p:cNvPr id="3" name="Content Placeholder 2"/>
          <p:cNvSpPr>
            <a:spLocks noGrp="1"/>
          </p:cNvSpPr>
          <p:nvPr>
            <p:ph idx="1"/>
          </p:nvPr>
        </p:nvSpPr>
        <p:spPr>
          <a:xfrm>
            <a:off x="493939" y="1487785"/>
            <a:ext cx="7877175" cy="3829939"/>
          </a:xfrm>
        </p:spPr>
        <p:txBody>
          <a:bodyPr/>
          <a:lstStyle/>
          <a:p>
            <a:pPr marL="0" indent="0">
              <a:spcAft>
                <a:spcPts val="0"/>
              </a:spcAft>
              <a:buNone/>
            </a:pPr>
            <a:r>
              <a:rPr lang="en-US" b="1" cap="all" dirty="0">
                <a:solidFill>
                  <a:srgbClr val="789A01"/>
                </a:solidFill>
                <a:latin typeface="Arial" panose="020B0604020202020204" pitchFamily="34" charset="0"/>
                <a:cs typeface="Arial" panose="020B0604020202020204" pitchFamily="34" charset="0"/>
              </a:rPr>
              <a:t>Problem:</a:t>
            </a:r>
            <a:r>
              <a:rPr lang="en-US" dirty="0">
                <a:solidFill>
                  <a:srgbClr val="789A01"/>
                </a:solidFill>
                <a:latin typeface="Arial" panose="020B0604020202020204" pitchFamily="34" charset="0"/>
                <a:cs typeface="Arial" panose="020B0604020202020204" pitchFamily="34" charset="0"/>
              </a:rPr>
              <a:t> Failure to address changed circumstances</a:t>
            </a:r>
          </a:p>
          <a:p>
            <a:pPr marL="0" indent="0">
              <a:spcBef>
                <a:spcPts val="1200"/>
              </a:spcBef>
              <a:spcAft>
                <a:spcPts val="0"/>
              </a:spcAft>
              <a:buNone/>
            </a:pPr>
            <a:r>
              <a:rPr lang="en-US" dirty="0"/>
              <a:t>Operating on auto-pilot leads to:</a:t>
            </a:r>
          </a:p>
          <a:p>
            <a:pPr marL="687388" lvl="1" indent="-346075">
              <a:spcAft>
                <a:spcPts val="0"/>
              </a:spcAft>
            </a:pPr>
            <a:r>
              <a:rPr lang="en-US" dirty="0"/>
              <a:t>Improper and even unauthorized distributions</a:t>
            </a:r>
          </a:p>
          <a:p>
            <a:pPr marL="687388" lvl="1" indent="-346075">
              <a:spcAft>
                <a:spcPts val="0"/>
              </a:spcAft>
            </a:pPr>
            <a:r>
              <a:rPr lang="en-US" dirty="0"/>
              <a:t>Failure to meet the needs of the beneficiaries</a:t>
            </a:r>
          </a:p>
          <a:p>
            <a:pPr marL="687388" lvl="1" indent="-346075">
              <a:spcAft>
                <a:spcPts val="0"/>
              </a:spcAft>
            </a:pPr>
            <a:r>
              <a:rPr lang="en-US" dirty="0"/>
              <a:t>Insufficient liquidity</a:t>
            </a:r>
          </a:p>
          <a:p>
            <a:pPr marL="687388" lvl="1" indent="-346075">
              <a:spcAft>
                <a:spcPts val="0"/>
              </a:spcAft>
            </a:pPr>
            <a:r>
              <a:rPr lang="en-US" dirty="0"/>
              <a:t>Beneficiary disputes </a:t>
            </a:r>
          </a:p>
          <a:p>
            <a:pPr marL="687388" lvl="1" indent="-346075">
              <a:spcAft>
                <a:spcPts val="0"/>
              </a:spcAft>
            </a:pPr>
            <a:r>
              <a:rPr lang="en-US" dirty="0"/>
              <a:t>Litigation </a:t>
            </a:r>
          </a:p>
          <a:p>
            <a:pPr marL="687388" lvl="1" indent="-346075">
              <a:spcAft>
                <a:spcPts val="0"/>
              </a:spcAft>
            </a:pPr>
            <a:r>
              <a:rPr lang="en-US" dirty="0"/>
              <a:t>Adverse tax consequences </a:t>
            </a:r>
          </a:p>
        </p:txBody>
      </p:sp>
    </p:spTree>
    <p:extLst>
      <p:ext uri="{BB962C8B-B14F-4D97-AF65-F5344CB8AC3E}">
        <p14:creationId xmlns:p14="http://schemas.microsoft.com/office/powerpoint/2010/main" val="1665379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To Respond Effectively To Institutional Challenges And Changes Creates Problems </a:t>
            </a:r>
          </a:p>
        </p:txBody>
      </p:sp>
      <p:sp>
        <p:nvSpPr>
          <p:cNvPr id="3" name="Content Placeholder 2"/>
          <p:cNvSpPr>
            <a:spLocks noGrp="1"/>
          </p:cNvSpPr>
          <p:nvPr>
            <p:ph idx="1"/>
          </p:nvPr>
        </p:nvSpPr>
        <p:spPr>
          <a:xfrm>
            <a:off x="476183" y="1534462"/>
            <a:ext cx="7877175" cy="4697662"/>
          </a:xfrm>
        </p:spPr>
        <p:txBody>
          <a:bodyPr/>
          <a:lstStyle/>
          <a:p>
            <a:pPr marL="0" indent="0">
              <a:spcAft>
                <a:spcPts val="0"/>
              </a:spcAft>
              <a:buNone/>
            </a:pPr>
            <a:r>
              <a:rPr lang="en-US" sz="2400" dirty="0"/>
              <a:t>Institutional challenges and changes lead to more of these problems if not address properly and promptly.</a:t>
            </a:r>
          </a:p>
          <a:p>
            <a:pPr marL="0" indent="0">
              <a:spcAft>
                <a:spcPts val="0"/>
              </a:spcAft>
              <a:buNone/>
            </a:pPr>
            <a:r>
              <a:rPr lang="en-US" sz="2400" b="1" u="sng" dirty="0"/>
              <a:t>Examples</a:t>
            </a:r>
            <a:r>
              <a:rPr lang="en-US" sz="2400" b="1" dirty="0"/>
              <a:t>:</a:t>
            </a:r>
          </a:p>
          <a:p>
            <a:pPr marL="339725" indent="-339725">
              <a:spcAft>
                <a:spcPts val="0"/>
              </a:spcAft>
            </a:pPr>
            <a:r>
              <a:rPr lang="en-US" sz="2400" dirty="0"/>
              <a:t>Change of relationship manager</a:t>
            </a:r>
          </a:p>
          <a:p>
            <a:pPr marL="339725" indent="-339725">
              <a:spcAft>
                <a:spcPts val="0"/>
              </a:spcAft>
            </a:pPr>
            <a:r>
              <a:rPr lang="en-US" sz="2400" dirty="0"/>
              <a:t>Trust officer turnover</a:t>
            </a:r>
          </a:p>
          <a:p>
            <a:pPr marL="339725" indent="-339725">
              <a:spcAft>
                <a:spcPts val="0"/>
              </a:spcAft>
            </a:pPr>
            <a:r>
              <a:rPr lang="en-US" sz="2400" dirty="0"/>
              <a:t>Changes in organizational structure</a:t>
            </a:r>
          </a:p>
          <a:p>
            <a:pPr marL="339725" indent="-339725">
              <a:spcAft>
                <a:spcPts val="0"/>
              </a:spcAft>
            </a:pPr>
            <a:r>
              <a:rPr lang="en-US" sz="2400" dirty="0"/>
              <a:t>Increased geographic footprint </a:t>
            </a:r>
          </a:p>
          <a:p>
            <a:pPr marL="339725" indent="-339725">
              <a:spcAft>
                <a:spcPts val="0"/>
              </a:spcAft>
            </a:pPr>
            <a:r>
              <a:rPr lang="en-US" sz="2400" dirty="0"/>
              <a:t>Growth in trusts to administer due to merger/acquisition</a:t>
            </a:r>
          </a:p>
          <a:p>
            <a:pPr marL="514350" lvl="1" indent="0">
              <a:spcAft>
                <a:spcPts val="0"/>
              </a:spcAft>
              <a:buNone/>
            </a:pPr>
            <a:endParaRPr lang="en-US" dirty="0"/>
          </a:p>
        </p:txBody>
      </p:sp>
    </p:spTree>
    <p:extLst>
      <p:ext uri="{BB962C8B-B14F-4D97-AF65-F5344CB8AC3E}">
        <p14:creationId xmlns:p14="http://schemas.microsoft.com/office/powerpoint/2010/main" val="28106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spcAft>
                <a:spcPts val="600"/>
              </a:spcAft>
            </a:pPr>
            <a:r>
              <a:rPr lang="en-US" dirty="0"/>
              <a:t>Favoring Income Beneficiaries and Ignoring Remainder Beneficiaries Leads To Trouble </a:t>
            </a:r>
          </a:p>
        </p:txBody>
      </p:sp>
      <p:sp>
        <p:nvSpPr>
          <p:cNvPr id="3" name="Content Placeholder 2"/>
          <p:cNvSpPr>
            <a:spLocks noGrp="1"/>
          </p:cNvSpPr>
          <p:nvPr>
            <p:ph idx="1"/>
          </p:nvPr>
        </p:nvSpPr>
        <p:spPr>
          <a:xfrm>
            <a:off x="493939" y="1815152"/>
            <a:ext cx="7877175" cy="4302619"/>
          </a:xfrm>
        </p:spPr>
        <p:txBody>
          <a:bodyPr/>
          <a:lstStyle/>
          <a:p>
            <a:pPr marL="0" indent="0">
              <a:spcAft>
                <a:spcPts val="0"/>
              </a:spcAft>
              <a:buNone/>
            </a:pPr>
            <a:r>
              <a:rPr lang="en-US" b="1" cap="all" dirty="0">
                <a:solidFill>
                  <a:srgbClr val="789A01"/>
                </a:solidFill>
                <a:latin typeface="Arial" panose="020B0604020202020204" pitchFamily="34" charset="0"/>
                <a:cs typeface="Arial" panose="020B0604020202020204" pitchFamily="34" charset="0"/>
              </a:rPr>
              <a:t>Problem</a:t>
            </a:r>
            <a:r>
              <a:rPr lang="en-US" dirty="0">
                <a:solidFill>
                  <a:srgbClr val="789A01"/>
                </a:solidFill>
                <a:latin typeface="Arial" panose="020B0604020202020204" pitchFamily="34" charset="0"/>
                <a:cs typeface="Arial" panose="020B0604020202020204" pitchFamily="34" charset="0"/>
              </a:rPr>
              <a:t>: Trustee favors or focuses on income beneficiary and ignores remainder beneficiaries</a:t>
            </a:r>
          </a:p>
          <a:p>
            <a:pPr>
              <a:spcBef>
                <a:spcPts val="1200"/>
              </a:spcBef>
              <a:spcAft>
                <a:spcPts val="0"/>
              </a:spcAft>
            </a:pPr>
            <a:r>
              <a:rPr lang="en-US" sz="2000" dirty="0"/>
              <a:t>Breach of the duty of impartiality to favor one group over the other </a:t>
            </a:r>
          </a:p>
          <a:p>
            <a:pPr>
              <a:spcAft>
                <a:spcPts val="0"/>
              </a:spcAft>
            </a:pPr>
            <a:r>
              <a:rPr lang="en-US" sz="2000" dirty="0"/>
              <a:t>Most often it is remainder beneficiaries who sue Trustee not the income beneficiary </a:t>
            </a:r>
          </a:p>
          <a:p>
            <a:pPr marL="0" indent="0">
              <a:spcAft>
                <a:spcPts val="0"/>
              </a:spcAft>
              <a:buNone/>
            </a:pPr>
            <a:r>
              <a:rPr lang="en-US" b="1" cap="all" dirty="0"/>
              <a:t>Solutions: </a:t>
            </a:r>
          </a:p>
          <a:p>
            <a:pPr>
              <a:spcAft>
                <a:spcPts val="0"/>
              </a:spcAft>
            </a:pPr>
            <a:r>
              <a:rPr lang="en-US" sz="2000" dirty="0"/>
              <a:t>Trustee should treat them equally where possible </a:t>
            </a:r>
          </a:p>
          <a:p>
            <a:pPr>
              <a:spcAft>
                <a:spcPts val="0"/>
              </a:spcAft>
            </a:pPr>
            <a:r>
              <a:rPr lang="en-US" sz="2000" dirty="0"/>
              <a:t>Trustee should send statements and disclosures to remaindermen </a:t>
            </a:r>
          </a:p>
          <a:p>
            <a:pPr>
              <a:spcAft>
                <a:spcPts val="0"/>
              </a:spcAft>
            </a:pPr>
            <a:r>
              <a:rPr lang="en-US" sz="2000" dirty="0"/>
              <a:t>Trustee should alert remainder beneficiaries to significant changes and developments involving trust </a:t>
            </a:r>
          </a:p>
          <a:p>
            <a:pPr>
              <a:spcAft>
                <a:spcPts val="0"/>
              </a:spcAft>
            </a:pPr>
            <a:r>
              <a:rPr lang="en-US" sz="2000" dirty="0"/>
              <a:t>Trustee should copy both current and remainder beneficiaries on significant correspondence </a:t>
            </a:r>
          </a:p>
        </p:txBody>
      </p:sp>
    </p:spTree>
    <p:extLst>
      <p:ext uri="{BB962C8B-B14F-4D97-AF65-F5344CB8AC3E}">
        <p14:creationId xmlns:p14="http://schemas.microsoft.com/office/powerpoint/2010/main" val="1499196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0"/>
            <a:ext cx="8012559" cy="1204546"/>
          </a:xfrm>
        </p:spPr>
        <p:txBody>
          <a:bodyPr/>
          <a:lstStyle/>
          <a:p>
            <a:r>
              <a:rPr lang="en-US" dirty="0"/>
              <a:t>Do Not Let Grantor Or Beneficiaries Control Trustee’s Decisions In Administering Trust</a:t>
            </a:r>
          </a:p>
        </p:txBody>
      </p:sp>
      <p:sp>
        <p:nvSpPr>
          <p:cNvPr id="3" name="Content Placeholder 2"/>
          <p:cNvSpPr>
            <a:spLocks noGrp="1"/>
          </p:cNvSpPr>
          <p:nvPr>
            <p:ph idx="1"/>
          </p:nvPr>
        </p:nvSpPr>
        <p:spPr>
          <a:xfrm>
            <a:off x="531735" y="1539536"/>
            <a:ext cx="7877175" cy="4657078"/>
          </a:xfrm>
        </p:spPr>
        <p:txBody>
          <a:bodyPr/>
          <a:lstStyle/>
          <a:p>
            <a:pPr marL="0" indent="0">
              <a:buNone/>
            </a:pPr>
            <a:r>
              <a:rPr lang="en-US" b="1" cap="all" dirty="0">
                <a:solidFill>
                  <a:srgbClr val="789A01"/>
                </a:solidFill>
                <a:latin typeface="Arial" panose="020B0604020202020204" pitchFamily="34" charset="0"/>
                <a:cs typeface="Arial" panose="020B0604020202020204" pitchFamily="34" charset="0"/>
              </a:rPr>
              <a:t>Problem:</a:t>
            </a:r>
            <a:r>
              <a:rPr lang="en-US" dirty="0">
                <a:solidFill>
                  <a:srgbClr val="789A01"/>
                </a:solidFill>
                <a:latin typeface="Arial" panose="020B0604020202020204" pitchFamily="34" charset="0"/>
                <a:cs typeface="Arial" panose="020B0604020202020204" pitchFamily="34" charset="0"/>
              </a:rPr>
              <a:t> Treating the Grantor and the Beneficiaries as Clients </a:t>
            </a:r>
          </a:p>
          <a:p>
            <a:r>
              <a:rPr lang="en-US" sz="2000" dirty="0"/>
              <a:t>Trustee has non-delegable fiduciary duties </a:t>
            </a:r>
          </a:p>
          <a:p>
            <a:r>
              <a:rPr lang="en-US" sz="2000" dirty="0"/>
              <a:t>Trustee cannot let the Grantor or the Beneficiaries dictate or control trustee’s decisions</a:t>
            </a:r>
          </a:p>
          <a:p>
            <a:r>
              <a:rPr lang="en-US" sz="2000" dirty="0"/>
              <a:t>Trustee must control disclosure and investment decisions</a:t>
            </a:r>
          </a:p>
          <a:p>
            <a:r>
              <a:rPr lang="en-US" sz="2000" dirty="0"/>
              <a:t>Trustee can consider the requests of Grantor/Beneficiaries but cannot blindly follow them</a:t>
            </a:r>
          </a:p>
          <a:p>
            <a:r>
              <a:rPr lang="en-US" sz="2000" dirty="0"/>
              <a:t>Trustee must always be mindful of the interests of remainder beneficiaries</a:t>
            </a:r>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889936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Or Non-Existent Trustee Communications With The Beneficiaries </a:t>
            </a:r>
          </a:p>
        </p:txBody>
      </p:sp>
      <p:sp>
        <p:nvSpPr>
          <p:cNvPr id="3" name="Content Placeholder 2"/>
          <p:cNvSpPr>
            <a:spLocks noGrp="1"/>
          </p:cNvSpPr>
          <p:nvPr>
            <p:ph idx="1"/>
          </p:nvPr>
        </p:nvSpPr>
        <p:spPr>
          <a:xfrm>
            <a:off x="476184" y="1498951"/>
            <a:ext cx="7877175" cy="4671030"/>
          </a:xfrm>
        </p:spPr>
        <p:txBody>
          <a:bodyPr/>
          <a:lstStyle/>
          <a:p>
            <a:pPr marL="0" indent="0">
              <a:spcAft>
                <a:spcPts val="0"/>
              </a:spcAft>
              <a:buNone/>
            </a:pPr>
            <a:r>
              <a:rPr lang="en-US" b="1" cap="all" dirty="0">
                <a:solidFill>
                  <a:srgbClr val="789A01"/>
                </a:solidFill>
                <a:latin typeface="Arial" panose="020B0604020202020204" pitchFamily="34" charset="0"/>
                <a:cs typeface="Arial" panose="020B0604020202020204" pitchFamily="34" charset="0"/>
              </a:rPr>
              <a:t>Problem: </a:t>
            </a:r>
            <a:r>
              <a:rPr lang="en-US" dirty="0">
                <a:solidFill>
                  <a:srgbClr val="789A01"/>
                </a:solidFill>
                <a:latin typeface="Arial" panose="020B0604020202020204" pitchFamily="34" charset="0"/>
                <a:cs typeface="Arial" panose="020B0604020202020204" pitchFamily="34" charset="0"/>
              </a:rPr>
              <a:t>Beneficiary Complaints about Lack of Timely and Responsive Communications (Most common beneficiary complaint)</a:t>
            </a:r>
          </a:p>
          <a:p>
            <a:pPr marL="0" indent="0">
              <a:spcBef>
                <a:spcPts val="2000"/>
              </a:spcBef>
              <a:spcAft>
                <a:spcPts val="0"/>
              </a:spcAft>
              <a:buNone/>
            </a:pPr>
            <a:r>
              <a:rPr lang="en-US" b="1" cap="all" dirty="0"/>
              <a:t>T</a:t>
            </a:r>
            <a:r>
              <a:rPr lang="en-US" b="1" dirty="0"/>
              <a:t>rust Administration Relationship With Beneficiaries</a:t>
            </a:r>
            <a:endParaRPr lang="en-US" b="1" cap="all" dirty="0"/>
          </a:p>
          <a:p>
            <a:pPr>
              <a:spcAft>
                <a:spcPts val="0"/>
              </a:spcAft>
            </a:pPr>
            <a:r>
              <a:rPr lang="en-US" sz="2000" dirty="0"/>
              <a:t>To Avoid Problems, Trustee Should Communicate Regularly With Beneficiaries</a:t>
            </a:r>
          </a:p>
          <a:p>
            <a:pPr marL="687388" lvl="1" indent="-346075">
              <a:spcAft>
                <a:spcPts val="0"/>
              </a:spcAft>
            </a:pPr>
            <a:r>
              <a:rPr lang="en-US" sz="1800" dirty="0"/>
              <a:t>Respond Promptly to Beneficiary E-Mails, Letters and Telephone Calls</a:t>
            </a:r>
          </a:p>
          <a:p>
            <a:pPr marL="687388" lvl="1" indent="-346075">
              <a:spcAft>
                <a:spcPts val="0"/>
              </a:spcAft>
            </a:pPr>
            <a:r>
              <a:rPr lang="en-US" sz="1800" dirty="0"/>
              <a:t>Have Periodic Meetings With Beneficiaries</a:t>
            </a:r>
          </a:p>
          <a:p>
            <a:pPr marL="687388" lvl="1" indent="-346075">
              <a:spcAft>
                <a:spcPts val="0"/>
              </a:spcAft>
            </a:pPr>
            <a:r>
              <a:rPr lang="en-US" sz="1800" dirty="0"/>
              <a:t>Provide Status Reports</a:t>
            </a:r>
          </a:p>
          <a:p>
            <a:pPr marL="687388" lvl="1" indent="-346075">
              <a:spcAft>
                <a:spcPts val="0"/>
              </a:spcAft>
            </a:pPr>
            <a:r>
              <a:rPr lang="en-US" sz="1800" dirty="0"/>
              <a:t>Send Annual Statements</a:t>
            </a:r>
          </a:p>
          <a:p>
            <a:pPr marL="687388" lvl="1" indent="-346075">
              <a:spcAft>
                <a:spcPts val="0"/>
              </a:spcAft>
            </a:pPr>
            <a:r>
              <a:rPr lang="en-US" sz="1800" dirty="0"/>
              <a:t>Provide Regular Accountings</a:t>
            </a:r>
          </a:p>
          <a:p>
            <a:pPr marL="687388" lvl="1" indent="-346075">
              <a:spcAft>
                <a:spcPts val="0"/>
              </a:spcAft>
            </a:pPr>
            <a:r>
              <a:rPr lang="en-US" sz="1800" dirty="0"/>
              <a:t>Provide Prompt Disclosure and Description of Any Significant Event</a:t>
            </a:r>
          </a:p>
          <a:p>
            <a:pPr marL="687388" lvl="1" indent="-346075">
              <a:spcAft>
                <a:spcPts val="0"/>
              </a:spcAft>
            </a:pPr>
            <a:endParaRPr lang="en-US" sz="1800" dirty="0"/>
          </a:p>
          <a:p>
            <a:pPr>
              <a:spcAft>
                <a:spcPts val="0"/>
              </a:spcAft>
            </a:pPr>
            <a:endParaRPr lang="en-US" sz="1800" dirty="0"/>
          </a:p>
          <a:p>
            <a:pPr>
              <a:spcAft>
                <a:spcPts val="0"/>
              </a:spcAft>
            </a:pPr>
            <a:endParaRPr lang="en-US" dirty="0"/>
          </a:p>
          <a:p>
            <a:pPr lvl="1">
              <a:spcAft>
                <a:spcPts val="0"/>
              </a:spcAft>
            </a:pPr>
            <a:endParaRPr lang="en-US" dirty="0"/>
          </a:p>
          <a:p>
            <a:pPr marL="0" indent="0">
              <a:spcAft>
                <a:spcPts val="0"/>
              </a:spcAft>
              <a:buNone/>
            </a:pPr>
            <a:endParaRPr lang="en-US" dirty="0"/>
          </a:p>
        </p:txBody>
      </p:sp>
    </p:spTree>
    <p:extLst>
      <p:ext uri="{BB962C8B-B14F-4D97-AF65-F5344CB8AC3E}">
        <p14:creationId xmlns:p14="http://schemas.microsoft.com/office/powerpoint/2010/main" val="1735649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2015\2015 PowerPoint Presentations\Tips to Keep You Out of Litigation\fold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673" y="1346378"/>
            <a:ext cx="7398327" cy="49401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br>
              <a:rPr lang="en-US" dirty="0"/>
            </a:br>
            <a:r>
              <a:rPr lang="en-US" dirty="0"/>
              <a:t>Trust Recordkeeping And Documentation</a:t>
            </a:r>
            <a:br>
              <a:rPr lang="en-US" dirty="0"/>
            </a:br>
            <a:endParaRPr lang="en-US" sz="2000" dirty="0"/>
          </a:p>
        </p:txBody>
      </p:sp>
      <p:sp>
        <p:nvSpPr>
          <p:cNvPr id="3" name="Content Placeholder 2"/>
          <p:cNvSpPr>
            <a:spLocks noGrp="1"/>
          </p:cNvSpPr>
          <p:nvPr>
            <p:ph idx="1"/>
          </p:nvPr>
        </p:nvSpPr>
        <p:spPr>
          <a:xfrm>
            <a:off x="959601" y="1577340"/>
            <a:ext cx="3471544" cy="5280660"/>
          </a:xfrm>
        </p:spPr>
        <p:txBody>
          <a:bodyPr/>
          <a:lstStyle/>
          <a:p>
            <a:endParaRPr lang="en-US" sz="2400" dirty="0"/>
          </a:p>
          <a:p>
            <a:pPr marL="0" indent="0">
              <a:buNone/>
            </a:pPr>
            <a:endParaRPr lang="en-US" sz="2400" dirty="0"/>
          </a:p>
          <a:p>
            <a:pPr marL="0" indent="0">
              <a:buNone/>
            </a:pPr>
            <a:r>
              <a:rPr lang="en-US" sz="2800" b="1" dirty="0"/>
              <a:t>Must Maintain  Good Records</a:t>
            </a:r>
          </a:p>
          <a:p>
            <a:pPr>
              <a:buFont typeface="Arial" panose="020B0604020202020204" pitchFamily="34" charset="0"/>
              <a:buChar char="•"/>
            </a:pPr>
            <a:r>
              <a:rPr lang="en-US" sz="2000" dirty="0"/>
              <a:t>Need to Provide Adequate Accountings</a:t>
            </a:r>
          </a:p>
          <a:p>
            <a:pPr>
              <a:buFont typeface="Arial" panose="020B0604020202020204" pitchFamily="34" charset="0"/>
              <a:buChar char="•"/>
            </a:pPr>
            <a:r>
              <a:rPr lang="en-US" sz="2000" dirty="0"/>
              <a:t>Need to Explain/Defend Prior Decisions or Distributions</a:t>
            </a:r>
          </a:p>
          <a:p>
            <a:endParaRPr lang="en-US" dirty="0"/>
          </a:p>
        </p:txBody>
      </p:sp>
    </p:spTree>
    <p:extLst>
      <p:ext uri="{BB962C8B-B14F-4D97-AF65-F5344CB8AC3E}">
        <p14:creationId xmlns:p14="http://schemas.microsoft.com/office/powerpoint/2010/main" val="2966425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Lack Of Complete And Adequate Trust Records</a:t>
            </a:r>
          </a:p>
        </p:txBody>
      </p:sp>
      <p:sp>
        <p:nvSpPr>
          <p:cNvPr id="3" name="Content Placeholder 2"/>
          <p:cNvSpPr>
            <a:spLocks noGrp="1"/>
          </p:cNvSpPr>
          <p:nvPr>
            <p:ph idx="1"/>
          </p:nvPr>
        </p:nvSpPr>
        <p:spPr>
          <a:xfrm>
            <a:off x="485061" y="1419052"/>
            <a:ext cx="7877175" cy="4813072"/>
          </a:xfrm>
        </p:spPr>
        <p:txBody>
          <a:bodyPr/>
          <a:lstStyle/>
          <a:p>
            <a:pPr marL="0" indent="0">
              <a:spcAft>
                <a:spcPts val="0"/>
              </a:spcAft>
              <a:buNone/>
            </a:pPr>
            <a:r>
              <a:rPr lang="en-US" b="1" cap="all" dirty="0">
                <a:solidFill>
                  <a:srgbClr val="789A01"/>
                </a:solidFill>
                <a:latin typeface="Arial" panose="020B0604020202020204" pitchFamily="34" charset="0"/>
                <a:cs typeface="Arial" panose="020B0604020202020204" pitchFamily="34" charset="0"/>
              </a:rPr>
              <a:t>Problem: </a:t>
            </a:r>
            <a:r>
              <a:rPr lang="en-US" dirty="0">
                <a:solidFill>
                  <a:srgbClr val="789A01"/>
                </a:solidFill>
                <a:latin typeface="Arial" panose="020B0604020202020204" pitchFamily="34" charset="0"/>
                <a:cs typeface="Arial" panose="020B0604020202020204" pitchFamily="34" charset="0"/>
              </a:rPr>
              <a:t>Missing or Incomplete Trust Records Often Leads to Trustee Liability, Bank Pay and Trustee Surcharge</a:t>
            </a:r>
          </a:p>
          <a:p>
            <a:pPr marL="0" indent="0">
              <a:spcBef>
                <a:spcPts val="1800"/>
              </a:spcBef>
              <a:spcAft>
                <a:spcPts val="0"/>
              </a:spcAft>
              <a:buNone/>
            </a:pPr>
            <a:r>
              <a:rPr lang="en-US" dirty="0"/>
              <a:t>Trustee has a duty to keep complete and accurate records. </a:t>
            </a:r>
          </a:p>
          <a:p>
            <a:pPr>
              <a:spcAft>
                <a:spcPts val="0"/>
              </a:spcAft>
            </a:pPr>
            <a:r>
              <a:rPr lang="en-US" sz="1800" dirty="0"/>
              <a:t>Failure to do so is a per se breach of trust.</a:t>
            </a:r>
          </a:p>
          <a:p>
            <a:pPr marL="0" indent="0">
              <a:spcAft>
                <a:spcPts val="0"/>
              </a:spcAft>
              <a:buNone/>
            </a:pPr>
            <a:endParaRPr lang="en-US" dirty="0"/>
          </a:p>
          <a:p>
            <a:pPr marL="0" indent="0">
              <a:spcAft>
                <a:spcPts val="0"/>
              </a:spcAft>
              <a:buNone/>
            </a:pPr>
            <a:r>
              <a:rPr lang="en-US" dirty="0"/>
              <a:t>A lack of good trust records also causes other problems:</a:t>
            </a:r>
          </a:p>
          <a:p>
            <a:pPr>
              <a:spcAft>
                <a:spcPts val="0"/>
              </a:spcAft>
            </a:pPr>
            <a:r>
              <a:rPr lang="en-US" sz="1800" dirty="0"/>
              <a:t>Inability to justify decisions after the fact</a:t>
            </a:r>
          </a:p>
          <a:p>
            <a:pPr>
              <a:spcAft>
                <a:spcPts val="0"/>
              </a:spcAft>
            </a:pPr>
            <a:r>
              <a:rPr lang="en-US" sz="1800" dirty="0"/>
              <a:t>Allegations of unfair treatment of beneficiaries</a:t>
            </a:r>
          </a:p>
          <a:p>
            <a:pPr>
              <a:spcAft>
                <a:spcPts val="0"/>
              </a:spcAft>
            </a:pPr>
            <a:r>
              <a:rPr lang="en-US" sz="1800" dirty="0"/>
              <a:t>Inability to prove compliance with applicable law and trust requirements </a:t>
            </a:r>
          </a:p>
          <a:p>
            <a:pPr marL="0" indent="0">
              <a:spcAft>
                <a:spcPts val="0"/>
              </a:spcAft>
              <a:buNone/>
            </a:pPr>
            <a:endParaRPr lang="en-US" dirty="0"/>
          </a:p>
          <a:p>
            <a:pPr marL="0" indent="0">
              <a:spcAft>
                <a:spcPts val="0"/>
              </a:spcAft>
              <a:buNone/>
            </a:pPr>
            <a:r>
              <a:rPr lang="en-US" dirty="0"/>
              <a:t>Failing to document prior communications, changes and decisions can also lead to costly mistakes in administration of the trust. </a:t>
            </a:r>
          </a:p>
          <a:p>
            <a:pPr>
              <a:spcAft>
                <a:spcPts val="0"/>
              </a:spcAft>
            </a:pPr>
            <a:endParaRPr lang="en-US" dirty="0"/>
          </a:p>
          <a:p>
            <a:pPr marL="514350" lvl="1" indent="0">
              <a:spcAft>
                <a:spcPts val="0"/>
              </a:spcAft>
              <a:buNone/>
            </a:pPr>
            <a:endParaRPr lang="fr-FR" dirty="0"/>
          </a:p>
        </p:txBody>
      </p:sp>
    </p:spTree>
    <p:extLst>
      <p:ext uri="{BB962C8B-B14F-4D97-AF65-F5344CB8AC3E}">
        <p14:creationId xmlns:p14="http://schemas.microsoft.com/office/powerpoint/2010/main" val="4118796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a:noFill/>
        </p:spPr>
      </p:pic>
      <p:sp>
        <p:nvSpPr>
          <p:cNvPr id="2" name="Title 1"/>
          <p:cNvSpPr>
            <a:spLocks noGrp="1"/>
          </p:cNvSpPr>
          <p:nvPr>
            <p:ph type="title"/>
          </p:nvPr>
        </p:nvSpPr>
        <p:spPr>
          <a:xfrm>
            <a:off x="581024" y="291402"/>
            <a:ext cx="7877175" cy="1204546"/>
          </a:xfrm>
        </p:spPr>
        <p:txBody>
          <a:bodyPr/>
          <a:lstStyle/>
          <a:p>
            <a:r>
              <a:rPr lang="en-US" sz="3600" dirty="0">
                <a:solidFill>
                  <a:srgbClr val="165788"/>
                </a:solidFill>
              </a:rPr>
              <a:t>Today’s Topics</a:t>
            </a:r>
          </a:p>
        </p:txBody>
      </p:sp>
      <p:sp>
        <p:nvSpPr>
          <p:cNvPr id="3" name="Content Placeholder 2"/>
          <p:cNvSpPr>
            <a:spLocks noGrp="1"/>
          </p:cNvSpPr>
          <p:nvPr>
            <p:ph idx="1"/>
          </p:nvPr>
        </p:nvSpPr>
        <p:spPr>
          <a:xfrm>
            <a:off x="633411" y="1176770"/>
            <a:ext cx="7877175" cy="4852387"/>
          </a:xfrm>
        </p:spPr>
        <p:txBody>
          <a:bodyPr/>
          <a:lstStyle/>
          <a:p>
            <a:pPr marL="339725" lvl="1" indent="-339725">
              <a:spcAft>
                <a:spcPts val="600"/>
              </a:spcAft>
              <a:buFont typeface="Arial" panose="020B0604020202020204" pitchFamily="34" charset="0"/>
              <a:buChar char="•"/>
            </a:pPr>
            <a:r>
              <a:rPr lang="en-US" sz="1800" dirty="0"/>
              <a:t>Inadequate Intake and Review of </a:t>
            </a:r>
          </a:p>
          <a:p>
            <a:pPr marL="574675" lvl="2">
              <a:spcAft>
                <a:spcPts val="600"/>
              </a:spcAft>
              <a:buFont typeface="Times New Roman" panose="02020603050405020304" pitchFamily="18" charset="0"/>
              <a:buChar char="–"/>
            </a:pPr>
            <a:r>
              <a:rPr lang="en-US" sz="1600" dirty="0"/>
              <a:t>New Trust Accounts</a:t>
            </a:r>
          </a:p>
          <a:p>
            <a:pPr marL="574675" lvl="2">
              <a:spcAft>
                <a:spcPts val="600"/>
              </a:spcAft>
              <a:buFont typeface="Times New Roman" panose="02020603050405020304" pitchFamily="18" charset="0"/>
              <a:buChar char="–"/>
            </a:pPr>
            <a:r>
              <a:rPr lang="en-US" sz="1600"/>
              <a:t>Inherited Accounts</a:t>
            </a:r>
            <a:endParaRPr lang="en-US" sz="1600" dirty="0"/>
          </a:p>
          <a:p>
            <a:pPr marL="339725" lvl="1" indent="-339725">
              <a:spcAft>
                <a:spcPts val="600"/>
              </a:spcAft>
              <a:buFont typeface="Arial" panose="020B0604020202020204" pitchFamily="34" charset="0"/>
              <a:buChar char="•"/>
            </a:pPr>
            <a:r>
              <a:rPr lang="en-US" sz="1800" dirty="0"/>
              <a:t>Failure to Address Changed Circumstances</a:t>
            </a:r>
          </a:p>
          <a:p>
            <a:pPr marL="339725" lvl="1" indent="-339725">
              <a:spcAft>
                <a:spcPts val="600"/>
              </a:spcAft>
              <a:buFont typeface="Arial" panose="020B0604020202020204" pitchFamily="34" charset="0"/>
              <a:buChar char="•"/>
            </a:pPr>
            <a:r>
              <a:rPr lang="en-US" sz="1800" dirty="0"/>
              <a:t>Institutional Challenges </a:t>
            </a:r>
          </a:p>
          <a:p>
            <a:pPr marL="339725" lvl="1" indent="-339725">
              <a:spcAft>
                <a:spcPts val="600"/>
              </a:spcAft>
              <a:buFont typeface="Arial" panose="020B0604020202020204" pitchFamily="34" charset="0"/>
              <a:buChar char="•"/>
            </a:pPr>
            <a:r>
              <a:rPr lang="en-US" sz="1800" dirty="0"/>
              <a:t>Ineffective Communication</a:t>
            </a:r>
          </a:p>
          <a:p>
            <a:pPr marL="339725" lvl="1" indent="-339725">
              <a:spcAft>
                <a:spcPts val="600"/>
              </a:spcAft>
              <a:buFont typeface="Arial" panose="020B0604020202020204" pitchFamily="34" charset="0"/>
              <a:buChar char="•"/>
            </a:pPr>
            <a:r>
              <a:rPr lang="en-US" sz="1800" dirty="0"/>
              <a:t>Lack of Documentation</a:t>
            </a:r>
          </a:p>
          <a:p>
            <a:pPr marL="339725" lvl="1" indent="-339725">
              <a:spcAft>
                <a:spcPts val="600"/>
              </a:spcAft>
              <a:buFont typeface="Arial" panose="020B0604020202020204" pitchFamily="34" charset="0"/>
              <a:buChar char="•"/>
            </a:pPr>
            <a:r>
              <a:rPr lang="en-US" sz="1800" dirty="0"/>
              <a:t>Lack of Disclosure </a:t>
            </a:r>
          </a:p>
          <a:p>
            <a:pPr marL="339725" lvl="1" indent="-339725">
              <a:spcAft>
                <a:spcPts val="600"/>
              </a:spcAft>
              <a:buFont typeface="Arial" panose="020B0604020202020204" pitchFamily="34" charset="0"/>
              <a:buChar char="•"/>
            </a:pPr>
            <a:r>
              <a:rPr lang="en-US" sz="1800" dirty="0"/>
              <a:t>Damaging documents</a:t>
            </a:r>
          </a:p>
          <a:p>
            <a:pPr marL="339725" lvl="1" indent="-339725">
              <a:spcAft>
                <a:spcPts val="600"/>
              </a:spcAft>
              <a:buFont typeface="Arial" panose="020B0604020202020204" pitchFamily="34" charset="0"/>
              <a:buChar char="•"/>
            </a:pPr>
            <a:r>
              <a:rPr lang="en-US" sz="1800" dirty="0"/>
              <a:t>Working With Co-Trustees</a:t>
            </a:r>
          </a:p>
          <a:p>
            <a:pPr marL="339725" lvl="1" indent="-339725">
              <a:spcAft>
                <a:spcPts val="600"/>
              </a:spcAft>
              <a:buFont typeface="Arial" panose="020B0604020202020204" pitchFamily="34" charset="0"/>
              <a:buChar char="•"/>
            </a:pPr>
            <a:r>
              <a:rPr lang="en-US" sz="1800" dirty="0"/>
              <a:t>Investment Diversification</a:t>
            </a:r>
          </a:p>
          <a:p>
            <a:pPr marL="339725" lvl="1" indent="-339725">
              <a:spcAft>
                <a:spcPts val="600"/>
              </a:spcAft>
              <a:buFont typeface="Arial" panose="020B0604020202020204" pitchFamily="34" charset="0"/>
              <a:buChar char="•"/>
            </a:pPr>
            <a:r>
              <a:rPr lang="en-US" sz="1800" dirty="0"/>
              <a:t>Trust Termination</a:t>
            </a:r>
          </a:p>
          <a:p>
            <a:pPr marL="339725" lvl="1" indent="-339725">
              <a:spcAft>
                <a:spcPts val="600"/>
              </a:spcAft>
              <a:buFont typeface="Arial" panose="020B0604020202020204" pitchFamily="34" charset="0"/>
              <a:buChar char="•"/>
            </a:pPr>
            <a:r>
              <a:rPr lang="en-US" sz="1800" dirty="0"/>
              <a:t>ADR Alternatives</a:t>
            </a:r>
          </a:p>
          <a:p>
            <a:pPr marL="339725" lvl="1" indent="-339725">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769668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Inaccurate and Incomplete Trust Records </a:t>
            </a:r>
            <a:br>
              <a:rPr lang="en-US" dirty="0"/>
            </a:br>
            <a:r>
              <a:rPr lang="en-US" dirty="0"/>
              <a:t>Lead To Trustee Liability</a:t>
            </a:r>
          </a:p>
        </p:txBody>
      </p:sp>
      <p:sp>
        <p:nvSpPr>
          <p:cNvPr id="3" name="Content Placeholder 2"/>
          <p:cNvSpPr>
            <a:spLocks noGrp="1"/>
          </p:cNvSpPr>
          <p:nvPr>
            <p:ph idx="1"/>
          </p:nvPr>
        </p:nvSpPr>
        <p:spPr>
          <a:xfrm>
            <a:off x="581025" y="1358283"/>
            <a:ext cx="7877175" cy="5042517"/>
          </a:xfrm>
        </p:spPr>
        <p:txBody>
          <a:bodyPr/>
          <a:lstStyle/>
          <a:p>
            <a:pPr marL="0" indent="0">
              <a:spcBef>
                <a:spcPts val="0"/>
              </a:spcBef>
              <a:spcAft>
                <a:spcPts val="600"/>
              </a:spcAft>
              <a:buNone/>
            </a:pPr>
            <a:r>
              <a:rPr lang="en-US" sz="1400" b="1" dirty="0"/>
              <a:t>EXAMPLES:</a:t>
            </a:r>
            <a:endParaRPr lang="en-US" sz="1400" dirty="0"/>
          </a:p>
          <a:p>
            <a:pPr indent="0">
              <a:spcBef>
                <a:spcPts val="0"/>
              </a:spcBef>
              <a:spcAft>
                <a:spcPts val="600"/>
              </a:spcAft>
              <a:buNone/>
            </a:pPr>
            <a:r>
              <a:rPr lang="en-US" sz="1400" dirty="0"/>
              <a:t>The Trustee cannot argue that its own inability to preserve its own records (or those of its predecessors) for [these] Trusts of such high value forecloses the ability of the Objectants to challenge how those Trusts were administered.  </a:t>
            </a:r>
            <a:r>
              <a:rPr lang="en-US" sz="1400" dirty="0">
                <a:highlight>
                  <a:srgbClr val="FFFF00"/>
                </a:highlight>
                <a:ea typeface="Calibri" panose="020F0502020204030204" pitchFamily="34" charset="0"/>
              </a:rPr>
              <a:t>This argument is contrary to well-settled case law that a trustee must maintain accurate records.  The records were insufficient.  [T]he Portfolio manager testified that “there was very little paperwork that came with the trusts” when he inherited them in 1997.  Also, many of the internal review records that were present were clearly never completed in the first instance, with entire pages left blank and unanswered.</a:t>
            </a:r>
          </a:p>
          <a:p>
            <a:pPr indent="0">
              <a:spcBef>
                <a:spcPts val="0"/>
              </a:spcBef>
              <a:spcAft>
                <a:spcPts val="600"/>
              </a:spcAft>
              <a:buNone/>
            </a:pPr>
            <a:r>
              <a:rPr lang="en-US" sz="1400" i="1" dirty="0"/>
              <a:t>Matter of JP Morgan Chase Bank, N.A. (Strong), 981 N.Y.S.2d 636; 2013 N.Y. Misc. LEXIS 5447 (2013)</a:t>
            </a:r>
            <a:endParaRPr lang="en-US" sz="1400" dirty="0"/>
          </a:p>
          <a:p>
            <a:pPr indent="0">
              <a:spcBef>
                <a:spcPts val="0"/>
              </a:spcBef>
              <a:spcAft>
                <a:spcPts val="600"/>
              </a:spcAft>
              <a:buNone/>
            </a:pPr>
            <a:r>
              <a:rPr lang="en-US" sz="1400" dirty="0">
                <a:highlight>
                  <a:srgbClr val="FFFF00"/>
                </a:highlight>
                <a:ea typeface="Calibri" panose="020F0502020204030204" pitchFamily="34" charset="0"/>
              </a:rPr>
              <a:t>The Bank has produced inaccurate and incomplete records for the Trust and has not produced accounting records prior to 1998. </a:t>
            </a:r>
            <a:r>
              <a:rPr lang="en-US" sz="1400" dirty="0"/>
              <a:t> These accounting deficiencies fail to track the changes in the value in the Trust over time and do not fully identify the costs associated with the [investment].  The Bank’s records do not justify the fees charged and/or refunded.</a:t>
            </a:r>
          </a:p>
          <a:p>
            <a:pPr indent="0">
              <a:spcBef>
                <a:spcPts val="0"/>
              </a:spcBef>
              <a:spcAft>
                <a:spcPts val="600"/>
              </a:spcAft>
              <a:buNone/>
            </a:pPr>
            <a:r>
              <a:rPr lang="en-US" sz="1400" dirty="0">
                <a:highlight>
                  <a:srgbClr val="FFFF00"/>
                </a:highlight>
                <a:ea typeface="Calibri" panose="020F0502020204030204" pitchFamily="34" charset="0"/>
              </a:rPr>
              <a:t>The Bank owed a fiduciary duty to maintain proper Trust records.  A trustee is bound to keep clear, distinct, and accurate accounts.  The Bank breached its fiduciary duty to maintain proper trust records as demonstrated by its inability to produce accounting information for the period of October 11, 1955 to January 1, 1998.  </a:t>
            </a:r>
            <a:r>
              <a:rPr lang="en-US" sz="1400" dirty="0"/>
              <a:t>While the Bank produced some records for that period, there is little evidence of the funds received by the Bank during that time and no evidence of amounts paid to beneficiaries or for other items.  The Bank’s accounting is incomplete and inadequate.</a:t>
            </a:r>
          </a:p>
          <a:p>
            <a:pPr indent="0">
              <a:buNone/>
            </a:pPr>
            <a:r>
              <a:rPr lang="en-US" sz="1400" i="1" dirty="0"/>
              <a:t>In re Burford, </a:t>
            </a:r>
            <a:r>
              <a:rPr lang="en-US" sz="1400" dirty="0"/>
              <a:t>2012 WL 6777389 (Trial Order) (Okl.Dist. Oct. 9, 2012)</a:t>
            </a:r>
          </a:p>
        </p:txBody>
      </p:sp>
    </p:spTree>
    <p:extLst>
      <p:ext uri="{BB962C8B-B14F-4D97-AF65-F5344CB8AC3E}">
        <p14:creationId xmlns:p14="http://schemas.microsoft.com/office/powerpoint/2010/main" val="63857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Trustee Obligation To Provide Certain Disclosures/Information To Beneficiaries </a:t>
            </a:r>
          </a:p>
        </p:txBody>
      </p:sp>
      <p:sp>
        <p:nvSpPr>
          <p:cNvPr id="3" name="Content Placeholder 2"/>
          <p:cNvSpPr>
            <a:spLocks noGrp="1"/>
          </p:cNvSpPr>
          <p:nvPr>
            <p:ph idx="1"/>
          </p:nvPr>
        </p:nvSpPr>
        <p:spPr>
          <a:xfrm>
            <a:off x="601121" y="1562942"/>
            <a:ext cx="7877175" cy="4664012"/>
          </a:xfrm>
        </p:spPr>
        <p:txBody>
          <a:bodyPr/>
          <a:lstStyle/>
          <a:p>
            <a:pPr marL="0" indent="0">
              <a:spcAft>
                <a:spcPts val="0"/>
              </a:spcAft>
              <a:buNone/>
            </a:pPr>
            <a:r>
              <a:rPr lang="en-US" b="1" dirty="0">
                <a:solidFill>
                  <a:srgbClr val="789A01"/>
                </a:solidFill>
                <a:latin typeface="Arial" panose="020B0604020202020204" pitchFamily="34" charset="0"/>
                <a:cs typeface="Arial" panose="020B0604020202020204" pitchFamily="34" charset="0"/>
              </a:rPr>
              <a:t>PROBLEM: Failure to Provide Adequate Disclosures/Information to Trust Beneficiaries </a:t>
            </a:r>
          </a:p>
          <a:p>
            <a:pPr>
              <a:spcBef>
                <a:spcPts val="1200"/>
              </a:spcBef>
              <a:spcAft>
                <a:spcPts val="0"/>
              </a:spcAft>
            </a:pPr>
            <a:r>
              <a:rPr lang="en-US" sz="2000" dirty="0"/>
              <a:t>Failure to disclose or provide material information subjects trustee to closer scrutiny with the benefit of hindsight </a:t>
            </a:r>
          </a:p>
          <a:p>
            <a:pPr>
              <a:spcAft>
                <a:spcPts val="0"/>
              </a:spcAft>
            </a:pPr>
            <a:r>
              <a:rPr lang="en-US" sz="2000" dirty="0"/>
              <a:t>Certain disclosures are required under the Uniform Trust Code:</a:t>
            </a:r>
            <a:r>
              <a:rPr lang="en-US" dirty="0"/>
              <a:t> </a:t>
            </a:r>
          </a:p>
          <a:p>
            <a:pPr marL="687388" lvl="1" indent="-346075">
              <a:spcAft>
                <a:spcPts val="0"/>
              </a:spcAft>
              <a:buFont typeface="Times New Roman" panose="02020603050405020304" pitchFamily="18" charset="0"/>
              <a:buChar char="–"/>
            </a:pPr>
            <a:r>
              <a:rPr lang="en-US" sz="1800" dirty="0"/>
              <a:t>Must receive notice of a new trustee</a:t>
            </a:r>
          </a:p>
          <a:p>
            <a:pPr marL="687388" lvl="1" indent="-346075">
              <a:spcAft>
                <a:spcPts val="0"/>
              </a:spcAft>
              <a:buFont typeface="Times New Roman" panose="02020603050405020304" pitchFamily="18" charset="0"/>
              <a:buChar char="–"/>
            </a:pPr>
            <a:r>
              <a:rPr lang="en-US" sz="1800" dirty="0"/>
              <a:t>Must receive notice that a trust has become irrevocable</a:t>
            </a:r>
          </a:p>
          <a:p>
            <a:pPr marL="687388" lvl="1" indent="-346075">
              <a:spcAft>
                <a:spcPts val="0"/>
              </a:spcAft>
              <a:buFont typeface="Times New Roman" panose="02020603050405020304" pitchFamily="18" charset="0"/>
              <a:buChar char="–"/>
            </a:pPr>
            <a:r>
              <a:rPr lang="en-US" sz="1800" dirty="0"/>
              <a:t>Must receive advance notice of a change in the trustee’s compensation</a:t>
            </a:r>
          </a:p>
          <a:p>
            <a:pPr>
              <a:spcAft>
                <a:spcPts val="0"/>
              </a:spcAft>
            </a:pPr>
            <a:r>
              <a:rPr lang="en-US" sz="2000" dirty="0"/>
              <a:t>But the trust instrument can </a:t>
            </a:r>
            <a:r>
              <a:rPr lang="en-US" sz="2000" b="1" dirty="0"/>
              <a:t>waive</a:t>
            </a:r>
            <a:r>
              <a:rPr lang="en-US" sz="2000" dirty="0"/>
              <a:t> disclosure requirements</a:t>
            </a:r>
          </a:p>
          <a:p>
            <a:pPr marL="574675" lvl="2" indent="-234950">
              <a:spcAft>
                <a:spcPts val="0"/>
              </a:spcAft>
              <a:buFont typeface="Times New Roman" panose="02020603050405020304" pitchFamily="18" charset="0"/>
              <a:buChar char="–"/>
            </a:pPr>
            <a:r>
              <a:rPr lang="en-US" dirty="0"/>
              <a:t>E.g., Can waive requirement for trustee to provide an annual report</a:t>
            </a:r>
          </a:p>
          <a:p>
            <a:pPr marL="0" indent="0">
              <a:spcAft>
                <a:spcPts val="0"/>
              </a:spcAft>
              <a:buNone/>
            </a:pPr>
            <a:endParaRPr lang="en-US" dirty="0"/>
          </a:p>
        </p:txBody>
      </p:sp>
    </p:spTree>
    <p:extLst>
      <p:ext uri="{BB962C8B-B14F-4D97-AF65-F5344CB8AC3E}">
        <p14:creationId xmlns:p14="http://schemas.microsoft.com/office/powerpoint/2010/main" val="754026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 Of Trustee Providing </a:t>
            </a:r>
            <a:br>
              <a:rPr lang="en-US" dirty="0"/>
            </a:br>
            <a:r>
              <a:rPr lang="en-US" dirty="0"/>
              <a:t>Disclosures/Information To Beneficiaries </a:t>
            </a:r>
          </a:p>
        </p:txBody>
      </p:sp>
      <p:sp>
        <p:nvSpPr>
          <p:cNvPr id="3" name="Content Placeholder 2"/>
          <p:cNvSpPr>
            <a:spLocks noGrp="1"/>
          </p:cNvSpPr>
          <p:nvPr>
            <p:ph idx="1"/>
          </p:nvPr>
        </p:nvSpPr>
        <p:spPr>
          <a:xfrm>
            <a:off x="493939" y="2013856"/>
            <a:ext cx="7877175" cy="4241665"/>
          </a:xfrm>
        </p:spPr>
        <p:txBody>
          <a:bodyPr/>
          <a:lstStyle/>
          <a:p>
            <a:pPr>
              <a:spcAft>
                <a:spcPts val="600"/>
              </a:spcAft>
            </a:pPr>
            <a:r>
              <a:rPr lang="en-US" sz="2000" dirty="0"/>
              <a:t>Effect of Proper/Required Disclosures</a:t>
            </a:r>
          </a:p>
          <a:p>
            <a:pPr marL="687388" lvl="1" indent="-346075">
              <a:spcAft>
                <a:spcPts val="600"/>
              </a:spcAft>
            </a:pPr>
            <a:r>
              <a:rPr lang="en-US" sz="1800" dirty="0"/>
              <a:t>Disclosure starts the clock running on statute of limitations periods. </a:t>
            </a:r>
          </a:p>
          <a:p>
            <a:pPr marL="687388" lvl="1" indent="-346075">
              <a:spcAft>
                <a:spcPts val="600"/>
              </a:spcAft>
            </a:pPr>
            <a:r>
              <a:rPr lang="en-US" sz="1800" dirty="0"/>
              <a:t>Under the Uniform Trust Code § 1005, a trustee may foreclose possible claims and shorten the statute of limitations periods.</a:t>
            </a:r>
          </a:p>
          <a:p>
            <a:pPr marL="687388" lvl="1" indent="-346075">
              <a:spcAft>
                <a:spcPts val="600"/>
              </a:spcAft>
            </a:pPr>
            <a:r>
              <a:rPr lang="en-US" sz="1800" dirty="0"/>
              <a:t>To do that, trustee must send a notice to the beneficiaries that adequately discloses the existence of a potential claim for breach of trust and informs the beneficiary of the time period for making a claim.</a:t>
            </a:r>
          </a:p>
          <a:p>
            <a:pPr marL="687388" lvl="1" indent="-346075">
              <a:spcAft>
                <a:spcPts val="600"/>
              </a:spcAft>
            </a:pPr>
            <a:r>
              <a:rPr lang="en-US" sz="1800" dirty="0"/>
              <a:t>A proper notice/disclosure can combat hindsight allegations that the trustee’s actions were improper.</a:t>
            </a:r>
          </a:p>
        </p:txBody>
      </p:sp>
    </p:spTree>
    <p:extLst>
      <p:ext uri="{BB962C8B-B14F-4D97-AF65-F5344CB8AC3E}">
        <p14:creationId xmlns:p14="http://schemas.microsoft.com/office/powerpoint/2010/main" val="814534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0"/>
            <a:ext cx="8130896" cy="1204546"/>
          </a:xfrm>
        </p:spPr>
        <p:txBody>
          <a:bodyPr/>
          <a:lstStyle/>
          <a:p>
            <a:pPr lvl="1">
              <a:spcAft>
                <a:spcPts val="600"/>
              </a:spcAft>
            </a:pPr>
            <a:r>
              <a:rPr lang="en-US" dirty="0"/>
              <a:t>Damaging Documents:  Emails That Can And Do Cause Problems</a:t>
            </a:r>
          </a:p>
        </p:txBody>
      </p:sp>
      <p:sp>
        <p:nvSpPr>
          <p:cNvPr id="3" name="Content Placeholder 2"/>
          <p:cNvSpPr>
            <a:spLocks noGrp="1"/>
          </p:cNvSpPr>
          <p:nvPr>
            <p:ph idx="1"/>
          </p:nvPr>
        </p:nvSpPr>
        <p:spPr>
          <a:xfrm>
            <a:off x="278632" y="1583020"/>
            <a:ext cx="4481903" cy="4612689"/>
          </a:xfrm>
        </p:spPr>
        <p:txBody>
          <a:bodyPr/>
          <a:lstStyle/>
          <a:p>
            <a:pPr marL="0" indent="0">
              <a:spcAft>
                <a:spcPts val="0"/>
              </a:spcAft>
              <a:buNone/>
            </a:pPr>
            <a:r>
              <a:rPr lang="en-US" b="1" cap="all" dirty="0">
                <a:solidFill>
                  <a:srgbClr val="789A01"/>
                </a:solidFill>
                <a:latin typeface="Arial" panose="020B0604020202020204" pitchFamily="34" charset="0"/>
                <a:cs typeface="Arial" panose="020B0604020202020204" pitchFamily="34" charset="0"/>
              </a:rPr>
              <a:t>Problem: </a:t>
            </a:r>
            <a:r>
              <a:rPr lang="en-US" dirty="0">
                <a:solidFill>
                  <a:srgbClr val="789A01"/>
                </a:solidFill>
                <a:latin typeface="Arial" panose="020B0604020202020204" pitchFamily="34" charset="0"/>
                <a:cs typeface="Arial" panose="020B0604020202020204" pitchFamily="34" charset="0"/>
              </a:rPr>
              <a:t>Prior emails that can lead to liability:</a:t>
            </a:r>
          </a:p>
          <a:p>
            <a:pPr marL="731520">
              <a:spcBef>
                <a:spcPts val="1200"/>
              </a:spcBef>
            </a:pPr>
            <a:r>
              <a:rPr lang="en-US" sz="1400" dirty="0"/>
              <a:t>Bank paid all net income from trust to only one of 17 beneficiaries from 1970 onward and ignored means test requirement of trust for income distributions.  In 1998, new trust officer assigned to administer the trust reviewed how the bank had handled the issue of income distribution from the trust.  </a:t>
            </a:r>
          </a:p>
          <a:p>
            <a:pPr marL="731520">
              <a:spcBef>
                <a:spcPts val="600"/>
              </a:spcBef>
            </a:pPr>
            <a:r>
              <a:rPr lang="en-US" sz="1400" dirty="0"/>
              <a:t>This trust officer described this situation in an internal memorandum as </a:t>
            </a:r>
          </a:p>
          <a:p>
            <a:pPr marL="388620" indent="0">
              <a:spcBef>
                <a:spcPts val="600"/>
              </a:spcBef>
              <a:buNone/>
            </a:pPr>
            <a:r>
              <a:rPr lang="en-US" sz="1400" b="1" dirty="0"/>
              <a:t>	“a debacle … well documented in the file” </a:t>
            </a:r>
          </a:p>
          <a:p>
            <a:pPr marL="388620" indent="0">
              <a:spcBef>
                <a:spcPts val="600"/>
              </a:spcBef>
              <a:buNone/>
            </a:pPr>
            <a:r>
              <a:rPr lang="en-US" sz="1400" dirty="0"/>
              <a:t>but then said</a:t>
            </a:r>
            <a:r>
              <a:rPr lang="en-US" sz="1400" b="1" dirty="0"/>
              <a:t> </a:t>
            </a:r>
          </a:p>
          <a:p>
            <a:pPr marL="388620" indent="0">
              <a:spcBef>
                <a:spcPts val="600"/>
              </a:spcBef>
              <a:buNone/>
            </a:pPr>
            <a:r>
              <a:rPr lang="en-US" sz="1400" b="1" dirty="0"/>
              <a:t>	“It is best to leave this issue as is.”</a:t>
            </a:r>
          </a:p>
          <a:p>
            <a:pPr marL="731520">
              <a:spcBef>
                <a:spcPts val="600"/>
              </a:spcBef>
            </a:pPr>
            <a:r>
              <a:rPr lang="en-US" sz="1400" dirty="0"/>
              <a:t>Another example:  Former Chicago Public Schools Chief on taking kickbacks:  </a:t>
            </a:r>
          </a:p>
          <a:p>
            <a:pPr marL="388620" indent="0">
              <a:spcBef>
                <a:spcPts val="600"/>
              </a:spcBef>
              <a:buNone/>
            </a:pPr>
            <a:r>
              <a:rPr lang="en-US" sz="1400" b="1" dirty="0"/>
              <a:t>             “I have tuition to pay and casinos to visit.”</a:t>
            </a:r>
          </a:p>
          <a:p>
            <a:pPr marL="0" indent="0">
              <a:spcAft>
                <a:spcPts val="0"/>
              </a:spcAft>
              <a:buNone/>
            </a:pPr>
            <a:endParaRPr lang="en-US" sz="2000" dirty="0"/>
          </a:p>
          <a:p>
            <a:pPr marL="914400" lvl="1" indent="-400050">
              <a:spcAft>
                <a:spcPts val="0"/>
              </a:spcAft>
              <a:buFont typeface="Wingdings" panose="05000000000000000000" pitchFamily="2" charset="2"/>
              <a:buChar char="ü"/>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469" y="2019719"/>
            <a:ext cx="3448731" cy="3448731"/>
          </a:xfrm>
          <a:prstGeom prst="rect">
            <a:avLst/>
          </a:prstGeom>
        </p:spPr>
      </p:pic>
    </p:spTree>
    <p:extLst>
      <p:ext uri="{BB962C8B-B14F-4D97-AF65-F5344CB8AC3E}">
        <p14:creationId xmlns:p14="http://schemas.microsoft.com/office/powerpoint/2010/main" val="3999540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Co-Trustees</a:t>
            </a:r>
          </a:p>
        </p:txBody>
      </p:sp>
      <p:sp>
        <p:nvSpPr>
          <p:cNvPr id="3" name="Content Placeholder 2"/>
          <p:cNvSpPr>
            <a:spLocks noGrp="1"/>
          </p:cNvSpPr>
          <p:nvPr>
            <p:ph idx="1"/>
          </p:nvPr>
        </p:nvSpPr>
        <p:spPr>
          <a:xfrm>
            <a:off x="581025" y="1388882"/>
            <a:ext cx="8239125" cy="4267200"/>
          </a:xfrm>
        </p:spPr>
        <p:txBody>
          <a:bodyPr/>
          <a:lstStyle/>
          <a:p>
            <a:pPr marL="0" indent="0">
              <a:spcAft>
                <a:spcPts val="600"/>
              </a:spcAft>
              <a:buNone/>
            </a:pPr>
            <a:r>
              <a:rPr lang="en-US" b="1" cap="all" dirty="0">
                <a:solidFill>
                  <a:srgbClr val="789A01"/>
                </a:solidFill>
                <a:latin typeface="Arial" panose="020B0604020202020204" pitchFamily="34" charset="0"/>
                <a:cs typeface="Arial" panose="020B0604020202020204" pitchFamily="34" charset="0"/>
              </a:rPr>
              <a:t>Problem: </a:t>
            </a:r>
            <a:r>
              <a:rPr lang="en-US" dirty="0">
                <a:solidFill>
                  <a:srgbClr val="789A01"/>
                </a:solidFill>
                <a:latin typeface="Arial" panose="020B0604020202020204" pitchFamily="34" charset="0"/>
                <a:cs typeface="Arial" panose="020B0604020202020204" pitchFamily="34" charset="0"/>
              </a:rPr>
              <a:t>Many trust instruments name a family member or other individual, who may be a trust beneficiary, as a co-trustee but who is not an experienced or knowledgeable fiduciary.</a:t>
            </a:r>
          </a:p>
          <a:p>
            <a:pPr>
              <a:spcBef>
                <a:spcPts val="600"/>
              </a:spcBef>
              <a:spcAft>
                <a:spcPts val="600"/>
              </a:spcAft>
            </a:pPr>
            <a:r>
              <a:rPr lang="en-US" dirty="0">
                <a:latin typeface="Arial" panose="020B0604020202020204" pitchFamily="34" charset="0"/>
                <a:cs typeface="Arial" panose="020B0604020202020204" pitchFamily="34" charset="0"/>
              </a:rPr>
              <a:t>Co-trustees need to communicate and operate together.</a:t>
            </a:r>
          </a:p>
          <a:p>
            <a:pPr lvl="1"/>
            <a:r>
              <a:rPr lang="en-US" dirty="0">
                <a:latin typeface="Arial" panose="020B0604020202020204" pitchFamily="34" charset="0"/>
                <a:cs typeface="Arial" panose="020B0604020202020204" pitchFamily="34" charset="0"/>
              </a:rPr>
              <a:t>Can the trustees act by majority rule, or must the trustees act unanimously? How does this affect investment decisions?</a:t>
            </a:r>
          </a:p>
          <a:p>
            <a:pPr lvl="1"/>
            <a:r>
              <a:rPr lang="en-US" dirty="0">
                <a:latin typeface="Arial" panose="020B0604020202020204" pitchFamily="34" charset="0"/>
                <a:cs typeface="Arial" panose="020B0604020202020204" pitchFamily="34" charset="0"/>
              </a:rPr>
              <a:t>Are there tiebreaker provisions for resolving co-trustee disputes?</a:t>
            </a:r>
          </a:p>
          <a:p>
            <a:pPr lvl="1"/>
            <a:r>
              <a:rPr lang="en-US" dirty="0">
                <a:latin typeface="Arial" panose="020B0604020202020204" pitchFamily="34" charset="0"/>
                <a:cs typeface="Arial" panose="020B0604020202020204" pitchFamily="34" charset="0"/>
              </a:rPr>
              <a:t>What if beneficiaries prefer the individual co-trustee’s investment philosophy?  </a:t>
            </a:r>
          </a:p>
          <a:p>
            <a:pPr lvl="1"/>
            <a:r>
              <a:rPr lang="en-US" dirty="0">
                <a:latin typeface="Arial" panose="020B0604020202020204" pitchFamily="34" charset="0"/>
                <a:cs typeface="Arial" panose="020B0604020202020204" pitchFamily="34" charset="0"/>
              </a:rPr>
              <a:t>Can a co-trustee or successor trustee review discussions with outside counsel?</a:t>
            </a:r>
          </a:p>
          <a:p>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91492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2793-843B-4D41-ABA2-B50F82054292}"/>
              </a:ext>
            </a:extLst>
          </p:cNvPr>
          <p:cNvSpPr>
            <a:spLocks noGrp="1"/>
          </p:cNvSpPr>
          <p:nvPr>
            <p:ph type="title"/>
          </p:nvPr>
        </p:nvSpPr>
        <p:spPr/>
        <p:txBody>
          <a:bodyPr/>
          <a:lstStyle/>
          <a:p>
            <a:r>
              <a:rPr lang="en-US" dirty="0"/>
              <a:t>Working With Co-Trustees (Cont’d.)</a:t>
            </a:r>
          </a:p>
        </p:txBody>
      </p:sp>
      <p:sp>
        <p:nvSpPr>
          <p:cNvPr id="3" name="Content Placeholder 2">
            <a:extLst>
              <a:ext uri="{FF2B5EF4-FFF2-40B4-BE49-F238E27FC236}">
                <a16:creationId xmlns:a16="http://schemas.microsoft.com/office/drawing/2014/main" id="{685B9E56-F896-49A9-B57D-B7795074CACB}"/>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State law often provides tools to mitigate risks of co-trustee disputes.</a:t>
            </a:r>
          </a:p>
          <a:p>
            <a:pPr marL="0" indent="0">
              <a:buNone/>
            </a:pPr>
            <a:endParaRPr lang="en-US" dirty="0">
              <a:latin typeface="Arial" panose="020B0604020202020204" pitchFamily="34" charset="0"/>
              <a:cs typeface="Arial" panose="020B0604020202020204" pitchFamily="34" charset="0"/>
            </a:endParaRPr>
          </a:p>
          <a:p>
            <a:pPr lvl="1">
              <a:spcBef>
                <a:spcPts val="0"/>
              </a:spcBef>
            </a:pPr>
            <a:r>
              <a:rPr lang="en-US" dirty="0">
                <a:latin typeface="Arial" panose="020B0604020202020204" pitchFamily="34" charset="0"/>
                <a:cs typeface="Arial" panose="020B0604020202020204" pitchFamily="34" charset="0"/>
              </a:rPr>
              <a:t>State law provides several tools to modify irrevocable trusts</a:t>
            </a:r>
          </a:p>
          <a:p>
            <a:pPr lvl="1"/>
            <a:r>
              <a:rPr lang="en-US" dirty="0">
                <a:latin typeface="Arial" panose="020B0604020202020204" pitchFamily="34" charset="0"/>
                <a:cs typeface="Arial" panose="020B0604020202020204" pitchFamily="34" charset="0"/>
              </a:rPr>
              <a:t>Delegations, consent agreements (NJSAs), directed trusteeships</a:t>
            </a:r>
          </a:p>
          <a:p>
            <a:pPr lvl="1"/>
            <a:r>
              <a:rPr lang="en-US" dirty="0">
                <a:latin typeface="Arial" panose="020B0604020202020204" pitchFamily="34" charset="0"/>
                <a:cs typeface="Arial" panose="020B0604020202020204" pitchFamily="34" charset="0"/>
              </a:rPr>
              <a:t>Planning is important (avoiding issues on the front end)</a:t>
            </a:r>
          </a:p>
          <a:p>
            <a:endParaRPr lang="en-US" dirty="0"/>
          </a:p>
        </p:txBody>
      </p:sp>
    </p:spTree>
    <p:extLst>
      <p:ext uri="{BB962C8B-B14F-4D97-AF65-F5344CB8AC3E}">
        <p14:creationId xmlns:p14="http://schemas.microsoft.com/office/powerpoint/2010/main" val="698850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Diversification:  A Litigation Magnet</a:t>
            </a:r>
          </a:p>
        </p:txBody>
      </p:sp>
      <p:sp>
        <p:nvSpPr>
          <p:cNvPr id="3" name="Content Placeholder 2"/>
          <p:cNvSpPr>
            <a:spLocks noGrp="1"/>
          </p:cNvSpPr>
          <p:nvPr>
            <p:ph idx="1"/>
          </p:nvPr>
        </p:nvSpPr>
        <p:spPr>
          <a:xfrm>
            <a:off x="187037" y="1908313"/>
            <a:ext cx="8756072" cy="3858803"/>
          </a:xfrm>
        </p:spPr>
        <p:txBody>
          <a:bodyPr/>
          <a:lstStyle/>
          <a:p>
            <a:r>
              <a:rPr lang="en-US" dirty="0"/>
              <a:t>Uniform Prudent Investor Act (“UPIA”) – 1994</a:t>
            </a:r>
          </a:p>
          <a:p>
            <a:pPr lvl="1"/>
            <a:r>
              <a:rPr lang="en-US" dirty="0"/>
              <a:t>UPIA Prudent Investor Rule – Section 2(a)</a:t>
            </a:r>
          </a:p>
          <a:p>
            <a:pPr lvl="2">
              <a:buNone/>
            </a:pPr>
            <a:r>
              <a:rPr lang="en-US" dirty="0">
                <a:sym typeface="Symbol" panose="05050102010706020507" pitchFamily="18" charset="2"/>
              </a:rPr>
              <a:t></a:t>
            </a:r>
            <a:r>
              <a:rPr lang="en-US" dirty="0"/>
              <a:t>	[a] trustee shall invest and manage trust assets as a prudent investor would, by considering the purposes, terms, distribution requirements, and other circumstances of the trust.  In satisfying this standard, the trustee shall exercise reasonable care, skill, and caution.</a:t>
            </a:r>
          </a:p>
          <a:p>
            <a:pPr lvl="1"/>
            <a:r>
              <a:rPr lang="en-US" dirty="0"/>
              <a:t>UPIA Diversification Requirement – Section 3</a:t>
            </a:r>
          </a:p>
          <a:p>
            <a:pPr lvl="2">
              <a:buNone/>
            </a:pPr>
            <a:r>
              <a:rPr lang="en-US" dirty="0">
                <a:sym typeface="Symbol" panose="05050102010706020507" pitchFamily="18" charset="2"/>
              </a:rPr>
              <a:t></a:t>
            </a:r>
            <a:r>
              <a:rPr lang="en-US" dirty="0"/>
              <a:t>	[a] trustee shall diversify the investments of the trust unless the trustee reasonably determines that, because of special circumstances, the purposes of the trust are better served without diversifying.</a:t>
            </a:r>
          </a:p>
        </p:txBody>
      </p:sp>
    </p:spTree>
    <p:extLst>
      <p:ext uri="{BB962C8B-B14F-4D97-AF65-F5344CB8AC3E}">
        <p14:creationId xmlns:p14="http://schemas.microsoft.com/office/powerpoint/2010/main" val="2288287176"/>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Diversification:  A Litigation Magnet</a:t>
            </a:r>
          </a:p>
        </p:txBody>
      </p:sp>
      <p:sp>
        <p:nvSpPr>
          <p:cNvPr id="3" name="Content Placeholder 2"/>
          <p:cNvSpPr>
            <a:spLocks noGrp="1"/>
          </p:cNvSpPr>
          <p:nvPr>
            <p:ph idx="1"/>
          </p:nvPr>
        </p:nvSpPr>
        <p:spPr>
          <a:xfrm>
            <a:off x="187037" y="2133422"/>
            <a:ext cx="8756072" cy="3590151"/>
          </a:xfrm>
        </p:spPr>
        <p:txBody>
          <a:bodyPr/>
          <a:lstStyle/>
          <a:p>
            <a:r>
              <a:rPr lang="en-US" sz="2100" b="1" u="sng" dirty="0"/>
              <a:t>Other Sources That Require Asset Diversification</a:t>
            </a:r>
            <a:r>
              <a:rPr lang="en-US" sz="2100" b="1" dirty="0"/>
              <a:t>:</a:t>
            </a:r>
            <a:endParaRPr lang="en-US" sz="2100" b="1" u="sng" dirty="0"/>
          </a:p>
          <a:p>
            <a:pPr lvl="1">
              <a:spcBef>
                <a:spcPts val="1200"/>
              </a:spcBef>
            </a:pPr>
            <a:r>
              <a:rPr lang="en-US" sz="2100" dirty="0"/>
              <a:t>Internal Policies That Limit Asset Concentration</a:t>
            </a:r>
          </a:p>
          <a:p>
            <a:pPr lvl="1">
              <a:spcBef>
                <a:spcPts val="1200"/>
              </a:spcBef>
            </a:pPr>
            <a:r>
              <a:rPr lang="en-US" sz="2100" dirty="0"/>
              <a:t>Bank Regulatory Requirements</a:t>
            </a:r>
          </a:p>
          <a:p>
            <a:pPr lvl="2"/>
            <a:r>
              <a:rPr lang="en-US" sz="2100" dirty="0"/>
              <a:t>Federal and State Bank Regulators/Auditors may question or challenge an asset holding of over 10%.</a:t>
            </a:r>
          </a:p>
        </p:txBody>
      </p:sp>
    </p:spTree>
    <p:extLst>
      <p:ext uri="{BB962C8B-B14F-4D97-AF65-F5344CB8AC3E}">
        <p14:creationId xmlns:p14="http://schemas.microsoft.com/office/powerpoint/2010/main" val="164063030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Diversification:  A Litigation Magnet</a:t>
            </a:r>
          </a:p>
        </p:txBody>
      </p:sp>
      <p:sp>
        <p:nvSpPr>
          <p:cNvPr id="3" name="Content Placeholder 2"/>
          <p:cNvSpPr>
            <a:spLocks noGrp="1"/>
          </p:cNvSpPr>
          <p:nvPr>
            <p:ph idx="1"/>
          </p:nvPr>
        </p:nvSpPr>
        <p:spPr>
          <a:xfrm>
            <a:off x="187037" y="1854778"/>
            <a:ext cx="8756072" cy="3924787"/>
          </a:xfrm>
        </p:spPr>
        <p:txBody>
          <a:bodyPr/>
          <a:lstStyle/>
          <a:p>
            <a:pPr marL="0" indent="0">
              <a:buNone/>
            </a:pPr>
            <a:r>
              <a:rPr lang="en-US" b="1" u="sng" dirty="0"/>
              <a:t>Possible Exceptions to Rule</a:t>
            </a:r>
            <a:r>
              <a:rPr lang="en-US" b="1" dirty="0"/>
              <a:t>:</a:t>
            </a:r>
          </a:p>
          <a:p>
            <a:pPr marL="685800" lvl="1" indent="-342900">
              <a:spcBef>
                <a:spcPts val="1200"/>
              </a:spcBef>
              <a:buFont typeface="+mj-lt"/>
              <a:buAutoNum type="arabicPeriod"/>
            </a:pPr>
            <a:r>
              <a:rPr lang="en-US" dirty="0"/>
              <a:t>Retention of appreciated assets to defer or minimize capital gains</a:t>
            </a:r>
          </a:p>
          <a:p>
            <a:pPr marL="1085850" lvl="2" indent="-342900"/>
            <a:r>
              <a:rPr lang="en-US" dirty="0"/>
              <a:t>For example, if a tax-sensitive trust owns an underdiversified block of low-basis securities, the tax costs of recognizing the gain </a:t>
            </a:r>
            <a:r>
              <a:rPr lang="en-US" b="1" dirty="0"/>
              <a:t>may</a:t>
            </a:r>
            <a:r>
              <a:rPr lang="en-US" dirty="0"/>
              <a:t> outweigh the advantages of diversifying the holding.</a:t>
            </a:r>
          </a:p>
          <a:p>
            <a:pPr marL="1085850" lvl="2" indent="-342900"/>
            <a:r>
              <a:rPr lang="en-US" i="1" dirty="0"/>
              <a:t>See</a:t>
            </a:r>
            <a:r>
              <a:rPr lang="en-US" dirty="0"/>
              <a:t> Uniform Prudent Investment Act, § 3, comment.</a:t>
            </a:r>
          </a:p>
          <a:p>
            <a:pPr marL="685800" lvl="1" indent="-342900">
              <a:spcBef>
                <a:spcPts val="1800"/>
              </a:spcBef>
              <a:buFont typeface="+mj-lt"/>
              <a:buAutoNum type="arabicPeriod"/>
            </a:pPr>
            <a:r>
              <a:rPr lang="en-US" dirty="0"/>
              <a:t>Inability to obtain full value in an asset sale (i.e., existing </a:t>
            </a:r>
            <a:br>
              <a:rPr lang="en-US" dirty="0"/>
            </a:br>
            <a:r>
              <a:rPr lang="en-US" dirty="0"/>
              <a:t>market conditions)</a:t>
            </a:r>
          </a:p>
        </p:txBody>
      </p:sp>
    </p:spTree>
    <p:extLst>
      <p:ext uri="{BB962C8B-B14F-4D97-AF65-F5344CB8AC3E}">
        <p14:creationId xmlns:p14="http://schemas.microsoft.com/office/powerpoint/2010/main" val="98833968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043" y="0"/>
            <a:ext cx="7812157" cy="1204546"/>
          </a:xfrm>
        </p:spPr>
        <p:txBody>
          <a:bodyPr/>
          <a:lstStyle/>
          <a:p>
            <a:r>
              <a:rPr lang="en-US" dirty="0"/>
              <a:t>Investment Diversification:  A Litigation Magnet</a:t>
            </a:r>
          </a:p>
        </p:txBody>
      </p:sp>
      <p:sp>
        <p:nvSpPr>
          <p:cNvPr id="3" name="Content Placeholder 2"/>
          <p:cNvSpPr>
            <a:spLocks noGrp="1"/>
          </p:cNvSpPr>
          <p:nvPr>
            <p:ph idx="1"/>
          </p:nvPr>
        </p:nvSpPr>
        <p:spPr>
          <a:xfrm>
            <a:off x="187037" y="1854778"/>
            <a:ext cx="8756072" cy="3924787"/>
          </a:xfrm>
        </p:spPr>
        <p:txBody>
          <a:bodyPr/>
          <a:lstStyle/>
          <a:p>
            <a:pPr marL="0" indent="0">
              <a:buNone/>
            </a:pPr>
            <a:r>
              <a:rPr lang="en-US" b="1" u="sng" dirty="0"/>
              <a:t>Possible Exceptions to Rule (con’t.)</a:t>
            </a:r>
            <a:r>
              <a:rPr lang="en-US" b="1" dirty="0"/>
              <a:t>:</a:t>
            </a:r>
          </a:p>
          <a:p>
            <a:pPr marL="342900" lvl="1" indent="0">
              <a:spcBef>
                <a:spcPts val="1200"/>
              </a:spcBef>
              <a:buNone/>
            </a:pPr>
            <a:r>
              <a:rPr lang="en-US" dirty="0"/>
              <a:t>3.  Ownership of stock in or to retain a family or closely held business</a:t>
            </a:r>
          </a:p>
          <a:p>
            <a:pPr marL="1085850" lvl="2" indent="-342900"/>
            <a:r>
              <a:rPr lang="en-US" dirty="0"/>
              <a:t>The wish to retain a family business is another situation in which the purposes of the trust sometimes override the conventional duty to diversify.</a:t>
            </a:r>
          </a:p>
          <a:p>
            <a:pPr marL="687388" lvl="1" indent="-347663">
              <a:spcBef>
                <a:spcPts val="600"/>
              </a:spcBef>
              <a:spcAft>
                <a:spcPts val="600"/>
              </a:spcAft>
              <a:buNone/>
            </a:pPr>
            <a:r>
              <a:rPr lang="en-US" dirty="0"/>
              <a:t>4.  To invest in a type of asset that is thought to be a sound investment such as real estate</a:t>
            </a:r>
          </a:p>
          <a:p>
            <a:pPr marL="687388" lvl="1" indent="-347663">
              <a:spcBef>
                <a:spcPts val="600"/>
              </a:spcBef>
              <a:spcAft>
                <a:spcPts val="600"/>
              </a:spcAft>
              <a:buNone/>
            </a:pPr>
            <a:r>
              <a:rPr lang="en-US" dirty="0"/>
              <a:t>5.  To have the trust hold a life insurance policy</a:t>
            </a:r>
          </a:p>
        </p:txBody>
      </p:sp>
    </p:spTree>
    <p:extLst>
      <p:ext uri="{BB962C8B-B14F-4D97-AF65-F5344CB8AC3E}">
        <p14:creationId xmlns:p14="http://schemas.microsoft.com/office/powerpoint/2010/main" val="11297436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0"/>
            <a:ext cx="8346159" cy="1204546"/>
          </a:xfrm>
        </p:spPr>
        <p:txBody>
          <a:bodyPr/>
          <a:lstStyle/>
          <a:p>
            <a:r>
              <a:rPr lang="en-US" dirty="0"/>
              <a:t>Key Factors To Growth </a:t>
            </a:r>
            <a:br>
              <a:rPr lang="en-US" dirty="0"/>
            </a:br>
            <a:r>
              <a:rPr lang="en-US" dirty="0"/>
              <a:t>In Fiduciary Litigation</a:t>
            </a:r>
          </a:p>
        </p:txBody>
      </p:sp>
      <p:sp>
        <p:nvSpPr>
          <p:cNvPr id="3" name="Content Placeholder 2"/>
          <p:cNvSpPr>
            <a:spLocks noGrp="1"/>
          </p:cNvSpPr>
          <p:nvPr>
            <p:ph idx="1"/>
          </p:nvPr>
        </p:nvSpPr>
        <p:spPr>
          <a:xfrm>
            <a:off x="3612163" y="1341716"/>
            <a:ext cx="4936875" cy="5721221"/>
          </a:xfrm>
        </p:spPr>
        <p:txBody>
          <a:bodyPr/>
          <a:lstStyle/>
          <a:p>
            <a:endParaRPr lang="en-US" sz="900" dirty="0"/>
          </a:p>
          <a:p>
            <a:r>
              <a:rPr lang="en-US" sz="1800" dirty="0"/>
              <a:t>Greater Transfers of Wealth</a:t>
            </a:r>
          </a:p>
          <a:p>
            <a:endParaRPr lang="en-US" sz="900" dirty="0"/>
          </a:p>
          <a:p>
            <a:r>
              <a:rPr lang="en-US" sz="1800" dirty="0"/>
              <a:t>Increased Concentration of Wealth</a:t>
            </a:r>
          </a:p>
          <a:p>
            <a:endParaRPr lang="en-US" sz="900" dirty="0"/>
          </a:p>
          <a:p>
            <a:r>
              <a:rPr lang="en-US" sz="1800" dirty="0"/>
              <a:t>Trust and Estate Administration Has Become More Complex and More Demanding</a:t>
            </a:r>
          </a:p>
          <a:p>
            <a:endParaRPr lang="en-US" sz="900" dirty="0"/>
          </a:p>
          <a:p>
            <a:r>
              <a:rPr lang="en-US" sz="1800" dirty="0"/>
              <a:t>Divorce Rate Has Not Significantly Decreased</a:t>
            </a:r>
          </a:p>
          <a:p>
            <a:endParaRPr lang="en-US" sz="1800" dirty="0"/>
          </a:p>
          <a:p>
            <a:r>
              <a:rPr lang="en-US" sz="1800" dirty="0"/>
              <a:t>More Aggressive Plaintiffs’ Attorneys</a:t>
            </a:r>
          </a:p>
          <a:p>
            <a:endParaRPr lang="en-US" sz="1800" dirty="0"/>
          </a:p>
          <a:p>
            <a:r>
              <a:rPr lang="en-US" sz="1800" dirty="0"/>
              <a:t>Significant Increase in Fiduciary Class Actions</a:t>
            </a:r>
          </a:p>
          <a:p>
            <a:endParaRPr lang="en-US" sz="900" dirty="0"/>
          </a:p>
          <a:p>
            <a:r>
              <a:rPr lang="en-US" sz="1800" dirty="0"/>
              <a:t>Many Sources on Financial Planning                      and Investment Readily Available,                   Making Everyone an Instant Expert                         on Investments</a:t>
            </a:r>
          </a:p>
          <a:p>
            <a:endParaRPr lang="en-US" sz="1800" dirty="0"/>
          </a:p>
        </p:txBody>
      </p:sp>
      <p:pic>
        <p:nvPicPr>
          <p:cNvPr id="4100" name="Picture 4" descr="M:\2015\2015 PowerPoint Presentations\Tips to Keep You Out of Litigation\graph-upwar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173" y="1808598"/>
            <a:ext cx="4509364" cy="450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56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922534" cy="1252330"/>
          </a:xfrm>
        </p:spPr>
        <p:txBody>
          <a:bodyPr>
            <a:normAutofit/>
          </a:bodyPr>
          <a:lstStyle/>
          <a:p>
            <a:pPr marL="457200"/>
            <a:r>
              <a:rPr lang="en-US" dirty="0"/>
              <a:t>Investment Diversification:  A Litigation Magnet</a:t>
            </a:r>
          </a:p>
        </p:txBody>
      </p:sp>
      <p:sp>
        <p:nvSpPr>
          <p:cNvPr id="3" name="Content Placeholder 2"/>
          <p:cNvSpPr>
            <a:spLocks noGrp="1"/>
          </p:cNvSpPr>
          <p:nvPr>
            <p:ph idx="1"/>
          </p:nvPr>
        </p:nvSpPr>
        <p:spPr>
          <a:xfrm>
            <a:off x="187037" y="2096096"/>
            <a:ext cx="8756072" cy="3590151"/>
          </a:xfrm>
        </p:spPr>
        <p:txBody>
          <a:bodyPr/>
          <a:lstStyle/>
          <a:p>
            <a:pPr marL="0" indent="0">
              <a:spcBef>
                <a:spcPts val="600"/>
              </a:spcBef>
              <a:spcAft>
                <a:spcPts val="600"/>
              </a:spcAft>
              <a:buNone/>
            </a:pPr>
            <a:r>
              <a:rPr lang="en-US" b="1" u="sng" dirty="0"/>
              <a:t>Waiver of the Prudent Investment Rule</a:t>
            </a:r>
            <a:r>
              <a:rPr lang="en-US" b="1" dirty="0"/>
              <a:t>:</a:t>
            </a:r>
          </a:p>
          <a:p>
            <a:pPr lvl="1">
              <a:spcBef>
                <a:spcPts val="600"/>
              </a:spcBef>
              <a:spcAft>
                <a:spcPts val="600"/>
              </a:spcAft>
              <a:buFont typeface="Arial" panose="020B0604020202020204" pitchFamily="34" charset="0"/>
              <a:buChar char="•"/>
            </a:pPr>
            <a:r>
              <a:rPr lang="en-US" dirty="0"/>
              <a:t>The Grantor can waive the diversification requirement by including an express waiver in the trust agreement.  The UPIA provides that:</a:t>
            </a:r>
          </a:p>
          <a:p>
            <a:pPr marL="1374775" lvl="1" indent="0">
              <a:spcBef>
                <a:spcPts val="600"/>
              </a:spcBef>
              <a:spcAft>
                <a:spcPts val="600"/>
              </a:spcAft>
              <a:buNone/>
            </a:pPr>
            <a:r>
              <a:rPr lang="en-US" dirty="0"/>
              <a:t>[t]he prudent investor rule, a default rule, may be expanded, restricted, eliminated, or otherwise altered by the provisions of a trust.  A trustee is not liable to a beneficiary to the extent that the trustee acted in a reasonable reliance on the provisions of the trust.</a:t>
            </a:r>
          </a:p>
          <a:p>
            <a:pPr marL="0" lvl="1" indent="0">
              <a:spcBef>
                <a:spcPts val="600"/>
              </a:spcBef>
              <a:spcAft>
                <a:spcPts val="600"/>
              </a:spcAft>
              <a:buNone/>
            </a:pPr>
            <a:endParaRPr lang="en-US" sz="1200" dirty="0"/>
          </a:p>
          <a:p>
            <a:pPr marL="0" lvl="1" indent="0">
              <a:buNone/>
            </a:pPr>
            <a:r>
              <a:rPr lang="en-US" sz="1200" dirty="0"/>
              <a:t>Uniform Prudent Investor Act, § 8.</a:t>
            </a:r>
          </a:p>
        </p:txBody>
      </p:sp>
    </p:spTree>
    <p:extLst>
      <p:ext uri="{BB962C8B-B14F-4D97-AF65-F5344CB8AC3E}">
        <p14:creationId xmlns:p14="http://schemas.microsoft.com/office/powerpoint/2010/main" val="283948074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102870"/>
            <a:ext cx="7877175" cy="971550"/>
          </a:xfrm>
        </p:spPr>
        <p:txBody>
          <a:bodyPr/>
          <a:lstStyle/>
          <a:p>
            <a:r>
              <a:rPr lang="en-US" dirty="0"/>
              <a:t>Investment Diversification:  A Litigation Magnet</a:t>
            </a:r>
          </a:p>
        </p:txBody>
      </p:sp>
      <p:sp>
        <p:nvSpPr>
          <p:cNvPr id="3" name="Content Placeholder 2"/>
          <p:cNvSpPr>
            <a:spLocks noGrp="1"/>
          </p:cNvSpPr>
          <p:nvPr>
            <p:ph idx="1"/>
          </p:nvPr>
        </p:nvSpPr>
        <p:spPr>
          <a:xfrm>
            <a:off x="581025" y="1440180"/>
            <a:ext cx="7877175" cy="4994910"/>
          </a:xfrm>
        </p:spPr>
        <p:txBody>
          <a:bodyPr/>
          <a:lstStyle/>
          <a:p>
            <a:pPr marL="0" indent="0">
              <a:spcAft>
                <a:spcPts val="1200"/>
              </a:spcAft>
              <a:buNone/>
            </a:pPr>
            <a:r>
              <a:rPr lang="en-US" sz="1750" b="1" dirty="0"/>
              <a:t>Trustee In Trouble For Failure to Diversify</a:t>
            </a:r>
          </a:p>
          <a:p>
            <a:pPr marL="0" indent="0">
              <a:spcAft>
                <a:spcPts val="1200"/>
              </a:spcAft>
              <a:buNone/>
            </a:pPr>
            <a:r>
              <a:rPr lang="en-US" sz="1750" b="1" u="sng" dirty="0"/>
              <a:t>Example No. 1</a:t>
            </a:r>
            <a:r>
              <a:rPr lang="en-US" sz="1750" b="1" dirty="0"/>
              <a:t>:</a:t>
            </a:r>
          </a:p>
          <a:p>
            <a:pPr marL="0" indent="0">
              <a:spcAft>
                <a:spcPts val="1200"/>
              </a:spcAft>
              <a:buNone/>
            </a:pPr>
            <a:r>
              <a:rPr lang="en-US" sz="1750" dirty="0"/>
              <a:t>However, testimony demonstrated a pattern of negligence within the institution requiring no special or additional evidence to identify.  </a:t>
            </a:r>
            <a:r>
              <a:rPr lang="en-US" sz="1750" dirty="0">
                <a:highlight>
                  <a:srgbClr val="FFFF00"/>
                </a:highlight>
                <a:ea typeface="Calibri" panose="020F0502020204030204" pitchFamily="34" charset="0"/>
              </a:rPr>
              <a:t>On numerous occasions, the Trustee’s employees reviewed the highly concentrated holdings of the subject Trusts, recognized the need to diversify, and then failed to follow any cohesive plan for divestiture.</a:t>
            </a:r>
            <a:r>
              <a:rPr lang="en-US" sz="1750" dirty="0"/>
              <a:t>  Any sales of [the] stock that had occurred were simply due to the Trustee “needing cash to pay expenses.”  </a:t>
            </a:r>
            <a:r>
              <a:rPr lang="en-US" sz="1750" dirty="0">
                <a:highlight>
                  <a:srgbClr val="FFFF00"/>
                </a:highlight>
                <a:ea typeface="Calibri" panose="020F0502020204030204" pitchFamily="34" charset="0"/>
              </a:rPr>
              <a:t>The evidence demonstrates that the Trustee did not meet its own internal guidelines, and when the sporadic and cursory internal reviews of the Trust holdings did occur, the Trustee did not act upon its own recommendations.</a:t>
            </a:r>
          </a:p>
          <a:p>
            <a:pPr marL="0" indent="0">
              <a:spcAft>
                <a:spcPts val="1200"/>
              </a:spcAft>
              <a:buNone/>
            </a:pPr>
            <a:endParaRPr lang="en-US" sz="2000" dirty="0"/>
          </a:p>
          <a:p>
            <a:pPr marL="0" indent="0">
              <a:spcAft>
                <a:spcPts val="600"/>
              </a:spcAft>
              <a:buNone/>
            </a:pPr>
            <a:endParaRPr lang="en-US" sz="20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54477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1" y="114300"/>
            <a:ext cx="7920990" cy="1303020"/>
          </a:xfrm>
        </p:spPr>
        <p:txBody>
          <a:bodyPr/>
          <a:lstStyle/>
          <a:p>
            <a:r>
              <a:rPr lang="en-US" dirty="0"/>
              <a:t>Investment Diversification:  A Litigation Magnet</a:t>
            </a:r>
            <a:br>
              <a:rPr lang="en-US" dirty="0"/>
            </a:br>
            <a:endParaRPr lang="en-US" dirty="0"/>
          </a:p>
        </p:txBody>
      </p:sp>
      <p:sp>
        <p:nvSpPr>
          <p:cNvPr id="3" name="Content Placeholder 2"/>
          <p:cNvSpPr>
            <a:spLocks noGrp="1"/>
          </p:cNvSpPr>
          <p:nvPr>
            <p:ph idx="1"/>
          </p:nvPr>
        </p:nvSpPr>
        <p:spPr>
          <a:xfrm>
            <a:off x="581025" y="1268730"/>
            <a:ext cx="7877175" cy="5166360"/>
          </a:xfrm>
        </p:spPr>
        <p:txBody>
          <a:bodyPr/>
          <a:lstStyle/>
          <a:p>
            <a:pPr marL="0" indent="0">
              <a:spcAft>
                <a:spcPts val="1200"/>
              </a:spcAft>
              <a:buNone/>
            </a:pPr>
            <a:r>
              <a:rPr lang="en-US" sz="1750" b="1" u="sng" dirty="0"/>
              <a:t>Example No. 2</a:t>
            </a:r>
            <a:r>
              <a:rPr lang="en-US" sz="1750" b="1" dirty="0"/>
              <a:t>:</a:t>
            </a:r>
          </a:p>
          <a:p>
            <a:pPr marL="0" indent="0">
              <a:spcAft>
                <a:spcPts val="1200"/>
              </a:spcAft>
              <a:buNone/>
            </a:pPr>
            <a:r>
              <a:rPr lang="en-US" sz="1750" dirty="0"/>
              <a:t>The foregoing proof demonstrates that at no time during the administration of the trust did the Bank formulate any investment plan, let alone establish a plan to diversify its concentration of [this stock].  </a:t>
            </a:r>
            <a:r>
              <a:rPr lang="en-US" sz="1750" dirty="0">
                <a:highlight>
                  <a:srgbClr val="FFFF00"/>
                </a:highlight>
                <a:ea typeface="Calibri" panose="020F0502020204030204" pitchFamily="34" charset="0"/>
              </a:rPr>
              <a:t>The Bank acted contrary to its internal policies to restrict its holding of any one stock to certain circumstances, none of which were presented here. </a:t>
            </a:r>
            <a:r>
              <a:rPr lang="en-US" sz="1750" dirty="0"/>
              <a:t> The Bank failed to consider the best interests of the persons interested in the trust.  </a:t>
            </a:r>
            <a:r>
              <a:rPr lang="en-US" sz="1750" dirty="0">
                <a:highlight>
                  <a:srgbClr val="FFFF00"/>
                </a:highlight>
                <a:ea typeface="Calibri" panose="020F0502020204030204" pitchFamily="34" charset="0"/>
              </a:rPr>
              <a:t>The proof establishes that the Bank paid limited attention to the needs of the income beneficiary and virtually no attention to the remainder interests.</a:t>
            </a:r>
            <a:r>
              <a:rPr lang="en-US" sz="1750" dirty="0"/>
              <a:t>  The record is devoid of any proof that the Bank was proactive by assessing the volatility resulting from the concentration of [this stock] and the benefit to selling and diversifying the portfolio, obtaining [Beneficiary’s] written consent to retaining [the] stock, ascertaining the tax consequences, if any, to [Beneficiary] and determining whether the concentration jeopardized the remainder interest.  </a:t>
            </a:r>
            <a:r>
              <a:rPr lang="en-US" sz="1750" dirty="0">
                <a:highlight>
                  <a:srgbClr val="FFFF00"/>
                </a:highlight>
                <a:ea typeface="Calibri" panose="020F0502020204030204" pitchFamily="34" charset="0"/>
              </a:rPr>
              <a:t>Notably absent here is any proof that the Bank considered the increased risk to the trust portfolio by its continued concentration of one security in the portfolio.  The record here establishes that the Bank:  1) failed to undertake a formal analysis of the trust by creating an investment plan; and 2) failed to conduct more than a superficial review of its holding of [these] shares and consider alternative investments.</a:t>
            </a:r>
          </a:p>
          <a:p>
            <a:pPr marL="0" indent="0">
              <a:spcAft>
                <a:spcPts val="1200"/>
              </a:spcAft>
              <a:buNone/>
            </a:pPr>
            <a:endParaRPr lang="en-US" sz="1600" dirty="0"/>
          </a:p>
          <a:p>
            <a:endParaRPr lang="en-US" sz="1600" dirty="0"/>
          </a:p>
          <a:p>
            <a:endParaRPr lang="en-US" sz="1600" dirty="0"/>
          </a:p>
        </p:txBody>
      </p:sp>
    </p:spTree>
    <p:extLst>
      <p:ext uri="{BB962C8B-B14F-4D97-AF65-F5344CB8AC3E}">
        <p14:creationId xmlns:p14="http://schemas.microsoft.com/office/powerpoint/2010/main" val="2765844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 y="1"/>
            <a:ext cx="8806671" cy="1192695"/>
          </a:xfrm>
        </p:spPr>
        <p:txBody>
          <a:bodyPr>
            <a:normAutofit/>
          </a:bodyPr>
          <a:lstStyle/>
          <a:p>
            <a:r>
              <a:rPr lang="en-US" dirty="0"/>
              <a:t>Investment Diversification:  A Litigation Magnet</a:t>
            </a:r>
            <a:endParaRPr lang="en-US" sz="1500" dirty="0"/>
          </a:p>
        </p:txBody>
      </p:sp>
      <p:sp>
        <p:nvSpPr>
          <p:cNvPr id="3" name="Content Placeholder 2"/>
          <p:cNvSpPr>
            <a:spLocks noGrp="1"/>
          </p:cNvSpPr>
          <p:nvPr>
            <p:ph idx="1"/>
          </p:nvPr>
        </p:nvSpPr>
        <p:spPr>
          <a:xfrm>
            <a:off x="383537" y="1831461"/>
            <a:ext cx="8316686" cy="3590151"/>
          </a:xfrm>
        </p:spPr>
        <p:txBody>
          <a:bodyPr/>
          <a:lstStyle/>
          <a:p>
            <a:pPr marL="0" indent="0">
              <a:buNone/>
            </a:pPr>
            <a:r>
              <a:rPr lang="en-US" sz="1750" b="1" u="sng" dirty="0"/>
              <a:t>Example No. 3</a:t>
            </a:r>
            <a:r>
              <a:rPr lang="en-US" sz="1750" b="1" dirty="0"/>
              <a:t>:</a:t>
            </a:r>
          </a:p>
          <a:p>
            <a:pPr marL="0" indent="0">
              <a:buNone/>
            </a:pPr>
            <a:endParaRPr lang="en-US" sz="1500" b="1" dirty="0"/>
          </a:p>
          <a:p>
            <a:pPr marL="0" indent="0">
              <a:buNone/>
            </a:pPr>
            <a:r>
              <a:rPr lang="en-US" sz="1500" dirty="0"/>
              <a:t>Bank trustee maintained a concentrated position in its own stock which at times reached 90%.  Income beneficiary sued and bank trustee invoked trust retention clause that authorized it:</a:t>
            </a:r>
          </a:p>
          <a:p>
            <a:pPr indent="0">
              <a:buNone/>
            </a:pPr>
            <a:r>
              <a:rPr lang="en-US" sz="1500" dirty="0"/>
              <a:t>“To retain any securities in the same form as when received, including shares of a corporate Trustee … even though all of such securities are not the class of investments a trustee may be permitted by law to make and to hold cash uninvested as they deem advisable or proper.”</a:t>
            </a:r>
          </a:p>
          <a:p>
            <a:pPr marL="0" indent="0">
              <a:spcBef>
                <a:spcPts val="1200"/>
              </a:spcBef>
              <a:buNone/>
            </a:pPr>
            <a:r>
              <a:rPr lang="en-US" sz="1500" dirty="0"/>
              <a:t>Court ruled bank trustee could not rely on this clause to avoid its duty to diversity, holding</a:t>
            </a:r>
          </a:p>
          <a:p>
            <a:pPr marL="0" indent="0">
              <a:spcBef>
                <a:spcPts val="0"/>
              </a:spcBef>
              <a:spcAft>
                <a:spcPts val="0"/>
              </a:spcAft>
              <a:buNone/>
            </a:pPr>
            <a:r>
              <a:rPr lang="en-US" sz="1500" dirty="0">
                <a:highlight>
                  <a:srgbClr val="FFFF00"/>
                </a:highlight>
                <a:ea typeface="Calibri" panose="020F0502020204030204" pitchFamily="34" charset="0"/>
              </a:rPr>
              <a:t>“… that to abrogate the duty to diversify, the trust must contain specific language authorizing or directing the trustee to retain in a specific investment a larger percentage of the trust assets than would normally be prudent.  The authorization to ‘retain’ here was not sufficient – it only authorized the trustee to retain its own stock – something it could not otherwise do.”</a:t>
            </a:r>
            <a:endParaRPr lang="en-US" sz="1500" dirty="0">
              <a:ea typeface="Calibri" panose="020F0502020204030204" pitchFamily="34" charset="0"/>
            </a:endParaRPr>
          </a:p>
          <a:p>
            <a:pPr indent="0">
              <a:buNone/>
            </a:pPr>
            <a:endParaRPr lang="en-US" sz="1313" dirty="0"/>
          </a:p>
          <a:p>
            <a:pPr marL="0" indent="0">
              <a:buNone/>
            </a:pPr>
            <a:endParaRPr lang="en-US" sz="1200" dirty="0"/>
          </a:p>
          <a:p>
            <a:pPr marL="0" indent="0">
              <a:buNone/>
            </a:pPr>
            <a:endParaRPr lang="en-US" sz="1313" dirty="0"/>
          </a:p>
        </p:txBody>
      </p:sp>
    </p:spTree>
    <p:extLst>
      <p:ext uri="{BB962C8B-B14F-4D97-AF65-F5344CB8AC3E}">
        <p14:creationId xmlns:p14="http://schemas.microsoft.com/office/powerpoint/2010/main" val="2359281256"/>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Diversification:  A Litigation Magnet</a:t>
            </a:r>
          </a:p>
        </p:txBody>
      </p:sp>
      <p:sp>
        <p:nvSpPr>
          <p:cNvPr id="3" name="Content Placeholder 2"/>
          <p:cNvSpPr>
            <a:spLocks noGrp="1"/>
          </p:cNvSpPr>
          <p:nvPr>
            <p:ph idx="1"/>
          </p:nvPr>
        </p:nvSpPr>
        <p:spPr>
          <a:xfrm>
            <a:off x="512445" y="1204546"/>
            <a:ext cx="7877175" cy="5544124"/>
          </a:xfrm>
        </p:spPr>
        <p:txBody>
          <a:bodyPr/>
          <a:lstStyle/>
          <a:p>
            <a:pPr marL="0" indent="0">
              <a:spcAft>
                <a:spcPts val="1200"/>
              </a:spcAft>
              <a:buNone/>
            </a:pPr>
            <a:r>
              <a:rPr lang="en-US" sz="1600" b="1" dirty="0"/>
              <a:t>Trustee Liable for Diversifying Trust Assets</a:t>
            </a:r>
          </a:p>
          <a:p>
            <a:pPr marL="0" indent="0">
              <a:spcAft>
                <a:spcPts val="1200"/>
              </a:spcAft>
              <a:buNone/>
            </a:pPr>
            <a:r>
              <a:rPr lang="en-US" sz="1600" b="1" u="sng" dirty="0"/>
              <a:t>Example No. 4</a:t>
            </a:r>
            <a:r>
              <a:rPr lang="en-US" sz="1600" b="1" dirty="0"/>
              <a:t>:</a:t>
            </a:r>
            <a:endParaRPr lang="en-US" sz="1600" b="1" u="sng" dirty="0"/>
          </a:p>
          <a:p>
            <a:pPr marL="0" indent="0">
              <a:spcAft>
                <a:spcPts val="1200"/>
              </a:spcAft>
              <a:buNone/>
            </a:pPr>
            <a:r>
              <a:rPr lang="en-US" sz="1600" dirty="0">
                <a:highlight>
                  <a:srgbClr val="FFFF00"/>
                </a:highlight>
                <a:ea typeface="Calibri" panose="020F0502020204030204" pitchFamily="34" charset="0"/>
              </a:rPr>
              <a:t>The Retention Provision found in Article II, ¶ 2 of the Trust specifically authorizes retention of the original stockholdings, absent “unusual circumstances.”</a:t>
            </a:r>
            <a:r>
              <a:rPr lang="en-US" sz="1600" dirty="0"/>
              <a:t>  While the term “unusual circumstances” is not defined in the Trust terms, the </a:t>
            </a:r>
            <a:r>
              <a:rPr lang="en-US" sz="1600" dirty="0">
                <a:highlight>
                  <a:srgbClr val="FFFF00"/>
                </a:highlight>
                <a:ea typeface="Calibri" panose="020F0502020204030204" pitchFamily="34" charset="0"/>
              </a:rPr>
              <a:t>Court finds that the Bank’s recommendation to diversify assets does not constitute an unusual circumstance.  A request by an income beneficiary to increase payments is also not an unusual circumstance justifying the deviation from the intent of the Retention Provision in the Trust.</a:t>
            </a:r>
          </a:p>
          <a:p>
            <a:pPr marL="0" indent="0">
              <a:spcAft>
                <a:spcPts val="1200"/>
              </a:spcAft>
              <a:buNone/>
            </a:pPr>
            <a:r>
              <a:rPr lang="en-US" sz="1600" dirty="0"/>
              <a:t>The Bank breached its fiduciary duty to comply with the terms of the Trust by selling the Trust’s … stock in 1999.  </a:t>
            </a:r>
            <a:r>
              <a:rPr lang="en-US" sz="1600" dirty="0">
                <a:highlight>
                  <a:srgbClr val="FFFF00"/>
                </a:highlight>
                <a:ea typeface="Calibri" panose="020F0502020204030204" pitchFamily="34" charset="0"/>
              </a:rPr>
              <a:t>The terms of the Trust “specifically recommend that, except for unusual circumstances,” the trustees retain the stocks originally placed in the Trust, “regardless of whether or not such retention may appear to offend against what might ordinarily be considered a sound trust investment practice and the usual principles of investment diversification.”  Neither [the beneficiary’s] requests for additional income, nor the Bank’s desire to diversify the Trust investments, constituted an unusual circumstance, as intended by the … as grantors of the Trust.  </a:t>
            </a:r>
            <a:r>
              <a:rPr lang="en-US" sz="1600" dirty="0"/>
              <a:t>There was no “unusual circumstance” justifying the sale of the …. stock, nor did the Bank make an adequate inquiry or determination that an “unusual circumstance” existed.</a:t>
            </a:r>
          </a:p>
          <a:p>
            <a:pPr marL="0" indent="0">
              <a:spcAft>
                <a:spcPts val="1200"/>
              </a:spcAft>
              <a:buNone/>
            </a:pPr>
            <a:r>
              <a:rPr lang="en-US" sz="1600" i="1" dirty="0"/>
              <a:t>In re Burford</a:t>
            </a:r>
            <a:r>
              <a:rPr lang="en-US" sz="1600" dirty="0"/>
              <a:t>, 2012 WL 6777389 (Trial Order) (Okl.Dist. Oct. 9, 2012)</a:t>
            </a:r>
          </a:p>
          <a:p>
            <a:pPr marL="0" indent="0">
              <a:spcAft>
                <a:spcPts val="600"/>
              </a:spcAft>
              <a:buNone/>
            </a:pPr>
            <a:endParaRPr lang="en-US" sz="1600" dirty="0"/>
          </a:p>
          <a:p>
            <a:endParaRPr lang="en-US" sz="1600" dirty="0"/>
          </a:p>
        </p:txBody>
      </p:sp>
    </p:spTree>
    <p:extLst>
      <p:ext uri="{BB962C8B-B14F-4D97-AF65-F5344CB8AC3E}">
        <p14:creationId xmlns:p14="http://schemas.microsoft.com/office/powerpoint/2010/main" val="1009514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455" y="148590"/>
            <a:ext cx="7877175" cy="1143000"/>
          </a:xfrm>
        </p:spPr>
        <p:txBody>
          <a:bodyPr/>
          <a:lstStyle/>
          <a:p>
            <a:pPr>
              <a:spcAft>
                <a:spcPts val="1800"/>
              </a:spcAft>
            </a:pPr>
            <a:r>
              <a:rPr lang="en-US" dirty="0"/>
              <a:t>Investment Diversification:  A Litigation Magnet</a:t>
            </a:r>
            <a:br>
              <a:rPr lang="en-US" dirty="0"/>
            </a:br>
            <a:endParaRPr lang="en-US" dirty="0"/>
          </a:p>
        </p:txBody>
      </p:sp>
      <p:sp>
        <p:nvSpPr>
          <p:cNvPr id="3" name="Content Placeholder 2"/>
          <p:cNvSpPr>
            <a:spLocks noGrp="1"/>
          </p:cNvSpPr>
          <p:nvPr>
            <p:ph idx="1"/>
          </p:nvPr>
        </p:nvSpPr>
        <p:spPr>
          <a:xfrm>
            <a:off x="581025" y="1291590"/>
            <a:ext cx="7877175" cy="5349240"/>
          </a:xfrm>
        </p:spPr>
        <p:txBody>
          <a:bodyPr/>
          <a:lstStyle/>
          <a:p>
            <a:pPr marL="0" indent="0">
              <a:spcAft>
                <a:spcPts val="1000"/>
              </a:spcAft>
              <a:buNone/>
            </a:pPr>
            <a:r>
              <a:rPr lang="en-US" sz="1600" b="1" dirty="0"/>
              <a:t>Successful Trustee Decision Not to Diversify</a:t>
            </a:r>
          </a:p>
          <a:p>
            <a:pPr marL="0" indent="0">
              <a:spcAft>
                <a:spcPts val="1000"/>
              </a:spcAft>
              <a:buNone/>
            </a:pPr>
            <a:r>
              <a:rPr lang="en-US" sz="1350" kern="1200" dirty="0">
                <a:highlight>
                  <a:srgbClr val="FFFF00"/>
                </a:highlight>
                <a:ea typeface="Calibri" panose="020F0502020204030204" pitchFamily="34" charset="0"/>
              </a:rPr>
              <a:t>[Bank] made a reasonable determination that it was in the interests of the beneficiaries not to diversify the stock.  First, [Bank] considered the liquidity of stock in making its decision not to diversify.  </a:t>
            </a:r>
            <a:r>
              <a:rPr lang="en-US" sz="1350" dirty="0"/>
              <a:t>… Several experienced trust officers from [Bank] testified that, because … is a closely held corporation, there was no market for its stock and, as a result, it would only be possible to sell the stock at a speculative price.  </a:t>
            </a:r>
            <a:r>
              <a:rPr lang="en-US" sz="1350" kern="1200" dirty="0">
                <a:highlight>
                  <a:srgbClr val="FFFF00"/>
                </a:highlight>
                <a:ea typeface="Calibri" panose="020F0502020204030204" pitchFamily="34" charset="0"/>
              </a:rPr>
              <a:t>The stock did not attract buyers; in fact … [the company] itself was not interested in purchasing the stock, except in small quantities at less than book value.  Representatives from [Bank] held meetings with various financial advisors, including investment bankers and brokerage houses, and determined that a fair price for the stock could only be obtained via a sale of the entire company.  </a:t>
            </a:r>
          </a:p>
          <a:p>
            <a:pPr marL="0" indent="0">
              <a:spcAft>
                <a:spcPts val="1000"/>
              </a:spcAft>
              <a:buNone/>
            </a:pPr>
            <a:r>
              <a:rPr lang="en-US" sz="1350" kern="1200" dirty="0">
                <a:highlight>
                  <a:srgbClr val="FFFF00"/>
                </a:highlight>
                <a:ea typeface="Calibri" panose="020F0502020204030204" pitchFamily="34" charset="0"/>
              </a:rPr>
              <a:t>Additionally, [Bank] determined not to diversify upon consideration of other factors, such as the general economic situation of the trust assets, the expected tax consequences of investment decisions and the needs of the beneficiaries.  [Bank] regularly reviewed the financial condition of the trusts’ assets based on a variety of internal reports and audits.  As to tax consequences, [Bank] assessed that the … assets incurred a low tax cost.  Compared to the high capital gains taxes that would result from a sale of the stock, [Bank] determined that the retention of the stock was the most advantageous means of maintaining the trust.</a:t>
            </a:r>
          </a:p>
          <a:p>
            <a:pPr marL="0" indent="0">
              <a:spcAft>
                <a:spcPts val="1000"/>
              </a:spcAft>
              <a:buNone/>
            </a:pPr>
            <a:r>
              <a:rPr lang="en-US" sz="1350" kern="1200" dirty="0">
                <a:highlight>
                  <a:srgbClr val="FFFF00"/>
                </a:highlight>
                <a:ea typeface="Calibri" panose="020F0502020204030204" pitchFamily="34" charset="0"/>
              </a:rPr>
              <a:t>Finally, [Bank] concluded that the needs of the beneficiaries militated against diversification.  The stock paid out considerable dividends such that selling the shares at a discounted price, for the sake of diversification, may have been imprudent.</a:t>
            </a:r>
            <a:r>
              <a:rPr lang="en-US" sz="1350" dirty="0"/>
              <a:t>  More importantly, there is an indication that the settlors of the trust wanted the ownership of … to remain in the family and the trusts were used as vehicles to achieve such result.  </a:t>
            </a:r>
            <a:r>
              <a:rPr lang="en-US" sz="1350" kern="1200" dirty="0">
                <a:highlight>
                  <a:srgbClr val="FFFF00"/>
                </a:highlight>
                <a:ea typeface="Calibri" panose="020F0502020204030204" pitchFamily="34" charset="0"/>
              </a:rPr>
              <a:t>[Bank] partially based its determination not to diversify on the family nature of the corporation, a material consideration. </a:t>
            </a:r>
          </a:p>
          <a:p>
            <a:pPr marL="0" indent="0">
              <a:spcAft>
                <a:spcPts val="1000"/>
              </a:spcAft>
              <a:buNone/>
            </a:pPr>
            <a:endParaRPr lang="en-US" sz="1300" dirty="0"/>
          </a:p>
          <a:p>
            <a:pPr marL="0" indent="0">
              <a:spcAft>
                <a:spcPts val="600"/>
              </a:spcAft>
              <a:buNone/>
            </a:pPr>
            <a:endParaRPr lang="en-US" sz="1300" dirty="0"/>
          </a:p>
          <a:p>
            <a:endParaRPr lang="en-US" sz="1400" dirty="0"/>
          </a:p>
        </p:txBody>
      </p:sp>
    </p:spTree>
    <p:extLst>
      <p:ext uri="{BB962C8B-B14F-4D97-AF65-F5344CB8AC3E}">
        <p14:creationId xmlns:p14="http://schemas.microsoft.com/office/powerpoint/2010/main" val="2833366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 y="178904"/>
            <a:ext cx="8804563" cy="1053548"/>
          </a:xfrm>
        </p:spPr>
        <p:txBody>
          <a:bodyPr>
            <a:noAutofit/>
          </a:bodyPr>
          <a:lstStyle/>
          <a:p>
            <a:r>
              <a:rPr lang="en-US" dirty="0"/>
              <a:t>Investment Diversification:  </a:t>
            </a:r>
            <a:br>
              <a:rPr lang="en-US" dirty="0"/>
            </a:br>
            <a:r>
              <a:rPr lang="en-US" dirty="0"/>
              <a:t>Guidelines For Asset Review</a:t>
            </a:r>
            <a:br>
              <a:rPr lang="en-US" dirty="0"/>
            </a:br>
            <a:endParaRPr lang="en-US" dirty="0"/>
          </a:p>
        </p:txBody>
      </p:sp>
      <p:sp>
        <p:nvSpPr>
          <p:cNvPr id="3" name="Content Placeholder 2"/>
          <p:cNvSpPr>
            <a:spLocks noGrp="1"/>
          </p:cNvSpPr>
          <p:nvPr>
            <p:ph idx="1"/>
          </p:nvPr>
        </p:nvSpPr>
        <p:spPr>
          <a:xfrm>
            <a:off x="187037" y="1679714"/>
            <a:ext cx="8756072" cy="4074960"/>
          </a:xfrm>
        </p:spPr>
        <p:txBody>
          <a:bodyPr/>
          <a:lstStyle/>
          <a:p>
            <a:pPr>
              <a:spcBef>
                <a:spcPts val="1200"/>
              </a:spcBef>
            </a:pPr>
            <a:r>
              <a:rPr lang="en-US" sz="1800" dirty="0"/>
              <a:t>Review at Least Annually</a:t>
            </a:r>
          </a:p>
          <a:p>
            <a:pPr>
              <a:spcBef>
                <a:spcPts val="1200"/>
              </a:spcBef>
            </a:pPr>
            <a:r>
              <a:rPr lang="en-US" sz="1800" dirty="0"/>
              <a:t>Consider Settlor’s Intent</a:t>
            </a:r>
          </a:p>
          <a:p>
            <a:pPr>
              <a:spcBef>
                <a:spcPts val="1200"/>
              </a:spcBef>
            </a:pPr>
            <a:r>
              <a:rPr lang="en-US" sz="1800" dirty="0"/>
              <a:t>Consider Bank’s Own Policies/Requirements</a:t>
            </a:r>
          </a:p>
          <a:p>
            <a:pPr>
              <a:spcBef>
                <a:spcPts val="1200"/>
              </a:spcBef>
            </a:pPr>
            <a:r>
              <a:rPr lang="en-US" sz="1800" dirty="0"/>
              <a:t>Consider Tax Consequences of Possible Asset Sale</a:t>
            </a:r>
          </a:p>
          <a:p>
            <a:pPr>
              <a:spcBef>
                <a:spcPts val="1200"/>
              </a:spcBef>
            </a:pPr>
            <a:r>
              <a:rPr lang="en-US" sz="1800" dirty="0"/>
              <a:t>Determine Liquidity of Asset</a:t>
            </a:r>
          </a:p>
          <a:p>
            <a:pPr>
              <a:spcBef>
                <a:spcPts val="1200"/>
              </a:spcBef>
            </a:pPr>
            <a:r>
              <a:rPr lang="en-US" sz="1800" dirty="0"/>
              <a:t>Determine Market Conditions for Possible Asset Sale</a:t>
            </a:r>
          </a:p>
          <a:p>
            <a:pPr>
              <a:spcBef>
                <a:spcPts val="1200"/>
              </a:spcBef>
            </a:pPr>
            <a:r>
              <a:rPr lang="en-US" sz="1800" dirty="0"/>
              <a:t>Obtain Third Party Opinions/Valuations if Needed</a:t>
            </a:r>
          </a:p>
          <a:p>
            <a:pPr>
              <a:spcBef>
                <a:spcPts val="1200"/>
              </a:spcBef>
            </a:pPr>
            <a:r>
              <a:rPr lang="en-US" sz="1800" dirty="0"/>
              <a:t>Consider Interests of Both Income and Remainder Beneficiaries</a:t>
            </a:r>
          </a:p>
        </p:txBody>
      </p:sp>
    </p:spTree>
    <p:extLst>
      <p:ext uri="{BB962C8B-B14F-4D97-AF65-F5344CB8AC3E}">
        <p14:creationId xmlns:p14="http://schemas.microsoft.com/office/powerpoint/2010/main" val="425655796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 y="89453"/>
            <a:ext cx="8804563" cy="1103244"/>
          </a:xfrm>
        </p:spPr>
        <p:txBody>
          <a:bodyPr>
            <a:normAutofit/>
          </a:bodyPr>
          <a:lstStyle/>
          <a:p>
            <a:r>
              <a:rPr lang="en-US" dirty="0"/>
              <a:t>Investment Diversification:  </a:t>
            </a:r>
            <a:br>
              <a:rPr lang="en-US" dirty="0"/>
            </a:br>
            <a:r>
              <a:rPr lang="en-US" dirty="0"/>
              <a:t>Guidelines For Asset Review</a:t>
            </a:r>
            <a:br>
              <a:rPr lang="en-US" dirty="0"/>
            </a:br>
            <a:endParaRPr lang="en-US" sz="1500" dirty="0"/>
          </a:p>
        </p:txBody>
      </p:sp>
      <p:sp>
        <p:nvSpPr>
          <p:cNvPr id="3" name="Content Placeholder 2"/>
          <p:cNvSpPr>
            <a:spLocks noGrp="1"/>
          </p:cNvSpPr>
          <p:nvPr>
            <p:ph idx="1"/>
          </p:nvPr>
        </p:nvSpPr>
        <p:spPr>
          <a:xfrm>
            <a:off x="187037" y="1699591"/>
            <a:ext cx="8756072" cy="3980433"/>
          </a:xfrm>
        </p:spPr>
        <p:txBody>
          <a:bodyPr/>
          <a:lstStyle/>
          <a:p>
            <a:pPr marL="0" indent="0">
              <a:buNone/>
            </a:pPr>
            <a:r>
              <a:rPr lang="en-US" b="1" u="sng" dirty="0"/>
              <a:t>Upon Completion of Asset Review</a:t>
            </a:r>
            <a:r>
              <a:rPr lang="en-US" b="1" dirty="0"/>
              <a:t>:</a:t>
            </a:r>
          </a:p>
          <a:p>
            <a:pPr>
              <a:spcBef>
                <a:spcPts val="1200"/>
              </a:spcBef>
            </a:pPr>
            <a:r>
              <a:rPr lang="en-US" dirty="0"/>
              <a:t>Document Decisions/Plans</a:t>
            </a:r>
          </a:p>
          <a:p>
            <a:pPr>
              <a:spcBef>
                <a:spcPts val="1200"/>
              </a:spcBef>
            </a:pPr>
            <a:r>
              <a:rPr lang="en-US" dirty="0"/>
              <a:t>Implement Decisions/Plans</a:t>
            </a:r>
          </a:p>
          <a:p>
            <a:pPr>
              <a:spcBef>
                <a:spcPts val="1200"/>
              </a:spcBef>
            </a:pPr>
            <a:r>
              <a:rPr lang="en-US" dirty="0"/>
              <a:t>Communicate Decisions/Plans to Beneficiaries</a:t>
            </a:r>
          </a:p>
          <a:p>
            <a:pPr lvl="1">
              <a:spcBef>
                <a:spcPts val="600"/>
              </a:spcBef>
            </a:pPr>
            <a:r>
              <a:rPr lang="en-US" dirty="0"/>
              <a:t>Gives Them Knowledge of Trustee’s Actions</a:t>
            </a:r>
          </a:p>
          <a:p>
            <a:pPr lvl="1">
              <a:spcBef>
                <a:spcPts val="600"/>
              </a:spcBef>
            </a:pPr>
            <a:r>
              <a:rPr lang="en-US" dirty="0"/>
              <a:t>Can Use These Communications to Obtain Beneficiary Acceptance </a:t>
            </a:r>
            <a:br>
              <a:rPr lang="en-US" dirty="0"/>
            </a:br>
            <a:r>
              <a:rPr lang="en-US" dirty="0"/>
              <a:t>and Approval</a:t>
            </a:r>
          </a:p>
          <a:p>
            <a:pPr lvl="1">
              <a:spcBef>
                <a:spcPts val="600"/>
              </a:spcBef>
            </a:pPr>
            <a:r>
              <a:rPr lang="en-US" dirty="0"/>
              <a:t>Starts Statute of Limitations on Possible Claims Against Trustee</a:t>
            </a:r>
          </a:p>
        </p:txBody>
      </p:sp>
    </p:spTree>
    <p:extLst>
      <p:ext uri="{BB962C8B-B14F-4D97-AF65-F5344CB8AC3E}">
        <p14:creationId xmlns:p14="http://schemas.microsoft.com/office/powerpoint/2010/main" val="25975751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328" y="0"/>
            <a:ext cx="8352046" cy="1242391"/>
          </a:xfrm>
        </p:spPr>
        <p:txBody>
          <a:bodyPr>
            <a:normAutofit/>
          </a:bodyPr>
          <a:lstStyle/>
          <a:p>
            <a:r>
              <a:rPr lang="en-US" dirty="0"/>
              <a:t>Investment Diversification:  </a:t>
            </a:r>
            <a:br>
              <a:rPr lang="en-US" dirty="0"/>
            </a:br>
            <a:r>
              <a:rPr lang="en-US" dirty="0"/>
              <a:t>How Trustees Can Protect Themselves From Liability</a:t>
            </a:r>
            <a:endParaRPr lang="en-US" sz="1500" dirty="0"/>
          </a:p>
        </p:txBody>
      </p:sp>
      <p:sp>
        <p:nvSpPr>
          <p:cNvPr id="3" name="Content Placeholder 2"/>
          <p:cNvSpPr>
            <a:spLocks noGrp="1"/>
          </p:cNvSpPr>
          <p:nvPr>
            <p:ph idx="1"/>
          </p:nvPr>
        </p:nvSpPr>
        <p:spPr>
          <a:xfrm>
            <a:off x="497633" y="1727750"/>
            <a:ext cx="8372669" cy="4063365"/>
          </a:xfrm>
        </p:spPr>
        <p:txBody>
          <a:bodyPr/>
          <a:lstStyle/>
          <a:p>
            <a:pPr>
              <a:spcBef>
                <a:spcPts val="1200"/>
              </a:spcBef>
              <a:spcAft>
                <a:spcPts val="675"/>
              </a:spcAft>
            </a:pPr>
            <a:r>
              <a:rPr lang="en-US" b="1" dirty="0"/>
              <a:t>Initial Drafting to Avoid the Problem </a:t>
            </a:r>
          </a:p>
          <a:p>
            <a:pPr lvl="1">
              <a:spcBef>
                <a:spcPct val="0"/>
              </a:spcBef>
              <a:spcAft>
                <a:spcPts val="600"/>
              </a:spcAft>
              <a:buFont typeface="Wingdings" panose="05000000000000000000" pitchFamily="2" charset="2"/>
              <a:buChar char="§"/>
            </a:pPr>
            <a:r>
              <a:rPr lang="en-US" sz="1600" dirty="0"/>
              <a:t>If the initial drafting is clear about grantor’s intention and purpose regarding these assets, easier to avoid the problem from the beginning.  </a:t>
            </a:r>
          </a:p>
          <a:p>
            <a:pPr lvl="1">
              <a:spcBef>
                <a:spcPct val="0"/>
              </a:spcBef>
              <a:spcAft>
                <a:spcPts val="600"/>
              </a:spcAft>
              <a:buFont typeface="Wingdings" panose="05000000000000000000" pitchFamily="2" charset="2"/>
              <a:buChar char="§"/>
            </a:pPr>
            <a:r>
              <a:rPr lang="en-US" sz="1600" dirty="0"/>
              <a:t>As Court said in </a:t>
            </a:r>
            <a:r>
              <a:rPr lang="en-US" sz="1600" i="1" dirty="0"/>
              <a:t>Wood v. U.S. Bank, N.A., “</a:t>
            </a:r>
            <a:r>
              <a:rPr lang="en-US" sz="1600" dirty="0"/>
              <a:t>fuzzy drafting can create problems.”</a:t>
            </a:r>
          </a:p>
          <a:p>
            <a:pPr lvl="1">
              <a:spcBef>
                <a:spcPct val="0"/>
              </a:spcBef>
              <a:spcAft>
                <a:spcPct val="0"/>
              </a:spcAft>
              <a:buFont typeface="Wingdings" panose="05000000000000000000" pitchFamily="2" charset="2"/>
              <a:buChar char="§"/>
            </a:pPr>
            <a:r>
              <a:rPr lang="en-US" sz="1600" dirty="0"/>
              <a:t>While there are many approaches to drafting appropriate language, here are a few things to consider:</a:t>
            </a:r>
          </a:p>
          <a:p>
            <a:pPr lvl="2">
              <a:spcBef>
                <a:spcPts val="600"/>
              </a:spcBef>
              <a:spcAft>
                <a:spcPts val="600"/>
              </a:spcAft>
              <a:buFont typeface="Wingdings" panose="05000000000000000000" pitchFamily="2" charset="2"/>
              <a:buChar char="§"/>
            </a:pPr>
            <a:r>
              <a:rPr lang="en-US" sz="1600" dirty="0"/>
              <a:t>Do not rely on boilerplate language – Be specific on what should be retained in trust.</a:t>
            </a:r>
          </a:p>
          <a:p>
            <a:pPr lvl="2">
              <a:spcBef>
                <a:spcPts val="600"/>
              </a:spcBef>
              <a:spcAft>
                <a:spcPts val="600"/>
              </a:spcAft>
              <a:buFont typeface="Wingdings" panose="05000000000000000000" pitchFamily="2" charset="2"/>
              <a:buChar char="§"/>
            </a:pPr>
            <a:r>
              <a:rPr lang="en-US" sz="1600" dirty="0"/>
              <a:t>Specifically state trustee’s duties.  Waivers of duties are strictly construed.</a:t>
            </a:r>
          </a:p>
          <a:p>
            <a:pPr lvl="2">
              <a:spcBef>
                <a:spcPts val="600"/>
              </a:spcBef>
              <a:spcAft>
                <a:spcPts val="600"/>
              </a:spcAft>
              <a:buFont typeface="Wingdings" panose="05000000000000000000" pitchFamily="2" charset="2"/>
              <a:buChar char="§"/>
            </a:pPr>
            <a:r>
              <a:rPr lang="en-US" sz="1600" dirty="0"/>
              <a:t>If trustee only authorized to sell “for a compelling reason,” provide settlor examples of  compelling reasons.  State reasons the settlor wants to retain this asset.</a:t>
            </a:r>
          </a:p>
          <a:p>
            <a:pPr marL="342900" lvl="1" indent="0">
              <a:spcAft>
                <a:spcPts val="675"/>
              </a:spcAft>
              <a:buNone/>
            </a:pPr>
            <a:endParaRPr lang="en-US" sz="1088" dirty="0"/>
          </a:p>
          <a:p>
            <a:pPr marL="0" indent="0">
              <a:buNone/>
            </a:pPr>
            <a:endParaRPr lang="en-US" sz="1200" dirty="0"/>
          </a:p>
        </p:txBody>
      </p:sp>
    </p:spTree>
    <p:extLst>
      <p:ext uri="{BB962C8B-B14F-4D97-AF65-F5344CB8AC3E}">
        <p14:creationId xmlns:p14="http://schemas.microsoft.com/office/powerpoint/2010/main" val="4130410636"/>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327" y="79513"/>
            <a:ext cx="8381863" cy="1133061"/>
          </a:xfrm>
        </p:spPr>
        <p:txBody>
          <a:bodyPr>
            <a:normAutofit/>
          </a:bodyPr>
          <a:lstStyle/>
          <a:p>
            <a:r>
              <a:rPr lang="en-US" dirty="0"/>
              <a:t>Investment Diversification:  </a:t>
            </a:r>
            <a:br>
              <a:rPr lang="en-US" dirty="0"/>
            </a:br>
            <a:r>
              <a:rPr lang="en-US" dirty="0"/>
              <a:t>How Trustees Can Protect Themselves From Liability</a:t>
            </a:r>
            <a:endParaRPr lang="en-US" sz="1500" dirty="0"/>
          </a:p>
        </p:txBody>
      </p:sp>
      <p:sp>
        <p:nvSpPr>
          <p:cNvPr id="3" name="Content Placeholder 2"/>
          <p:cNvSpPr>
            <a:spLocks noGrp="1"/>
          </p:cNvSpPr>
          <p:nvPr>
            <p:ph idx="1"/>
          </p:nvPr>
        </p:nvSpPr>
        <p:spPr>
          <a:xfrm>
            <a:off x="497633" y="2295939"/>
            <a:ext cx="8372669" cy="2584174"/>
          </a:xfrm>
        </p:spPr>
        <p:txBody>
          <a:bodyPr/>
          <a:lstStyle/>
          <a:p>
            <a:pPr>
              <a:spcBef>
                <a:spcPts val="1800"/>
              </a:spcBef>
              <a:spcAft>
                <a:spcPts val="1800"/>
              </a:spcAft>
            </a:pPr>
            <a:r>
              <a:rPr lang="en-US" b="1" dirty="0"/>
              <a:t>Exculpatory/Exoneration Provisions in Trust:</a:t>
            </a:r>
          </a:p>
          <a:p>
            <a:pPr lvl="1">
              <a:spcBef>
                <a:spcPts val="1800"/>
              </a:spcBef>
              <a:spcAft>
                <a:spcPts val="1800"/>
              </a:spcAft>
              <a:buFont typeface="Wingdings" panose="05000000000000000000" pitchFamily="2" charset="2"/>
              <a:buChar char="§"/>
            </a:pPr>
            <a:r>
              <a:rPr lang="en-US" dirty="0"/>
              <a:t>E.g., Trustee’s Liability Limited to Acts of Fraud, Gross Negligence, or Willful Misconduct.  </a:t>
            </a:r>
          </a:p>
          <a:p>
            <a:pPr lvl="1">
              <a:spcBef>
                <a:spcPts val="1800"/>
              </a:spcBef>
              <a:spcAft>
                <a:spcPts val="1800"/>
              </a:spcAft>
              <a:buFont typeface="Wingdings" panose="05000000000000000000" pitchFamily="2" charset="2"/>
              <a:buChar char="§"/>
            </a:pPr>
            <a:r>
              <a:rPr lang="en-US" dirty="0"/>
              <a:t>Not allowed or limited in certain states like New York.</a:t>
            </a:r>
          </a:p>
          <a:p>
            <a:pPr marL="342900" lvl="1" indent="0">
              <a:spcAft>
                <a:spcPts val="675"/>
              </a:spcAft>
              <a:buNone/>
            </a:pPr>
            <a:endParaRPr lang="en-US" sz="1600" dirty="0"/>
          </a:p>
          <a:p>
            <a:pPr marL="0" indent="0">
              <a:buNone/>
            </a:pPr>
            <a:endParaRPr lang="en-US" sz="1200" dirty="0"/>
          </a:p>
        </p:txBody>
      </p:sp>
    </p:spTree>
    <p:extLst>
      <p:ext uri="{BB962C8B-B14F-4D97-AF65-F5344CB8AC3E}">
        <p14:creationId xmlns:p14="http://schemas.microsoft.com/office/powerpoint/2010/main" val="3516448072"/>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Trustee’s Fiduciary Duties In </a:t>
            </a:r>
            <a:br>
              <a:rPr lang="en-US" dirty="0"/>
            </a:br>
            <a:r>
              <a:rPr lang="en-US" dirty="0"/>
              <a:t>Administering A Trust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3557752"/>
              </p:ext>
            </p:extLst>
          </p:nvPr>
        </p:nvGraphicFramePr>
        <p:xfrm>
          <a:off x="581025" y="1752600"/>
          <a:ext cx="7877176" cy="4189626"/>
        </p:xfrm>
        <a:graphic>
          <a:graphicData uri="http://schemas.openxmlformats.org/drawingml/2006/table">
            <a:tbl>
              <a:tblPr firstRow="1" bandRow="1">
                <a:tableStyleId>{2D5ABB26-0587-4C30-8999-92F81FD0307C}</a:tableStyleId>
              </a:tblPr>
              <a:tblGrid>
                <a:gridCol w="3938588">
                  <a:extLst>
                    <a:ext uri="{9D8B030D-6E8A-4147-A177-3AD203B41FA5}">
                      <a16:colId xmlns:a16="http://schemas.microsoft.com/office/drawing/2014/main" val="20000"/>
                    </a:ext>
                  </a:extLst>
                </a:gridCol>
                <a:gridCol w="3938588">
                  <a:extLst>
                    <a:ext uri="{9D8B030D-6E8A-4147-A177-3AD203B41FA5}">
                      <a16:colId xmlns:a16="http://schemas.microsoft.com/office/drawing/2014/main" val="20001"/>
                    </a:ext>
                  </a:extLst>
                </a:gridCol>
              </a:tblGrid>
              <a:tr h="4189626">
                <a:tc>
                  <a:txBody>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Duty to Administer Trust By its Terms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Duty of Loyalty</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Duty to Avoid Conflict of Interests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Duty to Give Full Disclosure</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Duty to Give Notices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Duty to Furnish Information</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Duty to Communicate With the Beneficiaries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Duty to Invest/Prudent Investor Rule</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Duty to Exercise Reasonable Care and Skill</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Duty to Keep and Render Accounts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Duty to Enforce and Defend Claims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Duty to Preserve Trust Property and Keep That Property Separate</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Duty of Impartiality</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Duty Not to Delegate</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14282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327" y="109330"/>
            <a:ext cx="8342107" cy="1113183"/>
          </a:xfrm>
        </p:spPr>
        <p:txBody>
          <a:bodyPr>
            <a:normAutofit/>
          </a:bodyPr>
          <a:lstStyle/>
          <a:p>
            <a:r>
              <a:rPr lang="en-US" dirty="0"/>
              <a:t>Investment Diversification:  </a:t>
            </a:r>
            <a:br>
              <a:rPr lang="en-US" dirty="0"/>
            </a:br>
            <a:r>
              <a:rPr lang="en-US" dirty="0"/>
              <a:t>How Trustees Can Protect Themselves from Liability</a:t>
            </a:r>
            <a:endParaRPr lang="en-US" sz="1500" dirty="0"/>
          </a:p>
        </p:txBody>
      </p:sp>
      <p:sp>
        <p:nvSpPr>
          <p:cNvPr id="3" name="Content Placeholder 2"/>
          <p:cNvSpPr>
            <a:spLocks noGrp="1"/>
          </p:cNvSpPr>
          <p:nvPr>
            <p:ph idx="1"/>
          </p:nvPr>
        </p:nvSpPr>
        <p:spPr>
          <a:xfrm>
            <a:off x="497633" y="1727750"/>
            <a:ext cx="8372669" cy="4063365"/>
          </a:xfrm>
        </p:spPr>
        <p:txBody>
          <a:bodyPr/>
          <a:lstStyle/>
          <a:p>
            <a:pPr marL="0" indent="0">
              <a:spcAft>
                <a:spcPts val="675"/>
              </a:spcAft>
              <a:buNone/>
            </a:pPr>
            <a:r>
              <a:rPr lang="en-US" sz="1600" b="1" dirty="0"/>
              <a:t>Amend the Instrument To Authorize Retention of Specific Trustee Assets and Explicitly Waive Duty to Diversify</a:t>
            </a:r>
          </a:p>
          <a:p>
            <a:pPr lvl="1">
              <a:spcBef>
                <a:spcPts val="600"/>
              </a:spcBef>
              <a:spcAft>
                <a:spcPts val="600"/>
              </a:spcAft>
              <a:buFont typeface="Wingdings" panose="05000000000000000000" pitchFamily="2" charset="2"/>
              <a:buChar char="§"/>
            </a:pPr>
            <a:r>
              <a:rPr lang="en-US" sz="1300" b="1" dirty="0"/>
              <a:t>Two Methods Trustee Can Use:</a:t>
            </a:r>
          </a:p>
          <a:p>
            <a:pPr marL="1141413" lvl="3" indent="-342900">
              <a:spcBef>
                <a:spcPts val="600"/>
              </a:spcBef>
              <a:spcAft>
                <a:spcPts val="600"/>
              </a:spcAft>
              <a:buFont typeface="+mj-lt"/>
              <a:buAutoNum type="arabicPeriod"/>
            </a:pPr>
            <a:r>
              <a:rPr lang="en-US" sz="1300" b="1" dirty="0"/>
              <a:t>Execute Non-Judicial Settlement Agreement</a:t>
            </a:r>
          </a:p>
          <a:p>
            <a:pPr marL="1374775" lvl="4">
              <a:spcBef>
                <a:spcPts val="600"/>
              </a:spcBef>
              <a:spcAft>
                <a:spcPts val="600"/>
              </a:spcAft>
              <a:buFont typeface="Arial" panose="020B0604020202020204" pitchFamily="34" charset="0"/>
              <a:buChar char="•"/>
            </a:pPr>
            <a:r>
              <a:rPr lang="en-US" sz="1300" dirty="0"/>
              <a:t>Interested parties “may enter into a binding non-judicial settlement agreement with respect to any matter involving a trust.”  Court approval is not necessary.  UTC § 111.</a:t>
            </a:r>
          </a:p>
          <a:p>
            <a:pPr marL="1374775" lvl="4">
              <a:spcBef>
                <a:spcPts val="600"/>
              </a:spcBef>
              <a:spcAft>
                <a:spcPts val="600"/>
              </a:spcAft>
              <a:buFont typeface="Arial" panose="020B0604020202020204" pitchFamily="34" charset="0"/>
              <a:buChar char="•"/>
            </a:pPr>
            <a:r>
              <a:rPr lang="en-US" sz="1300" dirty="0"/>
              <a:t>Interested persons are persons whose consent would be required in order to achieve a binding settlement if Court had to approve the settlement.</a:t>
            </a:r>
          </a:p>
          <a:p>
            <a:pPr marL="1374775" lvl="4">
              <a:spcBef>
                <a:spcPts val="600"/>
              </a:spcBef>
              <a:spcAft>
                <a:spcPts val="600"/>
              </a:spcAft>
              <a:buFont typeface="Arial" panose="020B0604020202020204" pitchFamily="34" charset="0"/>
              <a:buChar char="•"/>
            </a:pPr>
            <a:r>
              <a:rPr lang="en-US" sz="1300" dirty="0"/>
              <a:t>The representation provisions apply, thereby making it possible to bind minor and unborn beneficiaries to a settlement agreement without a court proceeding.</a:t>
            </a:r>
          </a:p>
          <a:p>
            <a:pPr marL="1374775" lvl="4">
              <a:spcBef>
                <a:spcPts val="600"/>
              </a:spcBef>
              <a:spcAft>
                <a:spcPts val="600"/>
              </a:spcAft>
              <a:buFont typeface="Arial" panose="020B0604020202020204" pitchFamily="34" charset="0"/>
              <a:buChar char="•"/>
            </a:pPr>
            <a:r>
              <a:rPr lang="en-US" sz="1300" dirty="0"/>
              <a:t>A nonjudicial settlement is valid only if:</a:t>
            </a:r>
          </a:p>
          <a:p>
            <a:pPr marL="1601788" lvl="5">
              <a:spcBef>
                <a:spcPts val="600"/>
              </a:spcBef>
              <a:spcAft>
                <a:spcPts val="600"/>
              </a:spcAft>
            </a:pPr>
            <a:r>
              <a:rPr lang="en-US" sz="1300" dirty="0">
                <a:cs typeface="Times New Roman" panose="02020603050405020304" pitchFamily="18" charset="0"/>
              </a:rPr>
              <a:t>It does not violate a material purpose of the trust; and</a:t>
            </a:r>
          </a:p>
          <a:p>
            <a:pPr marL="1601788" lvl="5">
              <a:spcBef>
                <a:spcPts val="600"/>
              </a:spcBef>
              <a:spcAft>
                <a:spcPts val="600"/>
              </a:spcAft>
            </a:pPr>
            <a:r>
              <a:rPr lang="en-US" sz="1300" dirty="0">
                <a:cs typeface="Times New Roman" panose="02020603050405020304" pitchFamily="18" charset="0"/>
              </a:rPr>
              <a:t>Includes terms that the court could properly approve.</a:t>
            </a:r>
          </a:p>
        </p:txBody>
      </p:sp>
    </p:spTree>
    <p:extLst>
      <p:ext uri="{BB962C8B-B14F-4D97-AF65-F5344CB8AC3E}">
        <p14:creationId xmlns:p14="http://schemas.microsoft.com/office/powerpoint/2010/main" val="93764608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327" y="0"/>
            <a:ext cx="8322229" cy="1222513"/>
          </a:xfrm>
        </p:spPr>
        <p:txBody>
          <a:bodyPr>
            <a:normAutofit/>
          </a:bodyPr>
          <a:lstStyle/>
          <a:p>
            <a:r>
              <a:rPr lang="en-US" dirty="0"/>
              <a:t>Investment Diversification:  </a:t>
            </a:r>
            <a:br>
              <a:rPr lang="en-US" dirty="0"/>
            </a:br>
            <a:r>
              <a:rPr lang="en-US" dirty="0"/>
              <a:t>How Trustees Can Protect Themselves From Liability</a:t>
            </a:r>
          </a:p>
        </p:txBody>
      </p:sp>
      <p:sp>
        <p:nvSpPr>
          <p:cNvPr id="3" name="Content Placeholder 2"/>
          <p:cNvSpPr>
            <a:spLocks noGrp="1"/>
          </p:cNvSpPr>
          <p:nvPr>
            <p:ph idx="1"/>
          </p:nvPr>
        </p:nvSpPr>
        <p:spPr>
          <a:xfrm>
            <a:off x="497633" y="1720193"/>
            <a:ext cx="8372669" cy="4063365"/>
          </a:xfrm>
        </p:spPr>
        <p:txBody>
          <a:bodyPr/>
          <a:lstStyle/>
          <a:p>
            <a:pPr marL="1141413" lvl="3" indent="-341313">
              <a:spcBef>
                <a:spcPts val="600"/>
              </a:spcBef>
              <a:spcAft>
                <a:spcPts val="600"/>
              </a:spcAft>
              <a:buNone/>
            </a:pPr>
            <a:r>
              <a:rPr lang="en-US" sz="1300" b="1" dirty="0"/>
              <a:t>2.</a:t>
            </a:r>
            <a:r>
              <a:rPr lang="en-US" sz="1300" dirty="0"/>
              <a:t>	</a:t>
            </a:r>
            <a:r>
              <a:rPr lang="en-US" sz="1300" b="1" dirty="0"/>
              <a:t>Court Actions to Modify Trust</a:t>
            </a:r>
          </a:p>
          <a:p>
            <a:pPr marL="1374775" lvl="4">
              <a:spcBef>
                <a:spcPts val="600"/>
              </a:spcBef>
              <a:spcAft>
                <a:spcPts val="600"/>
              </a:spcAft>
              <a:buFont typeface="Wingdings" panose="05000000000000000000" pitchFamily="2" charset="2"/>
              <a:buChar char="§"/>
            </a:pPr>
            <a:r>
              <a:rPr lang="en-US" sz="1300" dirty="0"/>
              <a:t>With consent of settlor and all beneficiaries?</a:t>
            </a:r>
          </a:p>
          <a:p>
            <a:pPr marL="1716088" lvl="5" indent="-342900">
              <a:spcBef>
                <a:spcPts val="600"/>
              </a:spcBef>
              <a:spcAft>
                <a:spcPts val="600"/>
              </a:spcAft>
              <a:buFont typeface="+mj-lt"/>
              <a:buAutoNum type="alphaLcParenR"/>
            </a:pPr>
            <a:r>
              <a:rPr lang="en-US" sz="1300" dirty="0">
                <a:cs typeface="Times New Roman" panose="02020603050405020304" pitchFamily="18" charset="0"/>
              </a:rPr>
              <a:t>Determinative court standards will vary depending on who participates and consents.</a:t>
            </a:r>
          </a:p>
          <a:p>
            <a:pPr marL="1716088" lvl="5" indent="-342900">
              <a:spcBef>
                <a:spcPts val="600"/>
              </a:spcBef>
              <a:spcAft>
                <a:spcPts val="600"/>
              </a:spcAft>
              <a:buFont typeface="+mj-lt"/>
              <a:buAutoNum type="alphaLcParenR"/>
            </a:pPr>
            <a:r>
              <a:rPr lang="en-US" sz="1300" dirty="0">
                <a:cs typeface="Times New Roman" panose="02020603050405020304" pitchFamily="18" charset="0"/>
              </a:rPr>
              <a:t>To Further the Purposes of the Trust.  </a:t>
            </a:r>
          </a:p>
          <a:p>
            <a:pPr marL="2055813" lvl="6">
              <a:spcBef>
                <a:spcPts val="600"/>
              </a:spcBef>
              <a:spcAft>
                <a:spcPts val="600"/>
              </a:spcAft>
            </a:pPr>
            <a:r>
              <a:rPr lang="en-US" sz="1300" dirty="0">
                <a:cs typeface="Times New Roman" panose="02020603050405020304" pitchFamily="18" charset="0"/>
              </a:rPr>
              <a:t>Modification permissible if “because of circumstances not anticipated by the settlor, modification… will further the purposes of the trust.”  UTC § 412(a).</a:t>
            </a:r>
          </a:p>
          <a:p>
            <a:pPr marL="1716088" lvl="5" indent="-342900">
              <a:spcBef>
                <a:spcPts val="600"/>
              </a:spcBef>
              <a:spcAft>
                <a:spcPts val="600"/>
              </a:spcAft>
              <a:buFont typeface="+mj-lt"/>
              <a:buAutoNum type="alphaLcParenR"/>
            </a:pPr>
            <a:r>
              <a:rPr lang="en-US" sz="1300" dirty="0">
                <a:cs typeface="Times New Roman" panose="02020603050405020304" pitchFamily="18" charset="0"/>
              </a:rPr>
              <a:t>Correcting Mistakes.  </a:t>
            </a:r>
          </a:p>
          <a:p>
            <a:pPr marL="2055813" lvl="6">
              <a:spcBef>
                <a:spcPts val="600"/>
              </a:spcBef>
              <a:spcAft>
                <a:spcPts val="600"/>
              </a:spcAft>
            </a:pPr>
            <a:r>
              <a:rPr lang="en-US" sz="1300" dirty="0">
                <a:cs typeface="Times New Roman" panose="02020603050405020304" pitchFamily="18" charset="0"/>
              </a:rPr>
              <a:t>“May reform the terms of a trust, even if unambiguous, to conform the terms to the settlor’s intention if it is proved by clear and convincing evidence that both the settlor’s intent and the terms of the trust were affected by a mistake of law or fact.”  UTC §  415.</a:t>
            </a:r>
          </a:p>
          <a:p>
            <a:pPr lvl="5">
              <a:spcBef>
                <a:spcPts val="600"/>
              </a:spcBef>
              <a:spcAft>
                <a:spcPts val="600"/>
              </a:spcAft>
            </a:pPr>
            <a:endParaRPr lang="en-US" sz="1300" b="1" dirty="0"/>
          </a:p>
          <a:p>
            <a:pPr lvl="4">
              <a:spcBef>
                <a:spcPts val="600"/>
              </a:spcBef>
              <a:spcAft>
                <a:spcPts val="600"/>
              </a:spcAft>
            </a:pPr>
            <a:endParaRPr lang="en-US" sz="1300" b="1" dirty="0"/>
          </a:p>
          <a:p>
            <a:pPr marL="342900" lvl="1" indent="0">
              <a:spcBef>
                <a:spcPts val="600"/>
              </a:spcBef>
              <a:spcAft>
                <a:spcPts val="600"/>
              </a:spcAft>
              <a:buNone/>
            </a:pPr>
            <a:endParaRPr lang="en-US" sz="1300" dirty="0"/>
          </a:p>
          <a:p>
            <a:pPr marL="0" indent="0">
              <a:spcBef>
                <a:spcPts val="600"/>
              </a:spcBef>
              <a:spcAft>
                <a:spcPts val="600"/>
              </a:spcAft>
              <a:buNone/>
            </a:pPr>
            <a:endParaRPr lang="en-US" sz="1200" dirty="0"/>
          </a:p>
        </p:txBody>
      </p:sp>
    </p:spTree>
    <p:extLst>
      <p:ext uri="{BB962C8B-B14F-4D97-AF65-F5344CB8AC3E}">
        <p14:creationId xmlns:p14="http://schemas.microsoft.com/office/powerpoint/2010/main" val="356656660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328" y="0"/>
            <a:ext cx="8371924" cy="1162878"/>
          </a:xfrm>
        </p:spPr>
        <p:txBody>
          <a:bodyPr>
            <a:normAutofit/>
          </a:bodyPr>
          <a:lstStyle/>
          <a:p>
            <a:r>
              <a:rPr lang="en-US" dirty="0"/>
              <a:t>Investment Diversification:  </a:t>
            </a:r>
            <a:br>
              <a:rPr lang="en-US" dirty="0"/>
            </a:br>
            <a:r>
              <a:rPr lang="en-US" dirty="0"/>
              <a:t>How Trustees Can Protect Themselves From Liability</a:t>
            </a:r>
          </a:p>
        </p:txBody>
      </p:sp>
      <p:sp>
        <p:nvSpPr>
          <p:cNvPr id="3" name="Content Placeholder 2"/>
          <p:cNvSpPr>
            <a:spLocks noGrp="1"/>
          </p:cNvSpPr>
          <p:nvPr>
            <p:ph idx="1"/>
          </p:nvPr>
        </p:nvSpPr>
        <p:spPr>
          <a:xfrm>
            <a:off x="497633" y="1727750"/>
            <a:ext cx="8372669" cy="4170037"/>
          </a:xfrm>
        </p:spPr>
        <p:txBody>
          <a:bodyPr/>
          <a:lstStyle/>
          <a:p>
            <a:pPr>
              <a:spcBef>
                <a:spcPts val="1200"/>
              </a:spcBef>
              <a:spcAft>
                <a:spcPts val="675"/>
              </a:spcAft>
            </a:pPr>
            <a:r>
              <a:rPr lang="en-US" sz="1400" b="1" dirty="0"/>
              <a:t>Agreement of Beneficiaries. </a:t>
            </a:r>
            <a:r>
              <a:rPr lang="en-US" sz="1400" dirty="0"/>
              <a:t>All beneficiaries sign a written agreement or letter that resolves any diversification issue or question.</a:t>
            </a:r>
          </a:p>
          <a:p>
            <a:pPr lvl="1">
              <a:spcBef>
                <a:spcPct val="0"/>
              </a:spcBef>
              <a:spcAft>
                <a:spcPct val="0"/>
              </a:spcAft>
              <a:buFont typeface="Wingdings" panose="05000000000000000000" pitchFamily="2" charset="2"/>
              <a:buChar char="§"/>
            </a:pPr>
            <a:r>
              <a:rPr lang="en-US" sz="1200" dirty="0"/>
              <a:t>Can all potential beneficiaries be found and do they all consent?</a:t>
            </a:r>
          </a:p>
          <a:p>
            <a:pPr lvl="1">
              <a:spcBef>
                <a:spcPct val="0"/>
              </a:spcBef>
              <a:spcAft>
                <a:spcPct val="0"/>
              </a:spcAft>
              <a:buFont typeface="Wingdings" panose="05000000000000000000" pitchFamily="2" charset="2"/>
              <a:buChar char="§"/>
            </a:pPr>
            <a:r>
              <a:rPr lang="en-US" sz="1200" dirty="0"/>
              <a:t>Is there virtual representation in governing state?</a:t>
            </a:r>
          </a:p>
          <a:p>
            <a:pPr>
              <a:spcBef>
                <a:spcPts val="600"/>
              </a:spcBef>
            </a:pPr>
            <a:r>
              <a:rPr lang="en-US" sz="1400" b="1" dirty="0"/>
              <a:t>Indemnification Agreement. </a:t>
            </a:r>
            <a:r>
              <a:rPr lang="en-US" sz="1400" dirty="0"/>
              <a:t>If all beneficiaries agree on diversification issue, then trustee can request beneficiaries indemnify trustee on these issues.</a:t>
            </a:r>
          </a:p>
          <a:p>
            <a:pPr lvl="1">
              <a:spcBef>
                <a:spcPts val="600"/>
              </a:spcBef>
              <a:buFont typeface="Wingdings" panose="05000000000000000000" pitchFamily="2" charset="2"/>
              <a:buChar char="§"/>
            </a:pPr>
            <a:r>
              <a:rPr lang="en-US" sz="1200" dirty="0"/>
              <a:t>Need consent of all potential beneficiaries.</a:t>
            </a:r>
          </a:p>
          <a:p>
            <a:pPr lvl="1">
              <a:spcBef>
                <a:spcPts val="0"/>
              </a:spcBef>
              <a:buFont typeface="Wingdings" panose="05000000000000000000" pitchFamily="2" charset="2"/>
              <a:buChar char="§"/>
            </a:pPr>
            <a:r>
              <a:rPr lang="en-US" sz="1200" dirty="0"/>
              <a:t>If virtual representation permissible, makes indemnification agreement easier to obtain</a:t>
            </a:r>
          </a:p>
          <a:p>
            <a:pPr>
              <a:spcBef>
                <a:spcPts val="600"/>
              </a:spcBef>
              <a:spcAft>
                <a:spcPts val="900"/>
              </a:spcAft>
            </a:pPr>
            <a:r>
              <a:rPr lang="en-US" sz="1400" b="1" dirty="0"/>
              <a:t>Creation of A Directed Trustee Arrangement</a:t>
            </a:r>
            <a:r>
              <a:rPr lang="en-US" sz="1400" dirty="0"/>
              <a:t>. Trust instrument, court order or state statute authorizes a third party to direct the action of the trustee and protects trustee from liability for following those directions.</a:t>
            </a:r>
          </a:p>
          <a:p>
            <a:pPr lvl="1">
              <a:spcAft>
                <a:spcPts val="900"/>
              </a:spcAft>
              <a:buFont typeface="Wingdings" panose="05000000000000000000" pitchFamily="2" charset="2"/>
              <a:buChar char="§"/>
            </a:pPr>
            <a:r>
              <a:rPr lang="en-US" sz="1200" dirty="0"/>
              <a:t>Holder of a power to direct becomes liable for any loss that results from breach of fiduciary duty.  </a:t>
            </a:r>
            <a:r>
              <a:rPr lang="en-US" sz="1200" i="1" dirty="0"/>
              <a:t>See</a:t>
            </a:r>
            <a:r>
              <a:rPr lang="en-US" sz="1200" dirty="0"/>
              <a:t> UTC § 808.</a:t>
            </a:r>
          </a:p>
          <a:p>
            <a:pPr lvl="1">
              <a:spcAft>
                <a:spcPts val="600"/>
              </a:spcAft>
              <a:buFont typeface="Wingdings" panose="05000000000000000000" pitchFamily="2" charset="2"/>
              <a:buChar char="§"/>
            </a:pPr>
            <a:r>
              <a:rPr lang="en-US" sz="1200" dirty="0"/>
              <a:t>Now also have Uniform Directed Trust Act that some states have adopted.</a:t>
            </a:r>
          </a:p>
          <a:p>
            <a:pPr marL="1027113" lvl="2">
              <a:spcBef>
                <a:spcPts val="600"/>
              </a:spcBef>
              <a:spcAft>
                <a:spcPts val="600"/>
              </a:spcAft>
            </a:pPr>
            <a:r>
              <a:rPr lang="en-US" sz="1200" dirty="0"/>
              <a:t>Under this Act a directed trustee is liable only for the trustee’s own willful misconduct.</a:t>
            </a:r>
          </a:p>
          <a:p>
            <a:pPr marL="342900" lvl="1" indent="0">
              <a:spcAft>
                <a:spcPts val="675"/>
              </a:spcAft>
              <a:buNone/>
            </a:pPr>
            <a:endParaRPr lang="en-US" sz="1088" dirty="0"/>
          </a:p>
          <a:p>
            <a:pPr marL="0" indent="0">
              <a:buNone/>
            </a:pPr>
            <a:endParaRPr lang="en-US" sz="1200" dirty="0"/>
          </a:p>
        </p:txBody>
      </p:sp>
    </p:spTree>
    <p:extLst>
      <p:ext uri="{BB962C8B-B14F-4D97-AF65-F5344CB8AC3E}">
        <p14:creationId xmlns:p14="http://schemas.microsoft.com/office/powerpoint/2010/main" val="1251580243"/>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68" y="1"/>
            <a:ext cx="8329667" cy="1222512"/>
          </a:xfrm>
        </p:spPr>
        <p:txBody>
          <a:bodyPr>
            <a:normAutofit/>
          </a:bodyPr>
          <a:lstStyle/>
          <a:p>
            <a:r>
              <a:rPr lang="en-US" dirty="0"/>
              <a:t>Investment Diversification:  </a:t>
            </a:r>
            <a:br>
              <a:rPr lang="en-US" dirty="0"/>
            </a:br>
            <a:r>
              <a:rPr lang="en-US" dirty="0"/>
              <a:t>How Trustees Can Protect Themselves From Liability</a:t>
            </a:r>
          </a:p>
        </p:txBody>
      </p:sp>
      <p:sp>
        <p:nvSpPr>
          <p:cNvPr id="3" name="Content Placeholder 2"/>
          <p:cNvSpPr>
            <a:spLocks noGrp="1"/>
          </p:cNvSpPr>
          <p:nvPr>
            <p:ph idx="1"/>
          </p:nvPr>
        </p:nvSpPr>
        <p:spPr>
          <a:xfrm>
            <a:off x="516295" y="1968133"/>
            <a:ext cx="8136293" cy="4032616"/>
          </a:xfrm>
        </p:spPr>
        <p:txBody>
          <a:bodyPr/>
          <a:lstStyle/>
          <a:p>
            <a:pPr>
              <a:spcAft>
                <a:spcPts val="900"/>
              </a:spcAft>
            </a:pPr>
            <a:r>
              <a:rPr lang="en-US" sz="1400" b="1" dirty="0"/>
              <a:t>Attorney’s Opinion</a:t>
            </a:r>
            <a:r>
              <a:rPr lang="en-US" sz="1400" dirty="0"/>
              <a:t>. Creates advice of counsel defense.</a:t>
            </a:r>
          </a:p>
          <a:p>
            <a:pPr lvl="1">
              <a:spcAft>
                <a:spcPts val="900"/>
              </a:spcAft>
              <a:buFont typeface="Wingdings" panose="05000000000000000000" pitchFamily="2" charset="2"/>
              <a:buChar char="§"/>
            </a:pPr>
            <a:r>
              <a:rPr lang="en-US" sz="1200" dirty="0"/>
              <a:t>Relying on advice of counsel is waiver of attorney-client privilege.</a:t>
            </a:r>
          </a:p>
          <a:p>
            <a:pPr lvl="1">
              <a:spcAft>
                <a:spcPts val="900"/>
              </a:spcAft>
              <a:buFont typeface="Wingdings" panose="05000000000000000000" pitchFamily="2" charset="2"/>
              <a:buChar char="§"/>
            </a:pPr>
            <a:r>
              <a:rPr lang="en-US" sz="1200" dirty="0"/>
              <a:t>How extensive waiver may be often disputed requiring court determination.</a:t>
            </a:r>
          </a:p>
          <a:p>
            <a:pPr>
              <a:spcAft>
                <a:spcPts val="900"/>
              </a:spcAft>
            </a:pPr>
            <a:r>
              <a:rPr lang="en-US" sz="1400" b="1" dirty="0"/>
              <a:t>Court Order</a:t>
            </a:r>
            <a:r>
              <a:rPr lang="en-US" sz="1400" dirty="0"/>
              <a:t>. Where there is doubt or uncertainty concerning trustee power or duties:</a:t>
            </a:r>
          </a:p>
          <a:p>
            <a:pPr lvl="1">
              <a:spcAft>
                <a:spcPts val="900"/>
              </a:spcAft>
              <a:buFont typeface="Wingdings" panose="05000000000000000000" pitchFamily="2" charset="2"/>
              <a:buChar char="§"/>
            </a:pPr>
            <a:r>
              <a:rPr lang="en-US" sz="1200" dirty="0"/>
              <a:t>Obtain a court order through a suit for advice and guidance that protects the trustee’s retention of a certain asset and/or relieves the trustee from any duty to diversify.</a:t>
            </a:r>
          </a:p>
          <a:p>
            <a:pPr>
              <a:spcAft>
                <a:spcPts val="900"/>
              </a:spcAft>
            </a:pPr>
            <a:r>
              <a:rPr lang="en-US" sz="1400" b="1" dirty="0"/>
              <a:t>Resignation</a:t>
            </a:r>
            <a:r>
              <a:rPr lang="en-US" sz="1400" dirty="0"/>
              <a:t>. A trustee’s resignation is the last option to consider, but resignation may be the final effective means of escaping future liability.</a:t>
            </a:r>
          </a:p>
          <a:p>
            <a:pPr>
              <a:spcAft>
                <a:spcPts val="900"/>
              </a:spcAft>
            </a:pPr>
            <a:endParaRPr lang="en-US" sz="1600" dirty="0"/>
          </a:p>
          <a:p>
            <a:pPr marL="0" indent="0">
              <a:buNone/>
            </a:pPr>
            <a:endParaRPr lang="en-US" sz="1600" dirty="0"/>
          </a:p>
        </p:txBody>
      </p:sp>
    </p:spTree>
    <p:extLst>
      <p:ext uri="{BB962C8B-B14F-4D97-AF65-F5344CB8AC3E}">
        <p14:creationId xmlns:p14="http://schemas.microsoft.com/office/powerpoint/2010/main" val="337583263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Diversification Success Stories</a:t>
            </a:r>
          </a:p>
        </p:txBody>
      </p:sp>
      <p:sp>
        <p:nvSpPr>
          <p:cNvPr id="3" name="Content Placeholder 2"/>
          <p:cNvSpPr>
            <a:spLocks noGrp="1"/>
          </p:cNvSpPr>
          <p:nvPr>
            <p:ph idx="1"/>
          </p:nvPr>
        </p:nvSpPr>
        <p:spPr>
          <a:xfrm>
            <a:off x="581025" y="1234440"/>
            <a:ext cx="7877175" cy="5429250"/>
          </a:xfrm>
        </p:spPr>
        <p:txBody>
          <a:bodyPr/>
          <a:lstStyle/>
          <a:p>
            <a:pPr marL="0" indent="457200">
              <a:spcBef>
                <a:spcPts val="0"/>
              </a:spcBef>
              <a:spcAft>
                <a:spcPts val="1000"/>
              </a:spcAft>
              <a:buNone/>
            </a:pPr>
            <a:r>
              <a:rPr lang="en-US" sz="1400" dirty="0"/>
              <a:t>1.	The Trust provides in its own terms that [Trustee] 1) may maintain the initially invested securities, 2) had no duty to diversify and 3) would only be liable for willful misconduct.  These three provisions further insulate him from liability for the decline in the stocks during 2009 and 2010.  Each provision reinforces the other and demonstrates an intent that [Trustee] could maintain the securities as they were without subjecting himself to any potential liability.</a:t>
            </a:r>
          </a:p>
          <a:p>
            <a:pPr marL="0" indent="0">
              <a:spcBef>
                <a:spcPts val="0"/>
              </a:spcBef>
              <a:spcAft>
                <a:spcPts val="1000"/>
              </a:spcAft>
              <a:buNone/>
            </a:pPr>
            <a:r>
              <a:rPr lang="en-US" sz="1400" i="1" dirty="0"/>
              <a:t>Tyler v. Tyler</a:t>
            </a:r>
            <a:r>
              <a:rPr lang="en-US" sz="1400" dirty="0"/>
              <a:t>, 2013 Conn. Super. LEXIS 1901 (Conn. Super. Ct. Aug. 22, 2013)</a:t>
            </a:r>
          </a:p>
          <a:p>
            <a:pPr marL="0" indent="457200">
              <a:spcBef>
                <a:spcPts val="0"/>
              </a:spcBef>
              <a:spcAft>
                <a:spcPts val="1000"/>
              </a:spcAft>
              <a:buNone/>
            </a:pPr>
            <a:r>
              <a:rPr lang="en-US" sz="1400" dirty="0"/>
              <a:t>2.	Beneficiary signed LORs approving the Trust’s retention of [Bank] stock in 2004, 2005, and 2007.  Beneficiary signed them each as a beneficiary and signed the 2007 LOR additionally on behalf of his father, pursuant to a durable power of attorney.  Beneficiary’s signature on these letters was significant because a beneficiary can authorize a trustee to engage in an otherwise prohibited transaction.</a:t>
            </a:r>
          </a:p>
          <a:p>
            <a:pPr marL="0" indent="0">
              <a:spcBef>
                <a:spcPts val="0"/>
              </a:spcBef>
              <a:spcAft>
                <a:spcPts val="1000"/>
              </a:spcAft>
              <a:buNone/>
            </a:pPr>
            <a:r>
              <a:rPr lang="en-US" sz="1400" i="1" dirty="0"/>
              <a:t>W.A.K. v. Wachovia Bank, N.A.</a:t>
            </a:r>
            <a:r>
              <a:rPr lang="en-US" sz="1400" dirty="0"/>
              <a:t>, 2010 U.S. Dist. LEXIS 72289 (E.D.Va. July 19, 2010)</a:t>
            </a:r>
          </a:p>
          <a:p>
            <a:pPr marL="0" indent="457200">
              <a:spcBef>
                <a:spcPts val="0"/>
              </a:spcBef>
              <a:spcAft>
                <a:spcPts val="1000"/>
              </a:spcAft>
              <a:buNone/>
            </a:pPr>
            <a:r>
              <a:rPr lang="en-US" sz="1400" dirty="0"/>
              <a:t>3.	In his will, [Testator] expressed a desire that the Trust retain [the] stock, and he provided the trustees with the authority to</a:t>
            </a:r>
          </a:p>
          <a:p>
            <a:pPr marL="457200" indent="0">
              <a:spcBef>
                <a:spcPts val="0"/>
              </a:spcBef>
              <a:spcAft>
                <a:spcPts val="1000"/>
              </a:spcAft>
              <a:buNone/>
            </a:pPr>
            <a:r>
              <a:rPr lang="en-US" sz="1400" dirty="0"/>
              <a:t>Hold and retain any bonds or shares of stock or other securities or other properties held or owned by me at my death, </a:t>
            </a:r>
            <a:r>
              <a:rPr lang="en-US" sz="1400" i="1" dirty="0"/>
              <a:t>if in their discretion they shall deem it prudent and for the best interest of my estate so to do, notwithstanding the fact that the retention of such investments might, except for this express direction, be in violation of the laws of this State governing trust investments</a:t>
            </a:r>
            <a:r>
              <a:rPr lang="en-US" sz="1400" dirty="0"/>
              <a:t>.</a:t>
            </a:r>
          </a:p>
          <a:p>
            <a:pPr marL="0" indent="0">
              <a:spcBef>
                <a:spcPts val="0"/>
              </a:spcBef>
              <a:spcAft>
                <a:spcPts val="1000"/>
              </a:spcAft>
              <a:buNone/>
            </a:pPr>
            <a:r>
              <a:rPr lang="en-US" sz="1400" dirty="0">
                <a:highlight>
                  <a:srgbClr val="FFFF00"/>
                </a:highlight>
                <a:ea typeface="Calibri" panose="020F0502020204030204" pitchFamily="34" charset="0"/>
              </a:rPr>
              <a:t>The probate court properly determined that this language creates a “safe harbor” protecting the Bank “from the diversification requirement that ordinarily would be deemed prudent.</a:t>
            </a:r>
          </a:p>
          <a:p>
            <a:pPr marL="0" indent="0">
              <a:spcBef>
                <a:spcPts val="0"/>
              </a:spcBef>
              <a:spcAft>
                <a:spcPts val="1000"/>
              </a:spcAft>
              <a:buNone/>
            </a:pPr>
            <a:r>
              <a:rPr lang="en-US" sz="1400" i="1" dirty="0"/>
              <a:t>In Re Wege Trust</a:t>
            </a:r>
            <a:r>
              <a:rPr lang="en-US" sz="1400" dirty="0"/>
              <a:t>, 2008 Mich. App. LEXIS 1259 (Mich. Ct. App. June 17, 2008)</a:t>
            </a:r>
          </a:p>
          <a:p>
            <a:pPr marL="0" indent="0">
              <a:spcBef>
                <a:spcPts val="0"/>
              </a:spcBef>
              <a:spcAft>
                <a:spcPts val="1200"/>
              </a:spcAft>
              <a:buNone/>
            </a:pPr>
            <a:endParaRPr lang="en-US" sz="1400" dirty="0"/>
          </a:p>
          <a:p>
            <a:endParaRPr lang="en-US" sz="1600" dirty="0"/>
          </a:p>
        </p:txBody>
      </p:sp>
    </p:spTree>
    <p:extLst>
      <p:ext uri="{BB962C8B-B14F-4D97-AF65-F5344CB8AC3E}">
        <p14:creationId xmlns:p14="http://schemas.microsoft.com/office/powerpoint/2010/main" val="182932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Termination</a:t>
            </a:r>
          </a:p>
        </p:txBody>
      </p:sp>
      <p:sp>
        <p:nvSpPr>
          <p:cNvPr id="3" name="Content Placeholder 2"/>
          <p:cNvSpPr>
            <a:spLocks noGrp="1"/>
          </p:cNvSpPr>
          <p:nvPr>
            <p:ph idx="1"/>
          </p:nvPr>
        </p:nvSpPr>
        <p:spPr>
          <a:xfrm>
            <a:off x="175779" y="2113001"/>
            <a:ext cx="3928630" cy="4267200"/>
          </a:xfrm>
        </p:spPr>
        <p:txBody>
          <a:bodyPr/>
          <a:lstStyle/>
          <a:p>
            <a:pPr marL="0" indent="0" algn="ctr">
              <a:spcAft>
                <a:spcPts val="600"/>
              </a:spcAft>
              <a:buNone/>
            </a:pPr>
            <a:r>
              <a:rPr lang="en-US" sz="2500" b="1" dirty="0"/>
              <a:t>  Can Arise From:</a:t>
            </a:r>
          </a:p>
          <a:p>
            <a:pPr marL="0" indent="0" algn="ctr">
              <a:lnSpc>
                <a:spcPct val="150000"/>
              </a:lnSpc>
              <a:spcAft>
                <a:spcPts val="600"/>
              </a:spcAft>
              <a:buNone/>
            </a:pPr>
            <a:r>
              <a:rPr lang="en-US" dirty="0"/>
              <a:t>Trustee Removal</a:t>
            </a:r>
          </a:p>
          <a:p>
            <a:pPr marL="0" indent="0" algn="ctr">
              <a:lnSpc>
                <a:spcPct val="150000"/>
              </a:lnSpc>
              <a:spcAft>
                <a:spcPts val="600"/>
              </a:spcAft>
              <a:buNone/>
            </a:pPr>
            <a:r>
              <a:rPr lang="en-US" dirty="0"/>
              <a:t>Trustee’s Resignation</a:t>
            </a:r>
          </a:p>
          <a:p>
            <a:pPr marL="0" indent="0" algn="ctr">
              <a:lnSpc>
                <a:spcPct val="150000"/>
              </a:lnSpc>
              <a:spcAft>
                <a:spcPts val="600"/>
              </a:spcAft>
              <a:buNone/>
            </a:pPr>
            <a:r>
              <a:rPr lang="en-US" dirty="0"/>
              <a:t>Trust Ending By Its Terms</a:t>
            </a:r>
          </a:p>
          <a:p>
            <a:pPr marL="0" indent="0" algn="ctr">
              <a:lnSpc>
                <a:spcPct val="150000"/>
              </a:lnSpc>
              <a:spcAft>
                <a:spcPts val="600"/>
              </a:spcAft>
              <a:buNone/>
            </a:pPr>
            <a:r>
              <a:rPr lang="en-US" dirty="0"/>
              <a:t>Trust Assets Exhausted</a:t>
            </a:r>
          </a:p>
          <a:p>
            <a:pPr marL="800100" indent="-457200"/>
            <a:endParaRPr lang="en-US" dirty="0"/>
          </a:p>
          <a:p>
            <a:endParaRPr lang="en-US" dirty="0"/>
          </a:p>
        </p:txBody>
      </p:sp>
      <p:pic>
        <p:nvPicPr>
          <p:cNvPr id="5122" name="Picture 2" descr="M:\2015\2015 PowerPoint Presentations\Tips to Keep You Out of Litigation\wi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754" y="2254539"/>
            <a:ext cx="4268046" cy="2847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253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91440"/>
            <a:ext cx="7877175" cy="1284556"/>
          </a:xfrm>
        </p:spPr>
        <p:txBody>
          <a:bodyPr/>
          <a:lstStyle/>
          <a:p>
            <a:r>
              <a:rPr lang="en-US" dirty="0"/>
              <a:t>Trust Termination:</a:t>
            </a:r>
            <a:br>
              <a:rPr lang="en-US" dirty="0"/>
            </a:br>
            <a:r>
              <a:rPr lang="en-US" dirty="0"/>
              <a:t>Protecting Yourself Post-Termination</a:t>
            </a:r>
          </a:p>
        </p:txBody>
      </p:sp>
      <p:sp>
        <p:nvSpPr>
          <p:cNvPr id="3" name="Content Placeholder 2"/>
          <p:cNvSpPr>
            <a:spLocks noGrp="1"/>
          </p:cNvSpPr>
          <p:nvPr>
            <p:ph idx="1"/>
          </p:nvPr>
        </p:nvSpPr>
        <p:spPr>
          <a:xfrm>
            <a:off x="575771" y="1290838"/>
            <a:ext cx="8221607" cy="4855123"/>
          </a:xfrm>
        </p:spPr>
        <p:txBody>
          <a:bodyPr/>
          <a:lstStyle/>
          <a:p>
            <a:pPr>
              <a:spcAft>
                <a:spcPts val="1200"/>
              </a:spcAft>
            </a:pPr>
            <a:r>
              <a:rPr lang="en-US" sz="1800" b="1" dirty="0"/>
              <a:t>Approval of Accounts</a:t>
            </a:r>
          </a:p>
          <a:p>
            <a:pPr>
              <a:spcAft>
                <a:spcPts val="1200"/>
              </a:spcAft>
            </a:pPr>
            <a:r>
              <a:rPr lang="en-US" sz="1800" b="1" dirty="0"/>
              <a:t>Full Releases</a:t>
            </a:r>
          </a:p>
          <a:p>
            <a:pPr lvl="1">
              <a:spcAft>
                <a:spcPts val="600"/>
              </a:spcAft>
              <a:buFont typeface="Wingdings" panose="05000000000000000000" pitchFamily="2" charset="2"/>
              <a:buChar char="§"/>
            </a:pPr>
            <a:r>
              <a:rPr lang="en-US" sz="1600" dirty="0"/>
              <a:t>From All Beneficiaries</a:t>
            </a:r>
          </a:p>
          <a:p>
            <a:pPr lvl="2">
              <a:buFont typeface="Courier New" panose="02070309020205020404" pitchFamily="49" charset="0"/>
              <a:buChar char="o"/>
            </a:pPr>
            <a:r>
              <a:rPr lang="en-US" sz="1600" dirty="0"/>
              <a:t>How Do You Handle Children and Unborn Heirs?</a:t>
            </a:r>
          </a:p>
          <a:p>
            <a:pPr lvl="2">
              <a:spcAft>
                <a:spcPts val="600"/>
              </a:spcAft>
              <a:buFont typeface="Courier New" panose="02070309020205020404" pitchFamily="49" charset="0"/>
              <a:buChar char="o"/>
            </a:pPr>
            <a:r>
              <a:rPr lang="en-US" sz="1600" dirty="0"/>
              <a:t>Is there virtual representation in governing state?</a:t>
            </a:r>
          </a:p>
          <a:p>
            <a:pPr lvl="1">
              <a:spcAft>
                <a:spcPts val="1200"/>
              </a:spcAft>
              <a:buFont typeface="Wingdings" panose="05000000000000000000" pitchFamily="2" charset="2"/>
              <a:buChar char="§"/>
            </a:pPr>
            <a:r>
              <a:rPr lang="en-US" sz="1600" dirty="0"/>
              <a:t>From Successor Trustee</a:t>
            </a:r>
          </a:p>
          <a:p>
            <a:pPr>
              <a:spcAft>
                <a:spcPts val="1200"/>
              </a:spcAft>
            </a:pPr>
            <a:r>
              <a:rPr lang="en-US" sz="1800" b="1" dirty="0"/>
              <a:t>Indemnification From Future Liability if Possible</a:t>
            </a:r>
          </a:p>
          <a:p>
            <a:pPr>
              <a:spcAft>
                <a:spcPts val="1200"/>
              </a:spcAft>
            </a:pPr>
            <a:r>
              <a:rPr lang="en-US" sz="1800" b="1" dirty="0"/>
              <a:t>Agreement on Transfer of Trust Assets and Records</a:t>
            </a:r>
          </a:p>
          <a:p>
            <a:pPr lvl="1">
              <a:spcAft>
                <a:spcPts val="1200"/>
              </a:spcAft>
            </a:pPr>
            <a:r>
              <a:rPr lang="en-US" sz="1600" dirty="0"/>
              <a:t>Be mindful of UTC § 707(b):  “A trustee that resigned or has been removed shall proceed expeditiously to deliver the trust property to the co-trustee, successor trustee or other person entitled to the trust property.”</a:t>
            </a:r>
          </a:p>
          <a:p>
            <a:pPr>
              <a:spcAft>
                <a:spcPts val="1200"/>
              </a:spcAft>
            </a:pPr>
            <a:r>
              <a:rPr lang="en-US" sz="1800" b="1" dirty="0"/>
              <a:t>Payment of Trustee’s Fees and Attorneys’ Fees</a:t>
            </a:r>
          </a:p>
          <a:p>
            <a:r>
              <a:rPr lang="en-US" sz="1800" b="1" dirty="0"/>
              <a:t>To Avoid Court Involvement If Possible</a:t>
            </a:r>
          </a:p>
          <a:p>
            <a:endParaRPr lang="en-US" sz="1800" dirty="0"/>
          </a:p>
        </p:txBody>
      </p:sp>
    </p:spTree>
    <p:extLst>
      <p:ext uri="{BB962C8B-B14F-4D97-AF65-F5344CB8AC3E}">
        <p14:creationId xmlns:p14="http://schemas.microsoft.com/office/powerpoint/2010/main" val="3658441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1" y="34290"/>
            <a:ext cx="7966710" cy="1318846"/>
          </a:xfrm>
        </p:spPr>
        <p:txBody>
          <a:bodyPr/>
          <a:lstStyle/>
          <a:p>
            <a:r>
              <a:rPr lang="en-US" dirty="0"/>
              <a:t>ADR Alternatives:  Arbitration</a:t>
            </a:r>
            <a:br>
              <a:rPr lang="en-US" dirty="0"/>
            </a:br>
            <a:endParaRPr lang="en-US" dirty="0"/>
          </a:p>
        </p:txBody>
      </p:sp>
      <p:sp>
        <p:nvSpPr>
          <p:cNvPr id="3" name="Content Placeholder 2"/>
          <p:cNvSpPr>
            <a:spLocks noGrp="1"/>
          </p:cNvSpPr>
          <p:nvPr>
            <p:ph idx="1"/>
          </p:nvPr>
        </p:nvSpPr>
        <p:spPr/>
        <p:txBody>
          <a:bodyPr/>
          <a:lstStyle/>
          <a:p>
            <a:pPr marL="0" indent="0">
              <a:spcAft>
                <a:spcPts val="600"/>
              </a:spcAft>
              <a:buNone/>
            </a:pPr>
            <a:r>
              <a:rPr lang="en-US" b="1" dirty="0"/>
              <a:t>Possible Benefits:</a:t>
            </a:r>
          </a:p>
          <a:p>
            <a:pPr marL="800100">
              <a:spcAft>
                <a:spcPts val="600"/>
              </a:spcAft>
            </a:pPr>
            <a:r>
              <a:rPr lang="en-US" dirty="0"/>
              <a:t>Can Take Less Time Than Litigation</a:t>
            </a:r>
          </a:p>
          <a:p>
            <a:pPr marL="800100">
              <a:spcAft>
                <a:spcPts val="600"/>
              </a:spcAft>
            </a:pPr>
            <a:r>
              <a:rPr lang="en-US" dirty="0"/>
              <a:t>Can Be Less Costly Than Litigation</a:t>
            </a:r>
          </a:p>
          <a:p>
            <a:pPr marL="800100">
              <a:spcAft>
                <a:spcPts val="600"/>
              </a:spcAft>
            </a:pPr>
            <a:r>
              <a:rPr lang="en-US" dirty="0"/>
              <a:t>Typically Results in Decision That Binds All Parties</a:t>
            </a:r>
          </a:p>
          <a:p>
            <a:endParaRPr lang="en-US" dirty="0"/>
          </a:p>
        </p:txBody>
      </p:sp>
    </p:spTree>
    <p:extLst>
      <p:ext uri="{BB962C8B-B14F-4D97-AF65-F5344CB8AC3E}">
        <p14:creationId xmlns:p14="http://schemas.microsoft.com/office/powerpoint/2010/main" val="40619549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ADR Alternatives:  Arbitration</a:t>
            </a:r>
          </a:p>
        </p:txBody>
      </p:sp>
      <p:sp>
        <p:nvSpPr>
          <p:cNvPr id="3" name="Content Placeholder 2"/>
          <p:cNvSpPr>
            <a:spLocks noGrp="1"/>
          </p:cNvSpPr>
          <p:nvPr>
            <p:ph idx="1"/>
          </p:nvPr>
        </p:nvSpPr>
        <p:spPr>
          <a:xfrm>
            <a:off x="581025" y="1394460"/>
            <a:ext cx="7877175" cy="5063490"/>
          </a:xfrm>
        </p:spPr>
        <p:txBody>
          <a:bodyPr/>
          <a:lstStyle/>
          <a:p>
            <a:pPr marL="0" indent="0">
              <a:spcAft>
                <a:spcPts val="600"/>
              </a:spcAft>
              <a:buNone/>
            </a:pPr>
            <a:r>
              <a:rPr lang="en-US" b="1" dirty="0"/>
              <a:t>Potential Problems:</a:t>
            </a:r>
          </a:p>
          <a:p>
            <a:pPr marL="800100" indent="-457200">
              <a:spcAft>
                <a:spcPts val="600"/>
              </a:spcAft>
            </a:pPr>
            <a:r>
              <a:rPr lang="en-US" dirty="0"/>
              <a:t>Can Be More Time-Consuming and Expensive Than Anticipated</a:t>
            </a:r>
          </a:p>
          <a:p>
            <a:pPr marL="800100" indent="-457200">
              <a:spcAft>
                <a:spcPts val="600"/>
              </a:spcAft>
            </a:pPr>
            <a:r>
              <a:rPr lang="en-US" dirty="0"/>
              <a:t>So far only a few states have specific statutes authorizing and enforcing arbitration clauses in trusts.</a:t>
            </a:r>
          </a:p>
          <a:p>
            <a:pPr marL="800100" indent="-457200">
              <a:spcAft>
                <a:spcPts val="600"/>
              </a:spcAft>
            </a:pPr>
            <a:r>
              <a:rPr lang="en-US" dirty="0"/>
              <a:t>Arbitration provisions in other states will only be enforceable if contained in “written agreement” or “contract”</a:t>
            </a:r>
          </a:p>
          <a:p>
            <a:pPr marL="1257300" lvl="2" indent="-457200">
              <a:spcAft>
                <a:spcPts val="600"/>
              </a:spcAft>
              <a:buFont typeface="Courier New" panose="02070309020205020404" pitchFamily="49" charset="0"/>
              <a:buChar char="o"/>
            </a:pPr>
            <a:r>
              <a:rPr lang="en-US" sz="2200" dirty="0"/>
              <a:t>Most courts have ruled that because trust is not contract, arbitration provision not enforceable</a:t>
            </a:r>
          </a:p>
          <a:p>
            <a:pPr>
              <a:spcAft>
                <a:spcPts val="600"/>
              </a:spcAft>
            </a:pPr>
            <a:r>
              <a:rPr lang="en-US" dirty="0"/>
              <a:t>Some courts have ruled that where beneficiary is accepting some of the benefits of trust, beneficiary must accept everything in trust, including arbitration requirement. </a:t>
            </a:r>
          </a:p>
          <a:p>
            <a:endParaRPr lang="en-US" dirty="0"/>
          </a:p>
        </p:txBody>
      </p:sp>
    </p:spTree>
    <p:extLst>
      <p:ext uri="{BB962C8B-B14F-4D97-AF65-F5344CB8AC3E}">
        <p14:creationId xmlns:p14="http://schemas.microsoft.com/office/powerpoint/2010/main" val="3170536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ADR Alternatives:  Mediation</a:t>
            </a:r>
          </a:p>
        </p:txBody>
      </p:sp>
      <p:sp>
        <p:nvSpPr>
          <p:cNvPr id="3" name="Content Placeholder 2"/>
          <p:cNvSpPr>
            <a:spLocks noGrp="1"/>
          </p:cNvSpPr>
          <p:nvPr>
            <p:ph idx="1"/>
          </p:nvPr>
        </p:nvSpPr>
        <p:spPr>
          <a:xfrm>
            <a:off x="581025" y="1417320"/>
            <a:ext cx="7877175" cy="5052060"/>
          </a:xfrm>
        </p:spPr>
        <p:txBody>
          <a:bodyPr/>
          <a:lstStyle/>
          <a:p>
            <a:pPr marL="0" indent="0">
              <a:spcAft>
                <a:spcPts val="600"/>
              </a:spcAft>
              <a:buNone/>
            </a:pPr>
            <a:r>
              <a:rPr lang="en-US" dirty="0"/>
              <a:t>Benefits:</a:t>
            </a:r>
          </a:p>
          <a:p>
            <a:pPr marL="685800">
              <a:spcAft>
                <a:spcPts val="600"/>
              </a:spcAft>
            </a:pPr>
            <a:r>
              <a:rPr lang="en-US" dirty="0"/>
              <a:t>Much Faster Process</a:t>
            </a:r>
          </a:p>
          <a:p>
            <a:pPr marL="685800">
              <a:spcAft>
                <a:spcPts val="600"/>
              </a:spcAft>
            </a:pPr>
            <a:r>
              <a:rPr lang="en-US" dirty="0"/>
              <a:t>Significantly Less Expensive</a:t>
            </a:r>
          </a:p>
          <a:p>
            <a:pPr marL="685800">
              <a:spcAft>
                <a:spcPts val="600"/>
              </a:spcAft>
            </a:pPr>
            <a:r>
              <a:rPr lang="en-US" dirty="0"/>
              <a:t>Completely Confidential Process</a:t>
            </a:r>
          </a:p>
          <a:p>
            <a:pPr marL="1143000" lvl="1" indent="-342900">
              <a:spcAft>
                <a:spcPts val="600"/>
              </a:spcAft>
              <a:buFont typeface="Courier New" panose="02070309020205020404" pitchFamily="49" charset="0"/>
              <a:buChar char="o"/>
            </a:pPr>
            <a:r>
              <a:rPr lang="en-US" dirty="0"/>
              <a:t>No Public Filings</a:t>
            </a:r>
          </a:p>
          <a:p>
            <a:pPr>
              <a:spcAft>
                <a:spcPts val="600"/>
              </a:spcAft>
            </a:pPr>
            <a:r>
              <a:rPr lang="en-US" dirty="0"/>
              <a:t>Neutral Third Party Serves as Mediator</a:t>
            </a:r>
          </a:p>
          <a:p>
            <a:pPr>
              <a:spcAft>
                <a:spcPts val="600"/>
              </a:spcAft>
            </a:pPr>
            <a:r>
              <a:rPr lang="en-US" dirty="0"/>
              <a:t>Parties Involved Control The Process With Assistance of Neutral Mediator</a:t>
            </a:r>
          </a:p>
          <a:p>
            <a:pPr>
              <a:spcAft>
                <a:spcPts val="600"/>
              </a:spcAft>
            </a:pPr>
            <a:r>
              <a:rPr lang="en-US" dirty="0"/>
              <a:t>Resolution of Dispute Comes Only Through Voluntary Agreement of All Participants</a:t>
            </a:r>
          </a:p>
          <a:p>
            <a:pPr>
              <a:spcAft>
                <a:spcPts val="600"/>
              </a:spcAft>
            </a:pPr>
            <a:r>
              <a:rPr lang="en-US" dirty="0"/>
              <a:t>Can Include Mediation Requirement in Trust</a:t>
            </a:r>
          </a:p>
          <a:p>
            <a:endParaRPr lang="en-US" dirty="0"/>
          </a:p>
          <a:p>
            <a:endParaRPr lang="en-US" dirty="0"/>
          </a:p>
        </p:txBody>
      </p:sp>
    </p:spTree>
    <p:extLst>
      <p:ext uri="{BB962C8B-B14F-4D97-AF65-F5344CB8AC3E}">
        <p14:creationId xmlns:p14="http://schemas.microsoft.com/office/powerpoint/2010/main" val="1728992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Inadequate Screening                                                                        Of New Business Opportunities </a:t>
            </a:r>
          </a:p>
        </p:txBody>
      </p:sp>
      <p:sp>
        <p:nvSpPr>
          <p:cNvPr id="3" name="Content Placeholder 2"/>
          <p:cNvSpPr>
            <a:spLocks noGrp="1"/>
          </p:cNvSpPr>
          <p:nvPr>
            <p:ph idx="1"/>
          </p:nvPr>
        </p:nvSpPr>
        <p:spPr>
          <a:xfrm>
            <a:off x="581026" y="1752600"/>
            <a:ext cx="3659378" cy="4267200"/>
          </a:xfrm>
        </p:spPr>
        <p:txBody>
          <a:bodyPr/>
          <a:lstStyle/>
          <a:p>
            <a:r>
              <a:rPr lang="en-US" sz="2400" dirty="0"/>
              <a:t>Two Major Concerns</a:t>
            </a:r>
          </a:p>
          <a:p>
            <a:pPr marL="687388" lvl="1" indent="-342900"/>
            <a:r>
              <a:rPr lang="en-US" dirty="0"/>
              <a:t>New Trust Accounts</a:t>
            </a:r>
          </a:p>
          <a:p>
            <a:pPr marL="687388" lvl="1" indent="-342900">
              <a:spcBef>
                <a:spcPts val="800"/>
              </a:spcBef>
            </a:pPr>
            <a:r>
              <a:rPr lang="en-US" dirty="0"/>
              <a:t>Inherited Accounts through Mergers and Acquisitions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8939" y="2028559"/>
            <a:ext cx="3991241" cy="3991241"/>
          </a:xfrm>
          <a:prstGeom prst="rect">
            <a:avLst/>
          </a:prstGeom>
        </p:spPr>
      </p:pic>
    </p:spTree>
    <p:extLst>
      <p:ext uri="{BB962C8B-B14F-4D97-AF65-F5344CB8AC3E}">
        <p14:creationId xmlns:p14="http://schemas.microsoft.com/office/powerpoint/2010/main" val="2150192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11" y="182880"/>
            <a:ext cx="8035290" cy="1204546"/>
          </a:xfrm>
        </p:spPr>
        <p:txBody>
          <a:bodyPr/>
          <a:lstStyle/>
          <a:p>
            <a:r>
              <a:rPr lang="en-US" dirty="0"/>
              <a:t>ADR Alternatives:  Use Of Trust Protector</a:t>
            </a:r>
            <a:br>
              <a:rPr lang="en-US" dirty="0"/>
            </a:br>
            <a:endParaRPr lang="en-US" dirty="0"/>
          </a:p>
        </p:txBody>
      </p:sp>
      <p:sp>
        <p:nvSpPr>
          <p:cNvPr id="3" name="Content Placeholder 2"/>
          <p:cNvSpPr>
            <a:spLocks noGrp="1"/>
          </p:cNvSpPr>
          <p:nvPr>
            <p:ph idx="1"/>
          </p:nvPr>
        </p:nvSpPr>
        <p:spPr/>
        <p:txBody>
          <a:bodyPr/>
          <a:lstStyle/>
          <a:p>
            <a:pPr>
              <a:spcAft>
                <a:spcPts val="600"/>
              </a:spcAft>
            </a:pPr>
            <a:r>
              <a:rPr lang="en-US" dirty="0"/>
              <a:t>Trust Can Designate Someone As Trust Protector</a:t>
            </a:r>
          </a:p>
          <a:p>
            <a:pPr>
              <a:spcAft>
                <a:spcPts val="600"/>
              </a:spcAft>
            </a:pPr>
            <a:r>
              <a:rPr lang="en-US" dirty="0"/>
              <a:t>Trust Can Require Submissions of Disputes to Binding Decision of Trust Protector</a:t>
            </a:r>
          </a:p>
          <a:p>
            <a:pPr>
              <a:spcAft>
                <a:spcPts val="600"/>
              </a:spcAft>
            </a:pPr>
            <a:endParaRPr lang="en-US" dirty="0"/>
          </a:p>
          <a:p>
            <a:endParaRPr lang="en-US" dirty="0"/>
          </a:p>
        </p:txBody>
      </p:sp>
    </p:spTree>
    <p:extLst>
      <p:ext uri="{BB962C8B-B14F-4D97-AF65-F5344CB8AC3E}">
        <p14:creationId xmlns:p14="http://schemas.microsoft.com/office/powerpoint/2010/main" val="2519343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eaLnBrk="1" hangingPunct="1"/>
            <a:r>
              <a:rPr lang="en-US" dirty="0">
                <a:latin typeface="Arial" charset="0"/>
                <a:cs typeface="Arial" charset="0"/>
              </a:rPr>
              <a:t>Questions or Comments?</a:t>
            </a:r>
          </a:p>
        </p:txBody>
      </p:sp>
      <p:sp>
        <p:nvSpPr>
          <p:cNvPr id="2" name="TextBox 1"/>
          <p:cNvSpPr txBox="1"/>
          <p:nvPr/>
        </p:nvSpPr>
        <p:spPr>
          <a:xfrm>
            <a:off x="581025" y="4712677"/>
            <a:ext cx="4694360" cy="400110"/>
          </a:xfrm>
          <a:prstGeom prst="rect">
            <a:avLst/>
          </a:prstGeom>
          <a:noFill/>
        </p:spPr>
        <p:txBody>
          <a:bodyPr wrap="square" rtlCol="0">
            <a:spAutoFit/>
          </a:bodyPr>
          <a:lstStyle/>
          <a:p>
            <a:endParaRPr lang="en-US" sz="2000" dirty="0">
              <a:solidFill>
                <a:srgbClr val="165788"/>
              </a:solidFill>
              <a:latin typeface="Arial" panose="020B0604020202020204" pitchFamily="34" charset="0"/>
              <a:cs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Sean F. Murphy</a:t>
            </a:r>
          </a:p>
        </p:txBody>
      </p:sp>
      <p:pic>
        <p:nvPicPr>
          <p:cNvPr id="5" name="Picture 4" descr="«HighResPhoto»"/>
          <p:cNvPicPr/>
          <p:nvPr/>
        </p:nvPicPr>
        <p:blipFill>
          <a:blip r:embed="rId2">
            <a:extLst>
              <a:ext uri="{28A0092B-C50C-407E-A947-70E740481C1C}">
                <a14:useLocalDpi xmlns:a14="http://schemas.microsoft.com/office/drawing/2010/main" val="0"/>
              </a:ext>
            </a:extLst>
          </a:blip>
          <a:srcRect/>
          <a:stretch>
            <a:fillRect/>
          </a:stretch>
        </p:blipFill>
        <p:spPr bwMode="auto">
          <a:xfrm>
            <a:off x="610499" y="1894247"/>
            <a:ext cx="1371600" cy="1371600"/>
          </a:xfrm>
          <a:prstGeom prst="rect">
            <a:avLst/>
          </a:prstGeom>
          <a:noFill/>
          <a:ln>
            <a:noFill/>
          </a:ln>
        </p:spPr>
      </p:pic>
      <p:sp>
        <p:nvSpPr>
          <p:cNvPr id="6" name="TextBox 5"/>
          <p:cNvSpPr txBox="1"/>
          <p:nvPr/>
        </p:nvSpPr>
        <p:spPr>
          <a:xfrm>
            <a:off x="2152301" y="1795217"/>
            <a:ext cx="6313351" cy="1815882"/>
          </a:xfrm>
          <a:prstGeom prst="rect">
            <a:avLst/>
          </a:prstGeom>
          <a:noFill/>
        </p:spPr>
        <p:txBody>
          <a:bodyPr wrap="square" rtlCol="0">
            <a:spAutoFit/>
          </a:bodyPr>
          <a:lstStyle/>
          <a:p>
            <a:pPr>
              <a:spcBef>
                <a:spcPts val="200"/>
              </a:spcBef>
              <a:spcAft>
                <a:spcPts val="200"/>
              </a:spcAft>
            </a:pPr>
            <a:r>
              <a:rPr lang="en-US" sz="1600" b="1" dirty="0"/>
              <a:t>Sean Murphy </a:t>
            </a:r>
            <a:r>
              <a:rPr lang="en-US" sz="1600" dirty="0"/>
              <a:t>was a litigation partner in the Private Wealth Services Group of McGuireWoods LLP with nearly forty years of litigation experience. Sean regularly represented high net worth individuals and families, executors, guardians, conservators, beneficiaries and trustees in sensitive fiduciary matters in courts throughout the United States. Now retired, Sean is available to act as a mediator, consultant and expert witness in fiduciary disputes.</a:t>
            </a:r>
          </a:p>
        </p:txBody>
      </p:sp>
    </p:spTree>
    <p:extLst>
      <p:ext uri="{BB962C8B-B14F-4D97-AF65-F5344CB8AC3E}">
        <p14:creationId xmlns:p14="http://schemas.microsoft.com/office/powerpoint/2010/main" val="399957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Inadequate Screening </a:t>
            </a:r>
            <a:br>
              <a:rPr lang="en-US" dirty="0"/>
            </a:br>
            <a:r>
              <a:rPr lang="en-US" dirty="0"/>
              <a:t>of New Business Opportunities</a:t>
            </a:r>
            <a:br>
              <a:rPr lang="en-US" dirty="0"/>
            </a:br>
            <a:endParaRPr lang="en-US" dirty="0"/>
          </a:p>
        </p:txBody>
      </p:sp>
      <p:sp>
        <p:nvSpPr>
          <p:cNvPr id="3" name="Content Placeholder 2"/>
          <p:cNvSpPr>
            <a:spLocks noGrp="1"/>
          </p:cNvSpPr>
          <p:nvPr>
            <p:ph idx="1"/>
          </p:nvPr>
        </p:nvSpPr>
        <p:spPr>
          <a:xfrm>
            <a:off x="581024" y="1358283"/>
            <a:ext cx="7877175" cy="5199271"/>
          </a:xfrm>
        </p:spPr>
        <p:txBody>
          <a:bodyPr/>
          <a:lstStyle/>
          <a:p>
            <a:pPr marL="0" indent="0">
              <a:buNone/>
            </a:pPr>
            <a:r>
              <a:rPr lang="en-US" b="1" cap="all" dirty="0"/>
              <a:t>Must look for these POSSIBLE ISSUES:</a:t>
            </a:r>
          </a:p>
          <a:p>
            <a:pPr marL="339725" indent="-339725"/>
            <a:r>
              <a:rPr lang="en-US" sz="2000" b="1" dirty="0"/>
              <a:t>Ambiguous Trust Terms</a:t>
            </a:r>
            <a:r>
              <a:rPr lang="en-US" b="1" dirty="0"/>
              <a:t> </a:t>
            </a:r>
          </a:p>
          <a:p>
            <a:pPr marL="687388" lvl="1" indent="-346075"/>
            <a:r>
              <a:rPr lang="en-US" sz="1800" dirty="0"/>
              <a:t>Beneficiary disputes</a:t>
            </a:r>
          </a:p>
          <a:p>
            <a:pPr marL="687388" lvl="1" indent="-346075"/>
            <a:r>
              <a:rPr lang="en-US" sz="1800" dirty="0"/>
              <a:t>Costly litigation </a:t>
            </a:r>
          </a:p>
          <a:p>
            <a:pPr marL="687388" lvl="1" indent="-346075"/>
            <a:r>
              <a:rPr lang="en-US" sz="1800" dirty="0"/>
              <a:t>Tax issues </a:t>
            </a:r>
          </a:p>
          <a:p>
            <a:pPr marL="687388" lvl="1" indent="-346075"/>
            <a:r>
              <a:rPr lang="en-US" sz="1800" dirty="0"/>
              <a:t>Restricts ability to efficiently administer trust </a:t>
            </a:r>
          </a:p>
          <a:p>
            <a:r>
              <a:rPr lang="en-US" sz="2000" b="1" dirty="0"/>
              <a:t>Problematic Trust Assets</a:t>
            </a:r>
          </a:p>
          <a:p>
            <a:pPr marL="687388" lvl="1" indent="-346075"/>
            <a:r>
              <a:rPr lang="en-US" sz="1800" dirty="0"/>
              <a:t>Lack of sufficient liquidity to maintain unique asset or real estate</a:t>
            </a:r>
          </a:p>
          <a:p>
            <a:pPr marL="687388" lvl="1" indent="-346075"/>
            <a:r>
              <a:rPr lang="en-US" sz="1800" dirty="0"/>
              <a:t>Often ill equipped to handle unique assets </a:t>
            </a:r>
          </a:p>
          <a:p>
            <a:pPr marL="687388" lvl="1" indent="-346075"/>
            <a:r>
              <a:rPr lang="en-US" sz="1800" dirty="0"/>
              <a:t>Over concentration in one trust asset</a:t>
            </a:r>
          </a:p>
          <a:p>
            <a:r>
              <a:rPr lang="en-US" sz="2000" b="1" dirty="0"/>
              <a:t>Inexperienced or Untrained Co-Trustees</a:t>
            </a:r>
          </a:p>
          <a:p>
            <a:pPr marL="687388" lvl="1" indent="-347663">
              <a:spcAft>
                <a:spcPts val="0"/>
              </a:spcAft>
            </a:pPr>
            <a:r>
              <a:rPr lang="en-US" sz="1800" dirty="0"/>
              <a:t>Co-Trustee vested with powers inconsistent with corporate fiduciary’s policies and procedures</a:t>
            </a:r>
          </a:p>
          <a:p>
            <a:pPr marL="687388" lvl="1" indent="-347663">
              <a:spcAft>
                <a:spcPts val="0"/>
              </a:spcAft>
            </a:pPr>
            <a:r>
              <a:rPr lang="en-US" sz="1800" dirty="0"/>
              <a:t>Co-Trustee is also a trust beneficiary</a:t>
            </a:r>
          </a:p>
          <a:p>
            <a:pPr marL="687388" lvl="1" indent="-347663">
              <a:spcAft>
                <a:spcPts val="0"/>
              </a:spcAft>
            </a:pPr>
            <a:r>
              <a:rPr lang="en-US" sz="1800" dirty="0"/>
              <a:t>Co-Trustee lacks fiduciary training or experience</a:t>
            </a:r>
            <a:endParaRPr lang="en-US" dirty="0"/>
          </a:p>
        </p:txBody>
      </p:sp>
    </p:spTree>
    <p:extLst>
      <p:ext uri="{BB962C8B-B14F-4D97-AF65-F5344CB8AC3E}">
        <p14:creationId xmlns:p14="http://schemas.microsoft.com/office/powerpoint/2010/main" val="294503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08481" y="206596"/>
            <a:ext cx="7877175" cy="1204546"/>
          </a:xfrm>
        </p:spPr>
        <p:txBody>
          <a:bodyPr/>
          <a:lstStyle/>
          <a:p>
            <a:br>
              <a:rPr lang="en-US" dirty="0"/>
            </a:br>
            <a:r>
              <a:rPr lang="en-US" dirty="0">
                <a:solidFill>
                  <a:srgbClr val="165788"/>
                </a:solidFill>
              </a:rPr>
              <a:t>Inadequate Screening </a:t>
            </a:r>
            <a:br>
              <a:rPr lang="en-US" dirty="0">
                <a:solidFill>
                  <a:srgbClr val="165788"/>
                </a:solidFill>
              </a:rPr>
            </a:br>
            <a:r>
              <a:rPr lang="en-US" dirty="0">
                <a:solidFill>
                  <a:srgbClr val="165788"/>
                </a:solidFill>
              </a:rPr>
              <a:t>Of New Business Opportunities</a:t>
            </a:r>
            <a:br>
              <a:rPr lang="en-US" dirty="0"/>
            </a:br>
            <a:endParaRPr lang="en-US" dirty="0"/>
          </a:p>
        </p:txBody>
      </p:sp>
      <p:sp>
        <p:nvSpPr>
          <p:cNvPr id="3" name="Content Placeholder 2"/>
          <p:cNvSpPr>
            <a:spLocks noGrp="1"/>
          </p:cNvSpPr>
          <p:nvPr>
            <p:ph idx="1"/>
          </p:nvPr>
        </p:nvSpPr>
        <p:spPr>
          <a:xfrm>
            <a:off x="408481" y="1425565"/>
            <a:ext cx="7877175" cy="4797142"/>
          </a:xfrm>
        </p:spPr>
        <p:txBody>
          <a:bodyPr/>
          <a:lstStyle/>
          <a:p>
            <a:pPr marL="0" indent="0">
              <a:spcAft>
                <a:spcPts val="0"/>
              </a:spcAft>
              <a:buNone/>
            </a:pPr>
            <a:r>
              <a:rPr lang="en-US" b="1" cap="all" dirty="0"/>
              <a:t>Mitigating Risks</a:t>
            </a:r>
          </a:p>
          <a:p>
            <a:pPr>
              <a:spcAft>
                <a:spcPts val="0"/>
              </a:spcAft>
            </a:pPr>
            <a:r>
              <a:rPr lang="en-US" sz="2000" b="1" dirty="0"/>
              <a:t>Review of Trust Instrument to Identify Problems that Need Fixing</a:t>
            </a:r>
          </a:p>
          <a:p>
            <a:pPr marL="914400" lvl="1" indent="-400050">
              <a:spcAft>
                <a:spcPts val="0"/>
              </a:spcAft>
              <a:buFont typeface="+mj-lt"/>
              <a:buAutoNum type="alphaUcPeriod"/>
            </a:pPr>
            <a:r>
              <a:rPr lang="en-US" sz="1800" dirty="0"/>
              <a:t>Ambiguities / Need for Modification</a:t>
            </a:r>
          </a:p>
          <a:p>
            <a:pPr marL="914400" lvl="1" indent="-400050">
              <a:spcAft>
                <a:spcPts val="0"/>
              </a:spcAft>
              <a:buFont typeface="+mj-lt"/>
              <a:buAutoNum type="alphaUcPeriod"/>
            </a:pPr>
            <a:r>
              <a:rPr lang="en-US" sz="1800" dirty="0"/>
              <a:t>Should Look At, Or For, These Provisions:</a:t>
            </a:r>
          </a:p>
          <a:p>
            <a:pPr marL="1371600" lvl="2" indent="-457200">
              <a:spcAft>
                <a:spcPts val="0"/>
              </a:spcAft>
              <a:buFont typeface="+mj-lt"/>
              <a:buAutoNum type="arabicPeriod"/>
            </a:pPr>
            <a:r>
              <a:rPr lang="en-US" sz="1600" dirty="0"/>
              <a:t>Executor or Trustee Restrictions</a:t>
            </a:r>
          </a:p>
          <a:p>
            <a:pPr lvl="3">
              <a:spcAft>
                <a:spcPts val="0"/>
              </a:spcAft>
            </a:pPr>
            <a:r>
              <a:rPr lang="en-US" dirty="0"/>
              <a:t>Are there limits on their fiduciary powers?</a:t>
            </a:r>
          </a:p>
          <a:p>
            <a:pPr marL="1371600" lvl="2" indent="-457200">
              <a:spcAft>
                <a:spcPts val="0"/>
              </a:spcAft>
              <a:buFont typeface="+mj-lt"/>
              <a:buAutoNum type="arabicPeriod"/>
            </a:pPr>
            <a:r>
              <a:rPr lang="en-US" sz="1600" dirty="0"/>
              <a:t>Trustee Removal Provisions</a:t>
            </a:r>
          </a:p>
          <a:p>
            <a:pPr lvl="3">
              <a:spcAft>
                <a:spcPts val="0"/>
              </a:spcAft>
            </a:pPr>
            <a:r>
              <a:rPr lang="en-US" dirty="0"/>
              <a:t>How can trustee be replaced? </a:t>
            </a:r>
          </a:p>
          <a:p>
            <a:pPr lvl="3">
              <a:spcAft>
                <a:spcPts val="0"/>
              </a:spcAft>
            </a:pPr>
            <a:r>
              <a:rPr lang="en-US" dirty="0"/>
              <a:t>Who can replace trustee? </a:t>
            </a:r>
          </a:p>
          <a:p>
            <a:pPr marL="1371600" lvl="2" indent="-457200">
              <a:spcAft>
                <a:spcPts val="0"/>
              </a:spcAft>
              <a:buFont typeface="+mj-lt"/>
              <a:buAutoNum type="arabicPeriod"/>
            </a:pPr>
            <a:r>
              <a:rPr lang="en-US" sz="1600" dirty="0"/>
              <a:t>Exculpatory Clauses</a:t>
            </a:r>
          </a:p>
          <a:p>
            <a:pPr marL="1371600" lvl="2" indent="-457200">
              <a:spcAft>
                <a:spcPts val="0"/>
              </a:spcAft>
              <a:buFont typeface="+mj-lt"/>
              <a:buAutoNum type="arabicPeriod"/>
            </a:pPr>
            <a:r>
              <a:rPr lang="en-US" sz="1600" dirty="0"/>
              <a:t>Executor or Trustee Fees / Commissions</a:t>
            </a:r>
          </a:p>
          <a:p>
            <a:pPr marL="1371600" lvl="2" indent="-457200">
              <a:spcAft>
                <a:spcPts val="0"/>
              </a:spcAft>
              <a:buFont typeface="+mj-lt"/>
              <a:buAutoNum type="arabicPeriod"/>
            </a:pPr>
            <a:r>
              <a:rPr lang="en-US" sz="1600" dirty="0"/>
              <a:t>Waivers of Duties / Bond Requirement </a:t>
            </a:r>
          </a:p>
          <a:p>
            <a:pPr marL="1371600" lvl="2" indent="-457200">
              <a:spcAft>
                <a:spcPts val="0"/>
              </a:spcAft>
              <a:buFont typeface="+mj-lt"/>
              <a:buAutoNum type="arabicPeriod"/>
            </a:pPr>
            <a:r>
              <a:rPr lang="en-US" sz="1600" dirty="0"/>
              <a:t>Arbitration/Mediation Clauses</a:t>
            </a:r>
          </a:p>
          <a:p>
            <a:pPr marL="1371600" lvl="2" indent="-457200">
              <a:spcAft>
                <a:spcPts val="0"/>
              </a:spcAft>
              <a:buFont typeface="+mj-lt"/>
              <a:buAutoNum type="arabicPeriod"/>
            </a:pPr>
            <a:r>
              <a:rPr lang="en-US" sz="1600" dirty="0"/>
              <a:t>Choice of Law Provision</a:t>
            </a:r>
          </a:p>
          <a:p>
            <a:pPr marL="514350" lvl="1" indent="0">
              <a:spcAft>
                <a:spcPts val="600"/>
              </a:spcAft>
              <a:buNone/>
            </a:pPr>
            <a:endParaRPr lang="en-US" dirty="0"/>
          </a:p>
          <a:p>
            <a:pPr marL="914400" lvl="1" indent="-400050">
              <a:spcAft>
                <a:spcPts val="600"/>
              </a:spcAft>
            </a:pPr>
            <a:endParaRPr lang="en-US" dirty="0"/>
          </a:p>
        </p:txBody>
      </p:sp>
    </p:spTree>
    <p:extLst>
      <p:ext uri="{BB962C8B-B14F-4D97-AF65-F5344CB8AC3E}">
        <p14:creationId xmlns:p14="http://schemas.microsoft.com/office/powerpoint/2010/main" val="284264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Inadequate Screening </a:t>
            </a:r>
            <a:br>
              <a:rPr lang="en-US" dirty="0"/>
            </a:br>
            <a:r>
              <a:rPr lang="en-US" dirty="0"/>
              <a:t>Of New Business Opportunities</a:t>
            </a:r>
            <a:br>
              <a:rPr lang="en-US" dirty="0"/>
            </a:br>
            <a:endParaRPr lang="en-US" dirty="0"/>
          </a:p>
        </p:txBody>
      </p:sp>
      <p:sp>
        <p:nvSpPr>
          <p:cNvPr id="3" name="Content Placeholder 2"/>
          <p:cNvSpPr>
            <a:spLocks noGrp="1"/>
          </p:cNvSpPr>
          <p:nvPr>
            <p:ph idx="1"/>
          </p:nvPr>
        </p:nvSpPr>
        <p:spPr>
          <a:xfrm>
            <a:off x="581025" y="1453749"/>
            <a:ext cx="7877175" cy="5187376"/>
          </a:xfrm>
        </p:spPr>
        <p:txBody>
          <a:bodyPr/>
          <a:lstStyle/>
          <a:p>
            <a:pPr marL="0" indent="0">
              <a:buNone/>
            </a:pPr>
            <a:r>
              <a:rPr lang="en-US" sz="2000" b="1" cap="all" dirty="0"/>
              <a:t>Other Reviews/Questions to Help Mitigate RiskS</a:t>
            </a:r>
            <a:endParaRPr lang="en-US" sz="2000" dirty="0"/>
          </a:p>
          <a:p>
            <a:pPr marL="339725" lvl="1" indent="-339725">
              <a:spcAft>
                <a:spcPts val="600"/>
              </a:spcAft>
              <a:buFont typeface="Arial" panose="020B0604020202020204" pitchFamily="34" charset="0"/>
              <a:buChar char="•"/>
            </a:pPr>
            <a:r>
              <a:rPr lang="en-US" dirty="0"/>
              <a:t>Are There Unique Assets That Will Require Special Handling? 	</a:t>
            </a:r>
          </a:p>
          <a:p>
            <a:pPr marL="687388" lvl="2" indent="-341313">
              <a:spcAft>
                <a:spcPts val="600"/>
              </a:spcAft>
              <a:buFont typeface="Times New Roman" panose="02020603050405020304" pitchFamily="18" charset="0"/>
              <a:buChar char="–"/>
            </a:pPr>
            <a:r>
              <a:rPr lang="en-US" dirty="0"/>
              <a:t>Real estate </a:t>
            </a:r>
          </a:p>
          <a:p>
            <a:pPr marL="687388" lvl="2" indent="-341313">
              <a:spcAft>
                <a:spcPts val="600"/>
              </a:spcAft>
              <a:buFont typeface="Times New Roman" panose="02020603050405020304" pitchFamily="18" charset="0"/>
              <a:buChar char="–"/>
            </a:pPr>
            <a:r>
              <a:rPr lang="en-US" dirty="0"/>
              <a:t>Tangible Personal Property</a:t>
            </a:r>
          </a:p>
          <a:p>
            <a:pPr marL="687388" lvl="2" indent="-341313">
              <a:spcAft>
                <a:spcPts val="600"/>
              </a:spcAft>
              <a:buFont typeface="Times New Roman" panose="02020603050405020304" pitchFamily="18" charset="0"/>
              <a:buChar char="–"/>
            </a:pPr>
            <a:r>
              <a:rPr lang="en-US" dirty="0"/>
              <a:t>Closely-held Business Interests (Partnership or LLC)</a:t>
            </a:r>
          </a:p>
          <a:p>
            <a:pPr marL="687388" lvl="2" indent="-341313">
              <a:spcAft>
                <a:spcPts val="600"/>
              </a:spcAft>
              <a:buFont typeface="Times New Roman" panose="02020603050405020304" pitchFamily="18" charset="0"/>
              <a:buChar char="–"/>
            </a:pPr>
            <a:r>
              <a:rPr lang="en-US" dirty="0"/>
              <a:t>Oil &amp; Gas or Mineral Interests</a:t>
            </a:r>
          </a:p>
          <a:p>
            <a:pPr marL="339725" lvl="1" indent="-339725">
              <a:spcAft>
                <a:spcPts val="600"/>
              </a:spcAft>
              <a:buFont typeface="Arial" panose="020B0604020202020204" pitchFamily="34" charset="0"/>
              <a:buChar char="•"/>
            </a:pPr>
            <a:r>
              <a:rPr lang="en-US" dirty="0"/>
              <a:t>Review liquidity requirements and portfolio allocation</a:t>
            </a:r>
          </a:p>
          <a:p>
            <a:pPr marL="339725" lvl="1" indent="-339725">
              <a:spcAft>
                <a:spcPts val="600"/>
              </a:spcAft>
              <a:buFont typeface="Arial" panose="020B0604020202020204" pitchFamily="34" charset="0"/>
              <a:buChar char="•"/>
            </a:pPr>
            <a:r>
              <a:rPr lang="en-US" dirty="0"/>
              <a:t>Review and evaluate appointment documents (Order, Release of Predecessor Trustee)</a:t>
            </a:r>
          </a:p>
          <a:p>
            <a:pPr marL="339725" lvl="1" indent="-339725">
              <a:spcAft>
                <a:spcPts val="600"/>
              </a:spcAft>
              <a:buFont typeface="Arial" panose="020B0604020202020204" pitchFamily="34" charset="0"/>
              <a:buChar char="•"/>
            </a:pPr>
            <a:r>
              <a:rPr lang="en-US" dirty="0"/>
              <a:t>Discussion of expectations with Co-Trustee/Grantor/Beneficiaries</a:t>
            </a:r>
          </a:p>
          <a:p>
            <a:pPr marL="914400" lvl="1" indent="-400050">
              <a:spcAft>
                <a:spcPts val="600"/>
              </a:spcAft>
            </a:pPr>
            <a:endParaRPr lang="en-US" dirty="0"/>
          </a:p>
          <a:p>
            <a:pPr marL="914400" lvl="1" indent="-400050">
              <a:spcAft>
                <a:spcPts val="600"/>
              </a:spcAft>
            </a:pPr>
            <a:endParaRPr lang="en-US" dirty="0"/>
          </a:p>
          <a:p>
            <a:pPr marL="914400" lvl="1" indent="-400050">
              <a:spcAft>
                <a:spcPts val="600"/>
              </a:spcAft>
            </a:pPr>
            <a:endParaRPr lang="en-US" dirty="0"/>
          </a:p>
        </p:txBody>
      </p:sp>
    </p:spTree>
    <p:extLst>
      <p:ext uri="{BB962C8B-B14F-4D97-AF65-F5344CB8AC3E}">
        <p14:creationId xmlns:p14="http://schemas.microsoft.com/office/powerpoint/2010/main" val="221139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Documenting Your Work To Mitigate Risk</a:t>
            </a:r>
            <a:br>
              <a:rPr lang="en-US" dirty="0"/>
            </a:br>
            <a:endParaRPr lang="en-US" sz="2000" dirty="0"/>
          </a:p>
        </p:txBody>
      </p:sp>
      <p:sp>
        <p:nvSpPr>
          <p:cNvPr id="3" name="Content Placeholder 2"/>
          <p:cNvSpPr>
            <a:spLocks noGrp="1"/>
          </p:cNvSpPr>
          <p:nvPr>
            <p:ph idx="1"/>
          </p:nvPr>
        </p:nvSpPr>
        <p:spPr>
          <a:xfrm>
            <a:off x="633845" y="1929245"/>
            <a:ext cx="7990610" cy="4928755"/>
          </a:xfrm>
        </p:spPr>
        <p:txBody>
          <a:bodyPr/>
          <a:lstStyle/>
          <a:p>
            <a:pPr>
              <a:spcAft>
                <a:spcPts val="600"/>
              </a:spcAft>
            </a:pPr>
            <a:r>
              <a:rPr lang="en-US" sz="2000" dirty="0"/>
              <a:t>Comply With and Follow Company’s Intake Procedures and Risk Analysis</a:t>
            </a:r>
          </a:p>
          <a:p>
            <a:pPr lvl="1">
              <a:spcAft>
                <a:spcPts val="600"/>
              </a:spcAft>
              <a:buFont typeface="Wingdings" panose="05000000000000000000" pitchFamily="2" charset="2"/>
              <a:buChar char="§"/>
            </a:pPr>
            <a:r>
              <a:rPr lang="en-US" sz="1800" dirty="0"/>
              <a:t>Document Your Compliance With Them</a:t>
            </a:r>
          </a:p>
          <a:p>
            <a:pPr>
              <a:spcAft>
                <a:spcPts val="600"/>
              </a:spcAft>
            </a:pPr>
            <a:r>
              <a:rPr lang="en-US" sz="2000" dirty="0"/>
              <a:t>If Accept or Decline Trustee Position, Document What Was Done                and Why</a:t>
            </a:r>
          </a:p>
          <a:p>
            <a:pPr>
              <a:spcAft>
                <a:spcPts val="600"/>
              </a:spcAft>
            </a:pPr>
            <a:r>
              <a:rPr lang="en-US" sz="2000" dirty="0"/>
              <a:t>Document Discussions and Communications With Grantor                                  and Beneficiaries</a:t>
            </a:r>
          </a:p>
          <a:p>
            <a:pPr>
              <a:spcAft>
                <a:spcPts val="600"/>
              </a:spcAft>
            </a:pPr>
            <a:r>
              <a:rPr lang="en-US" sz="2000" dirty="0"/>
              <a:t>Document Discussions With Any Advisors or Third Parties</a:t>
            </a:r>
          </a:p>
          <a:p>
            <a:pPr>
              <a:spcAft>
                <a:spcPts val="600"/>
              </a:spcAft>
            </a:pPr>
            <a:r>
              <a:rPr lang="en-US" sz="2000" dirty="0"/>
              <a:t>Document Transfers of Trust Assets</a:t>
            </a:r>
          </a:p>
          <a:p>
            <a:endParaRPr lang="en-US" dirty="0"/>
          </a:p>
          <a:p>
            <a:endParaRPr lang="en-US" dirty="0"/>
          </a:p>
        </p:txBody>
      </p:sp>
    </p:spTree>
    <p:extLst>
      <p:ext uri="{BB962C8B-B14F-4D97-AF65-F5344CB8AC3E}">
        <p14:creationId xmlns:p14="http://schemas.microsoft.com/office/powerpoint/2010/main" val="928923494"/>
      </p:ext>
    </p:extLst>
  </p:cSld>
  <p:clrMapOvr>
    <a:masterClrMapping/>
  </p:clrMapOvr>
</p:sld>
</file>

<file path=ppt/theme/theme1.xml><?xml version="1.0" encoding="utf-8"?>
<a:theme xmlns:a="http://schemas.openxmlformats.org/drawingml/2006/main" name="1_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Optima"/>
        <a:ea typeface=""/>
        <a:cs typeface=""/>
      </a:majorFont>
      <a:minorFont>
        <a:latin typeface="Opti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5353</Words>
  <Application>Microsoft Office PowerPoint</Application>
  <PresentationFormat>On-screen Show (4:3)</PresentationFormat>
  <Paragraphs>425</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Courier New</vt:lpstr>
      <vt:lpstr>Optima</vt:lpstr>
      <vt:lpstr>Times New Roman</vt:lpstr>
      <vt:lpstr>Wingdings</vt:lpstr>
      <vt:lpstr>1_blank</vt:lpstr>
      <vt:lpstr>Retirement Ruminations Of A Fiduciary Litigator:  What Are Recurring Problems For A Fiduciary And How You Can Avoid Them  </vt:lpstr>
      <vt:lpstr>Today’s Topics</vt:lpstr>
      <vt:lpstr>Key Factors To Growth  In Fiduciary Litigation</vt:lpstr>
      <vt:lpstr>Trustee’s Fiduciary Duties In  Administering A Trust</vt:lpstr>
      <vt:lpstr>Inadequate Screening                                                                        Of New Business Opportunities </vt:lpstr>
      <vt:lpstr> Inadequate Screening  of New Business Opportunities </vt:lpstr>
      <vt:lpstr> Inadequate Screening  Of New Business Opportunities </vt:lpstr>
      <vt:lpstr> Inadequate Screening  Of New Business Opportunities </vt:lpstr>
      <vt:lpstr> Documenting Your Work To Mitigate Risk </vt:lpstr>
      <vt:lpstr>Potential Problems Due To Merger/Acquisition Or Change In Trustee </vt:lpstr>
      <vt:lpstr>Risk Assessment After Merger/Acquisition Or Change In Trustee </vt:lpstr>
      <vt:lpstr>Risk Review After Merger/Acquisition  Or Change In Trustee</vt:lpstr>
      <vt:lpstr>Operating On Auto-Pilot Can Lead To Administration Problems </vt:lpstr>
      <vt:lpstr>Failure To Respond Effectively To Institutional Challenges And Changes Creates Problems </vt:lpstr>
      <vt:lpstr>Favoring Income Beneficiaries and Ignoring Remainder Beneficiaries Leads To Trouble </vt:lpstr>
      <vt:lpstr>Do Not Let Grantor Or Beneficiaries Control Trustee’s Decisions In Administering Trust</vt:lpstr>
      <vt:lpstr>Poor Or Non-Existent Trustee Communications With The Beneficiaries </vt:lpstr>
      <vt:lpstr> Trust Recordkeeping And Documentation </vt:lpstr>
      <vt:lpstr>Lack Of Complete And Adequate Trust Records</vt:lpstr>
      <vt:lpstr>Inaccurate and Incomplete Trust Records  Lead To Trustee Liability</vt:lpstr>
      <vt:lpstr>Trustee Obligation To Provide Certain Disclosures/Information To Beneficiaries </vt:lpstr>
      <vt:lpstr>Benefit Of Trustee Providing  Disclosures/Information To Beneficiaries </vt:lpstr>
      <vt:lpstr>Damaging Documents:  Emails That Can And Do Cause Problems</vt:lpstr>
      <vt:lpstr>Working With Co-Trustees</vt:lpstr>
      <vt:lpstr>Working With Co-Trustees (Cont’d.)</vt:lpstr>
      <vt:lpstr>Investment Diversification:  A Litigation Magnet</vt:lpstr>
      <vt:lpstr>Investment Diversification:  A Litigation Magnet</vt:lpstr>
      <vt:lpstr>Investment Diversification:  A Litigation Magnet</vt:lpstr>
      <vt:lpstr>Investment Diversification:  A Litigation Magnet</vt:lpstr>
      <vt:lpstr>Investment Diversification:  A Litigation Magnet</vt:lpstr>
      <vt:lpstr>Investment Diversification:  A Litigation Magnet</vt:lpstr>
      <vt:lpstr>Investment Diversification:  A Litigation Magnet </vt:lpstr>
      <vt:lpstr>Investment Diversification:  A Litigation Magnet</vt:lpstr>
      <vt:lpstr>Investment Diversification:  A Litigation Magnet</vt:lpstr>
      <vt:lpstr>Investment Diversification:  A Litigation Magnet </vt:lpstr>
      <vt:lpstr>Investment Diversification:   Guidelines For Asset Review </vt:lpstr>
      <vt:lpstr>Investment Diversification:   Guidelines For Asset Review </vt:lpstr>
      <vt:lpstr>Investment Diversification:   How Trustees Can Protect Themselves From Liability</vt:lpstr>
      <vt:lpstr>Investment Diversification:   How Trustees Can Protect Themselves From Liability</vt:lpstr>
      <vt:lpstr>Investment Diversification:   How Trustees Can Protect Themselves from Liability</vt:lpstr>
      <vt:lpstr>Investment Diversification:   How Trustees Can Protect Themselves From Liability</vt:lpstr>
      <vt:lpstr>Investment Diversification:   How Trustees Can Protect Themselves From Liability</vt:lpstr>
      <vt:lpstr>Investment Diversification:   How Trustees Can Protect Themselves From Liability</vt:lpstr>
      <vt:lpstr>Diversification Success Stories</vt:lpstr>
      <vt:lpstr>Trust Termination</vt:lpstr>
      <vt:lpstr>Trust Termination: Protecting Yourself Post-Termination</vt:lpstr>
      <vt:lpstr>ADR Alternatives:  Arbitration </vt:lpstr>
      <vt:lpstr>ADR Alternatives:  Arbitration</vt:lpstr>
      <vt:lpstr>ADR Alternatives:  Mediation</vt:lpstr>
      <vt:lpstr>ADR Alternatives:  Use Of Trust Protector </vt:lpstr>
      <vt:lpstr>Questions or Comments?</vt:lpstr>
      <vt:lpstr>Sean F. Murphy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Retirement Ruminations Of A Fiduciary Litigator:  What Are Recurring Problems For A Fiduciary And How You Can Avoid Them  </dc:title>
  <dc:creator>Witherspoon, James</dc:creator>
  <cp:lastModifiedBy>Witherspoon, James</cp:lastModifiedBy>
  <cp:revision>1</cp:revision>
  <dcterms:modified xsi:type="dcterms:W3CDTF">2022-01-20T21:54:07Z</dcterms:modified>
</cp:coreProperties>
</file>