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4" r:id="rId1"/>
  </p:sldMasterIdLst>
  <p:notesMasterIdLst>
    <p:notesMasterId r:id="rId38"/>
  </p:notesMasterIdLst>
  <p:sldIdLst>
    <p:sldId id="277" r:id="rId2"/>
    <p:sldId id="364" r:id="rId3"/>
    <p:sldId id="365" r:id="rId4"/>
    <p:sldId id="366" r:id="rId5"/>
    <p:sldId id="409" r:id="rId6"/>
    <p:sldId id="410" r:id="rId7"/>
    <p:sldId id="412" r:id="rId8"/>
    <p:sldId id="442" r:id="rId9"/>
    <p:sldId id="371" r:id="rId10"/>
    <p:sldId id="430" r:id="rId11"/>
    <p:sldId id="435" r:id="rId12"/>
    <p:sldId id="428" r:id="rId13"/>
    <p:sldId id="439" r:id="rId14"/>
    <p:sldId id="433" r:id="rId15"/>
    <p:sldId id="434" r:id="rId16"/>
    <p:sldId id="429" r:id="rId17"/>
    <p:sldId id="436" r:id="rId18"/>
    <p:sldId id="427" r:id="rId19"/>
    <p:sldId id="413" r:id="rId20"/>
    <p:sldId id="414" r:id="rId21"/>
    <p:sldId id="374" r:id="rId22"/>
    <p:sldId id="416" r:id="rId23"/>
    <p:sldId id="415" r:id="rId24"/>
    <p:sldId id="377" r:id="rId25"/>
    <p:sldId id="422" r:id="rId26"/>
    <p:sldId id="431" r:id="rId27"/>
    <p:sldId id="438" r:id="rId28"/>
    <p:sldId id="432" r:id="rId29"/>
    <p:sldId id="424" r:id="rId30"/>
    <p:sldId id="444" r:id="rId31"/>
    <p:sldId id="443" r:id="rId32"/>
    <p:sldId id="417" r:id="rId33"/>
    <p:sldId id="418" r:id="rId34"/>
    <p:sldId id="420" r:id="rId35"/>
    <p:sldId id="421" r:id="rId36"/>
    <p:sldId id="408" r:id="rId3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le Williams"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E3EA18-E521-495E-B47B-AAFCFBBCB682}" v="2" dt="2022-01-14T15:58:11.8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4" autoAdjust="0"/>
    <p:restoredTop sz="76659" autoAdjust="0"/>
  </p:normalViewPr>
  <p:slideViewPr>
    <p:cSldViewPr snapToGrid="0" snapToObjects="1">
      <p:cViewPr varScale="1">
        <p:scale>
          <a:sx n="75" d="100"/>
          <a:sy n="75" d="100"/>
        </p:scale>
        <p:origin x="172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8" tIns="46580" rIns="93158" bIns="46580"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8" tIns="46580" rIns="93158" bIns="46580" rtlCol="0"/>
          <a:lstStyle>
            <a:lvl1pPr algn="r">
              <a:defRPr sz="1300"/>
            </a:lvl1pPr>
          </a:lstStyle>
          <a:p>
            <a:fld id="{FABA43F9-29C8-3246-9417-361F6A90C289}" type="datetimeFigureOut">
              <a:rPr lang="en-US" smtClean="0"/>
              <a:t>1/14/2022</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58" tIns="46580" rIns="93158" bIns="4658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8" tIns="46580" rIns="93158" bIns="465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58" tIns="46580" rIns="93158" bIns="46580"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8" tIns="46580" rIns="93158" bIns="46580" rtlCol="0" anchor="b"/>
          <a:lstStyle>
            <a:lvl1pPr algn="r">
              <a:defRPr sz="1300"/>
            </a:lvl1pPr>
          </a:lstStyle>
          <a:p>
            <a:fld id="{9C6831E2-177F-0C43-9DF0-1E994173CA83}" type="slidenum">
              <a:rPr lang="en-US" smtClean="0"/>
              <a:t>‹#›</a:t>
            </a:fld>
            <a:endParaRPr lang="en-US"/>
          </a:p>
        </p:txBody>
      </p:sp>
    </p:spTree>
    <p:extLst>
      <p:ext uri="{BB962C8B-B14F-4D97-AF65-F5344CB8AC3E}">
        <p14:creationId xmlns:p14="http://schemas.microsoft.com/office/powerpoint/2010/main" val="11963955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1</a:t>
            </a:fld>
            <a:endParaRPr lang="en-US" dirty="0"/>
          </a:p>
        </p:txBody>
      </p:sp>
    </p:spTree>
    <p:extLst>
      <p:ext uri="{BB962C8B-B14F-4D97-AF65-F5344CB8AC3E}">
        <p14:creationId xmlns:p14="http://schemas.microsoft.com/office/powerpoint/2010/main" val="1730856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418654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3400933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1204185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986547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1212960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4035980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573754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09796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3293653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920677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endParaRPr lang="en-US" altLang="en-US"/>
          </a:p>
        </p:txBody>
      </p:sp>
      <p:sp>
        <p:nvSpPr>
          <p:cNvPr id="5018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308710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8019125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endParaRPr lang="en-US" altLang="en-US"/>
          </a:p>
        </p:txBody>
      </p:sp>
      <p:sp>
        <p:nvSpPr>
          <p:cNvPr id="60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3815424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endParaRPr lang="en-US" altLang="en-US"/>
          </a:p>
        </p:txBody>
      </p:sp>
      <p:sp>
        <p:nvSpPr>
          <p:cNvPr id="60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288121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endParaRPr lang="en-US" altLang="en-US"/>
          </a:p>
        </p:txBody>
      </p:sp>
      <p:sp>
        <p:nvSpPr>
          <p:cNvPr id="60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7415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p:spPr>
        <p:txBody>
          <a:bodyPr/>
          <a:lstStyle/>
          <a:p>
            <a:endParaRPr lang="en-US" altLang="en-US"/>
          </a:p>
        </p:txBody>
      </p:sp>
      <p:sp>
        <p:nvSpPr>
          <p:cNvPr id="6349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05269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25</a:t>
            </a:fld>
            <a:endParaRPr lang="en-US"/>
          </a:p>
        </p:txBody>
      </p:sp>
    </p:spTree>
    <p:extLst>
      <p:ext uri="{BB962C8B-B14F-4D97-AF65-F5344CB8AC3E}">
        <p14:creationId xmlns:p14="http://schemas.microsoft.com/office/powerpoint/2010/main" val="2942626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endParaRPr lang="en-US" altLang="en-US"/>
          </a:p>
        </p:txBody>
      </p:sp>
      <p:sp>
        <p:nvSpPr>
          <p:cNvPr id="696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42855318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1683852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31</a:t>
            </a:fld>
            <a:endParaRPr lang="en-US"/>
          </a:p>
        </p:txBody>
      </p:sp>
    </p:spTree>
    <p:extLst>
      <p:ext uri="{BB962C8B-B14F-4D97-AF65-F5344CB8AC3E}">
        <p14:creationId xmlns:p14="http://schemas.microsoft.com/office/powerpoint/2010/main" val="165820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32</a:t>
            </a:fld>
            <a:endParaRPr lang="en-US"/>
          </a:p>
        </p:txBody>
      </p:sp>
    </p:spTree>
    <p:extLst>
      <p:ext uri="{BB962C8B-B14F-4D97-AF65-F5344CB8AC3E}">
        <p14:creationId xmlns:p14="http://schemas.microsoft.com/office/powerpoint/2010/main" val="161642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US" altLang="en-US"/>
          </a:p>
        </p:txBody>
      </p:sp>
      <p:sp>
        <p:nvSpPr>
          <p:cNvPr id="512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11569281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33</a:t>
            </a:fld>
            <a:endParaRPr lang="en-US"/>
          </a:p>
        </p:txBody>
      </p:sp>
    </p:spTree>
    <p:extLst>
      <p:ext uri="{BB962C8B-B14F-4D97-AF65-F5344CB8AC3E}">
        <p14:creationId xmlns:p14="http://schemas.microsoft.com/office/powerpoint/2010/main" val="2008888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34</a:t>
            </a:fld>
            <a:endParaRPr lang="en-US"/>
          </a:p>
        </p:txBody>
      </p:sp>
    </p:spTree>
    <p:extLst>
      <p:ext uri="{BB962C8B-B14F-4D97-AF65-F5344CB8AC3E}">
        <p14:creationId xmlns:p14="http://schemas.microsoft.com/office/powerpoint/2010/main" val="41787690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35</a:t>
            </a:fld>
            <a:endParaRPr lang="en-US"/>
          </a:p>
        </p:txBody>
      </p:sp>
    </p:spTree>
    <p:extLst>
      <p:ext uri="{BB962C8B-B14F-4D97-AF65-F5344CB8AC3E}">
        <p14:creationId xmlns:p14="http://schemas.microsoft.com/office/powerpoint/2010/main" val="24057284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6831E2-177F-0C43-9DF0-1E994173CA83}" type="slidenum">
              <a:rPr lang="en-US" smtClean="0"/>
              <a:t>36</a:t>
            </a:fld>
            <a:endParaRPr lang="en-US"/>
          </a:p>
        </p:txBody>
      </p:sp>
    </p:spTree>
    <p:extLst>
      <p:ext uri="{BB962C8B-B14F-4D97-AF65-F5344CB8AC3E}">
        <p14:creationId xmlns:p14="http://schemas.microsoft.com/office/powerpoint/2010/main" val="112717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endParaRPr lang="en-US" altLang="en-US"/>
          </a:p>
        </p:txBody>
      </p:sp>
      <p:sp>
        <p:nvSpPr>
          <p:cNvPr id="522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1310741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endParaRPr lang="en-US" altLang="en-US"/>
          </a:p>
        </p:txBody>
      </p:sp>
      <p:sp>
        <p:nvSpPr>
          <p:cNvPr id="522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3387669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endParaRPr lang="en-US" altLang="en-US"/>
          </a:p>
        </p:txBody>
      </p:sp>
      <p:sp>
        <p:nvSpPr>
          <p:cNvPr id="522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117208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endParaRPr lang="en-US" altLang="en-US"/>
          </a:p>
        </p:txBody>
      </p:sp>
      <p:sp>
        <p:nvSpPr>
          <p:cNvPr id="522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126941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endParaRPr lang="en-US" altLang="en-US"/>
          </a:p>
        </p:txBody>
      </p:sp>
      <p:sp>
        <p:nvSpPr>
          <p:cNvPr id="522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2191871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endParaRPr lang="en-US" altLang="en-US"/>
          </a:p>
        </p:txBody>
      </p:sp>
      <p:sp>
        <p:nvSpPr>
          <p:cNvPr id="5734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a:latin typeface="Arial" panose="020B0604020202020204" pitchFamily="34" charset="0"/>
            </a:endParaRPr>
          </a:p>
        </p:txBody>
      </p:sp>
    </p:spTree>
    <p:extLst>
      <p:ext uri="{BB962C8B-B14F-4D97-AF65-F5344CB8AC3E}">
        <p14:creationId xmlns:p14="http://schemas.microsoft.com/office/powerpoint/2010/main" val="33693251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7.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age - Generic">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41450" y="4559509"/>
            <a:ext cx="4234615" cy="1202537"/>
          </a:xfrm>
        </p:spPr>
        <p:txBody>
          <a:bodyPr>
            <a:normAutofit/>
          </a:bodyPr>
          <a:lstStyle>
            <a:lvl1pPr>
              <a:defRPr sz="2300" baseline="0">
                <a:solidFill>
                  <a:schemeClr val="accent1"/>
                </a:solidFill>
              </a:defRPr>
            </a:lvl1pPr>
          </a:lstStyle>
          <a:p>
            <a:r>
              <a:rPr lang="en-US" dirty="0"/>
              <a:t>Click to add title</a:t>
            </a:r>
          </a:p>
        </p:txBody>
      </p:sp>
      <p:sp>
        <p:nvSpPr>
          <p:cNvPr id="3" name="Subtitle 2"/>
          <p:cNvSpPr>
            <a:spLocks noGrp="1"/>
          </p:cNvSpPr>
          <p:nvPr>
            <p:ph type="subTitle" idx="1" hasCustomPrompt="1"/>
          </p:nvPr>
        </p:nvSpPr>
        <p:spPr>
          <a:xfrm>
            <a:off x="4641451" y="5806433"/>
            <a:ext cx="4234615" cy="808531"/>
          </a:xfrm>
        </p:spPr>
        <p:txBody>
          <a:bodyPr wrap="square" lIns="0" tIns="0" rIns="0" bIns="0" anchor="t" anchorCtr="0">
            <a:normAutofit/>
          </a:bodyPr>
          <a:lstStyle>
            <a:lvl1pPr marL="0" indent="0" algn="l">
              <a:spcBef>
                <a:spcPts val="0"/>
              </a:spcBef>
              <a:buNone/>
              <a:defRPr sz="1300" kern="1200" baseline="0">
                <a:solidFill>
                  <a:srgbClr val="98999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292596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 Compariso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5" name="Content Placeholder 2"/>
          <p:cNvSpPr>
            <a:spLocks noGrp="1"/>
          </p:cNvSpPr>
          <p:nvPr>
            <p:ph idx="10" hasCustomPrompt="1"/>
          </p:nvPr>
        </p:nvSpPr>
        <p:spPr>
          <a:xfrm>
            <a:off x="559497" y="1603479"/>
            <a:ext cx="3754915" cy="313928"/>
          </a:xfrm>
          <a:solidFill>
            <a:schemeClr val="tx2"/>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6" name="Content Placeholder 2"/>
          <p:cNvSpPr>
            <a:spLocks noGrp="1"/>
          </p:cNvSpPr>
          <p:nvPr>
            <p:ph idx="11" hasCustomPrompt="1"/>
          </p:nvPr>
        </p:nvSpPr>
        <p:spPr>
          <a:xfrm>
            <a:off x="4841798" y="1600201"/>
            <a:ext cx="3754915" cy="313928"/>
          </a:xfrm>
          <a:solidFill>
            <a:schemeClr val="tx2"/>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7" name="Content Placeholder 2"/>
          <p:cNvSpPr>
            <a:spLocks noGrp="1"/>
          </p:cNvSpPr>
          <p:nvPr>
            <p:ph idx="12"/>
          </p:nvPr>
        </p:nvSpPr>
        <p:spPr>
          <a:xfrm>
            <a:off x="559497" y="1967209"/>
            <a:ext cx="3754915" cy="3959391"/>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4841798" y="1963931"/>
            <a:ext cx="3754915" cy="3959391"/>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256956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 Pros vs Cons">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5" name="Content Placeholder 2"/>
          <p:cNvSpPr>
            <a:spLocks noGrp="1"/>
          </p:cNvSpPr>
          <p:nvPr>
            <p:ph idx="10" hasCustomPrompt="1"/>
          </p:nvPr>
        </p:nvSpPr>
        <p:spPr>
          <a:xfrm>
            <a:off x="559497" y="1603479"/>
            <a:ext cx="3754915" cy="313928"/>
          </a:xfrm>
          <a:solidFill>
            <a:schemeClr val="accent3"/>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6" name="Content Placeholder 2"/>
          <p:cNvSpPr>
            <a:spLocks noGrp="1"/>
          </p:cNvSpPr>
          <p:nvPr>
            <p:ph idx="11" hasCustomPrompt="1"/>
          </p:nvPr>
        </p:nvSpPr>
        <p:spPr>
          <a:xfrm>
            <a:off x="4841798" y="1600201"/>
            <a:ext cx="3754915" cy="313928"/>
          </a:xfrm>
          <a:solidFill>
            <a:schemeClr val="accent2"/>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7" name="Content Placeholder 2"/>
          <p:cNvSpPr>
            <a:spLocks noGrp="1"/>
          </p:cNvSpPr>
          <p:nvPr>
            <p:ph idx="12"/>
          </p:nvPr>
        </p:nvSpPr>
        <p:spPr>
          <a:xfrm>
            <a:off x="559497" y="1967209"/>
            <a:ext cx="3754915" cy="3959391"/>
          </a:xfrm>
        </p:spPr>
        <p:txBody>
          <a:bodyPr lIns="91440" rIns="91440">
            <a:normAutofit/>
          </a:bodyPr>
          <a:lstStyle>
            <a:lvl1pPr marL="228600" indent="-228600">
              <a:buClr>
                <a:schemeClr val="accent3"/>
              </a:buClr>
              <a:buFont typeface="Lucida Grande"/>
              <a:buChar char="✔"/>
              <a:defRPr sz="1800"/>
            </a:lvl1pPr>
            <a:lvl2pPr marL="685800" indent="-228600">
              <a:buClr>
                <a:schemeClr val="accent3"/>
              </a:buClr>
              <a:defRPr sz="1400"/>
            </a:lvl2pPr>
            <a:lvl3pPr>
              <a:buClr>
                <a:schemeClr val="accent3"/>
              </a:buClr>
              <a:defRPr sz="1400"/>
            </a:lvl3pPr>
            <a:lvl4pPr>
              <a:buClr>
                <a:schemeClr val="accent3"/>
              </a:buClr>
              <a:defRPr sz="1400"/>
            </a:lvl4pPr>
            <a:lvl5pPr>
              <a:buClr>
                <a:schemeClr val="accent3"/>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4841798" y="1963931"/>
            <a:ext cx="3754915" cy="3959391"/>
          </a:xfrm>
        </p:spPr>
        <p:txBody>
          <a:bodyPr lIns="91440" rIns="91440">
            <a:normAutofit/>
          </a:bodyPr>
          <a:lstStyle>
            <a:lvl1pPr marL="228600" indent="-228600">
              <a:buClr>
                <a:schemeClr val="accent2"/>
              </a:buClr>
              <a:buFont typeface="Lucida Grande"/>
              <a:buChar char="✘"/>
              <a:defRPr sz="1800"/>
            </a:lvl1pPr>
            <a:lvl2pPr marL="685800" indent="-228600">
              <a:buClr>
                <a:schemeClr val="accent2"/>
              </a:buClr>
              <a:defRPr sz="1400"/>
            </a:lvl2pPr>
            <a:lvl3pPr>
              <a:buClr>
                <a:schemeClr val="accent2"/>
              </a:buClr>
              <a:defRPr sz="1400"/>
            </a:lvl3pPr>
            <a:lvl4pPr>
              <a:buClr>
                <a:schemeClr val="accent2"/>
              </a:buClr>
              <a:defRPr sz="1400"/>
            </a:lvl4pPr>
            <a:lvl5pPr>
              <a:buClr>
                <a:schemeClr val="accent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356040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 Checklist in Gree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5" name="Content Placeholder 2"/>
          <p:cNvSpPr>
            <a:spLocks noGrp="1"/>
          </p:cNvSpPr>
          <p:nvPr>
            <p:ph idx="10" hasCustomPrompt="1"/>
          </p:nvPr>
        </p:nvSpPr>
        <p:spPr>
          <a:xfrm>
            <a:off x="559497" y="1603479"/>
            <a:ext cx="8037216" cy="313928"/>
          </a:xfrm>
          <a:solidFill>
            <a:schemeClr val="accent3"/>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7" name="Content Placeholder 2"/>
          <p:cNvSpPr>
            <a:spLocks noGrp="1"/>
          </p:cNvSpPr>
          <p:nvPr>
            <p:ph idx="12"/>
          </p:nvPr>
        </p:nvSpPr>
        <p:spPr>
          <a:xfrm>
            <a:off x="559497" y="1967209"/>
            <a:ext cx="8037216" cy="3959391"/>
          </a:xfrm>
        </p:spPr>
        <p:txBody>
          <a:bodyPr lIns="91440" rIns="91440">
            <a:normAutofit/>
          </a:bodyPr>
          <a:lstStyle>
            <a:lvl1pPr marL="228600" indent="-228600">
              <a:buClr>
                <a:schemeClr val="accent3"/>
              </a:buClr>
              <a:buFont typeface="Lucida Grande"/>
              <a:buChar char="✔"/>
              <a:defRPr sz="1800"/>
            </a:lvl1pPr>
            <a:lvl2pPr marL="685800" indent="-228600">
              <a:buClr>
                <a:schemeClr val="accent3"/>
              </a:buClr>
              <a:defRPr sz="1400"/>
            </a:lvl2pPr>
            <a:lvl3pPr>
              <a:buClr>
                <a:schemeClr val="accent3"/>
              </a:buClr>
              <a:defRPr sz="1400"/>
            </a:lvl3pPr>
            <a:lvl4pPr>
              <a:buClr>
                <a:schemeClr val="accent3"/>
              </a:buClr>
              <a:defRPr sz="1400"/>
            </a:lvl4pPr>
            <a:lvl5pPr>
              <a:buClr>
                <a:schemeClr val="accent3"/>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1240907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6725" y="2205464"/>
            <a:ext cx="4267199" cy="1839870"/>
          </a:xfrm>
        </p:spPr>
        <p:txBody>
          <a:bodyPr>
            <a:normAutofit/>
          </a:bodyPr>
          <a:lstStyle>
            <a:lvl1pPr>
              <a:defRPr sz="2400">
                <a:solidFill>
                  <a:schemeClr val="bg1"/>
                </a:solidFill>
              </a:defRPr>
            </a:lvl1pPr>
          </a:lstStyle>
          <a:p>
            <a:r>
              <a:rPr lang="en-US"/>
              <a:t>Click to edit Master title style</a:t>
            </a:r>
            <a:endParaRPr lang="en-US" dirty="0"/>
          </a:p>
        </p:txBody>
      </p:sp>
      <p:sp>
        <p:nvSpPr>
          <p:cNvPr id="5" name="Subtitle 2"/>
          <p:cNvSpPr>
            <a:spLocks noGrp="1"/>
          </p:cNvSpPr>
          <p:nvPr>
            <p:ph type="subTitle" idx="1"/>
          </p:nvPr>
        </p:nvSpPr>
        <p:spPr>
          <a:xfrm>
            <a:off x="485157" y="4108970"/>
            <a:ext cx="4248768" cy="1553372"/>
          </a:xfrm>
        </p:spPr>
        <p:txBody>
          <a:bodyPr wrap="square" lIns="0" tIns="0" rIns="0" bIns="0" anchor="t" anchorCtr="0">
            <a:normAutofit/>
          </a:bodyPr>
          <a:lstStyle>
            <a:lvl1pPr marL="0" indent="0" algn="l">
              <a:spcBef>
                <a:spcPts val="0"/>
              </a:spcBef>
              <a:buNone/>
              <a:defRPr sz="1400" kern="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Picture Placeholder 5"/>
          <p:cNvSpPr>
            <a:spLocks noGrp="1"/>
          </p:cNvSpPr>
          <p:nvPr>
            <p:ph type="pic" sz="quarter" idx="10"/>
          </p:nvPr>
        </p:nvSpPr>
        <p:spPr>
          <a:xfrm>
            <a:off x="5133975" y="231775"/>
            <a:ext cx="1778000" cy="1781175"/>
          </a:xfrm>
        </p:spPr>
        <p:txBody>
          <a:bodyPr lIns="91440" tIns="45720" rIns="91440" bIns="45720">
            <a:normAutofit/>
          </a:bodyPr>
          <a:lstStyle>
            <a:lvl1pPr marL="0" indent="0">
              <a:buNone/>
              <a:defRPr sz="1200" baseline="0">
                <a:solidFill>
                  <a:schemeClr val="bg1">
                    <a:lumMod val="50000"/>
                  </a:schemeClr>
                </a:solidFill>
              </a:defRPr>
            </a:lvl1pPr>
          </a:lstStyle>
          <a:p>
            <a:r>
              <a:rPr lang="en-US"/>
              <a:t>Drag picture to placeholder or click icon to add</a:t>
            </a:r>
            <a:endParaRPr lang="en-US" dirty="0"/>
          </a:p>
        </p:txBody>
      </p:sp>
      <p:sp>
        <p:nvSpPr>
          <p:cNvPr id="8" name="Picture Placeholder 5"/>
          <p:cNvSpPr>
            <a:spLocks noGrp="1"/>
          </p:cNvSpPr>
          <p:nvPr>
            <p:ph type="pic" sz="quarter" idx="11"/>
          </p:nvPr>
        </p:nvSpPr>
        <p:spPr>
          <a:xfrm>
            <a:off x="5133975" y="2192764"/>
            <a:ext cx="1778000" cy="1781175"/>
          </a:xfrm>
        </p:spPr>
        <p:txBody>
          <a:bodyPr lIns="91440" tIns="45720" rIns="91440" bIns="45720">
            <a:normAutofit/>
          </a:bodyPr>
          <a:lstStyle>
            <a:lvl1pPr marL="0" indent="0">
              <a:buNone/>
              <a:defRPr sz="1200" baseline="0">
                <a:solidFill>
                  <a:schemeClr val="bg1">
                    <a:lumMod val="50000"/>
                  </a:schemeClr>
                </a:solidFill>
              </a:defRPr>
            </a:lvl1pPr>
          </a:lstStyle>
          <a:p>
            <a:r>
              <a:rPr lang="en-US"/>
              <a:t>Drag picture to placeholder or click icon to add</a:t>
            </a:r>
            <a:endParaRPr lang="en-US" dirty="0"/>
          </a:p>
        </p:txBody>
      </p:sp>
      <p:sp>
        <p:nvSpPr>
          <p:cNvPr id="9" name="Picture Placeholder 5"/>
          <p:cNvSpPr>
            <a:spLocks noGrp="1"/>
          </p:cNvSpPr>
          <p:nvPr>
            <p:ph type="pic" sz="quarter" idx="12"/>
          </p:nvPr>
        </p:nvSpPr>
        <p:spPr>
          <a:xfrm>
            <a:off x="7092950" y="2194778"/>
            <a:ext cx="1778000" cy="3745647"/>
          </a:xfrm>
        </p:spPr>
        <p:txBody>
          <a:bodyPr lIns="91440" tIns="45720" rIns="91440" bIns="45720">
            <a:normAutofit/>
          </a:bodyPr>
          <a:lstStyle>
            <a:lvl1pPr marL="0" indent="0">
              <a:buNone/>
              <a:defRPr sz="1200" baseline="0">
                <a:solidFill>
                  <a:schemeClr val="bg1">
                    <a:lumMod val="50000"/>
                  </a:schemeClr>
                </a:solidFill>
              </a:defRPr>
            </a:lvl1pPr>
          </a:lstStyle>
          <a:p>
            <a:r>
              <a:rPr lang="en-US"/>
              <a:t>Drag picture to placeholder or click icon to add</a:t>
            </a:r>
            <a:endParaRPr lang="en-US" dirty="0"/>
          </a:p>
        </p:txBody>
      </p:sp>
      <p:pic>
        <p:nvPicPr>
          <p:cNvPr id="7" name="Picture 6"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438529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Header">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60278" y="1713848"/>
            <a:ext cx="4029708" cy="1839870"/>
          </a:xfrm>
        </p:spPr>
        <p:txBody>
          <a:bodyPr>
            <a:normAutofit/>
          </a:bodyPr>
          <a:lstStyle>
            <a:lvl1pPr>
              <a:defRPr sz="3000" b="1" i="0">
                <a:solidFill>
                  <a:schemeClr val="bg1"/>
                </a:solidFill>
              </a:defRPr>
            </a:lvl1pPr>
          </a:lstStyle>
          <a:p>
            <a:r>
              <a:rPr lang="en-US"/>
              <a:t>Click to edit Master title style</a:t>
            </a:r>
            <a:endParaRPr lang="en-US" dirty="0"/>
          </a:p>
        </p:txBody>
      </p:sp>
      <p:sp>
        <p:nvSpPr>
          <p:cNvPr id="5" name="Subtitle 2"/>
          <p:cNvSpPr>
            <a:spLocks noGrp="1"/>
          </p:cNvSpPr>
          <p:nvPr>
            <p:ph type="subTitle" idx="1"/>
          </p:nvPr>
        </p:nvSpPr>
        <p:spPr>
          <a:xfrm>
            <a:off x="1478709" y="3699290"/>
            <a:ext cx="4012303" cy="1553372"/>
          </a:xfrm>
        </p:spPr>
        <p:txBody>
          <a:bodyPr wrap="square" lIns="0" tIns="0" rIns="0" bIns="0" anchor="t" anchorCtr="0">
            <a:normAutofit/>
          </a:bodyPr>
          <a:lstStyle>
            <a:lvl1pPr marL="0" indent="0" algn="l">
              <a:spcBef>
                <a:spcPts val="0"/>
              </a:spcBef>
              <a:buNone/>
              <a:defRPr sz="1400" kern="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030621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3859935" y="231776"/>
            <a:ext cx="5011015" cy="5708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66726" y="2205464"/>
            <a:ext cx="3074720" cy="1839870"/>
          </a:xfrm>
        </p:spPr>
        <p:txBody>
          <a:bodyPr>
            <a:normAutofit/>
          </a:bodyPr>
          <a:lstStyle>
            <a:lvl1pPr>
              <a:defRPr sz="2400">
                <a:solidFill>
                  <a:schemeClr val="bg1"/>
                </a:solidFill>
              </a:defRPr>
            </a:lvl1pPr>
          </a:lstStyle>
          <a:p>
            <a:r>
              <a:rPr lang="en-US"/>
              <a:t>Click to edit Master title style</a:t>
            </a:r>
            <a:endParaRPr lang="en-US" dirty="0"/>
          </a:p>
        </p:txBody>
      </p:sp>
      <p:sp>
        <p:nvSpPr>
          <p:cNvPr id="5" name="Subtitle 2"/>
          <p:cNvSpPr>
            <a:spLocks noGrp="1"/>
          </p:cNvSpPr>
          <p:nvPr>
            <p:ph type="subTitle" idx="1"/>
          </p:nvPr>
        </p:nvSpPr>
        <p:spPr>
          <a:xfrm>
            <a:off x="485157" y="4108970"/>
            <a:ext cx="3056289" cy="1553372"/>
          </a:xfrm>
        </p:spPr>
        <p:txBody>
          <a:bodyPr wrap="square" lIns="0" tIns="0" rIns="0" bIns="0" anchor="t" anchorCtr="0">
            <a:normAutofit/>
          </a:bodyPr>
          <a:lstStyle>
            <a:lvl1pPr marL="0" indent="0" algn="l">
              <a:spcBef>
                <a:spcPts val="0"/>
              </a:spcBef>
              <a:buNone/>
              <a:defRPr sz="1400" kern="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1634713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 Content Only">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9496" y="390744"/>
            <a:ext cx="8037218" cy="5532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744453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 Annuity Planning">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59496" y="1600201"/>
            <a:ext cx="8037218" cy="43231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2543894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 Government Benefits">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59496" y="1600201"/>
            <a:ext cx="8037218" cy="43231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3934309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 Money Management">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59496" y="1600201"/>
            <a:ext cx="8037218" cy="43231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301569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age - Forge">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41450" y="4559509"/>
            <a:ext cx="4234615" cy="1202537"/>
          </a:xfrm>
        </p:spPr>
        <p:txBody>
          <a:bodyPr>
            <a:normAutofit/>
          </a:bodyPr>
          <a:lstStyle>
            <a:lvl1pPr>
              <a:defRPr sz="2300" baseline="0">
                <a:solidFill>
                  <a:schemeClr val="accent1"/>
                </a:solidFill>
              </a:defRPr>
            </a:lvl1pPr>
          </a:lstStyle>
          <a:p>
            <a:r>
              <a:rPr lang="en-US" dirty="0"/>
              <a:t>Click to add title</a:t>
            </a:r>
          </a:p>
        </p:txBody>
      </p:sp>
      <p:sp>
        <p:nvSpPr>
          <p:cNvPr id="3" name="Subtitle 2"/>
          <p:cNvSpPr>
            <a:spLocks noGrp="1"/>
          </p:cNvSpPr>
          <p:nvPr>
            <p:ph type="subTitle" idx="1" hasCustomPrompt="1"/>
          </p:nvPr>
        </p:nvSpPr>
        <p:spPr>
          <a:xfrm>
            <a:off x="4641451" y="5806433"/>
            <a:ext cx="4234615" cy="808531"/>
          </a:xfrm>
        </p:spPr>
        <p:txBody>
          <a:bodyPr wrap="square" lIns="0" tIns="0" rIns="0" bIns="0" anchor="t" anchorCtr="0">
            <a:normAutofit/>
          </a:bodyPr>
          <a:lstStyle>
            <a:lvl1pPr marL="0" indent="0" algn="l">
              <a:spcBef>
                <a:spcPts val="0"/>
              </a:spcBef>
              <a:buNone/>
              <a:defRPr sz="1300" kern="1200" baseline="0">
                <a:solidFill>
                  <a:srgbClr val="98999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6" name="Picture 5" descr="logo-forge.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72807" y="5104260"/>
            <a:ext cx="2186977" cy="939916"/>
          </a:xfrm>
          <a:prstGeom prst="rect">
            <a:avLst/>
          </a:prstGeom>
          <a:blipFill rotWithShape="1">
            <a:blip r:embed="rId4" cstate="email">
              <a:extLst>
                <a:ext uri="{28A0092B-C50C-407E-A947-70E740481C1C}">
                  <a14:useLocalDpi xmlns:a14="http://schemas.microsoft.com/office/drawing/2010/main"/>
                </a:ext>
              </a:extLst>
            </a:blip>
            <a:stretch>
              <a:fillRect/>
            </a:stretch>
          </a:blipFill>
        </p:spPr>
      </p:pic>
    </p:spTree>
    <p:extLst>
      <p:ext uri="{BB962C8B-B14F-4D97-AF65-F5344CB8AC3E}">
        <p14:creationId xmlns:p14="http://schemas.microsoft.com/office/powerpoint/2010/main" val="12106700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 Trust Planning">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59496" y="1600201"/>
            <a:ext cx="8037218" cy="43231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descr="the-forge-companies.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1942554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and Content - Compariso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8" y="390746"/>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5" name="Content Placeholder 2"/>
          <p:cNvSpPr>
            <a:spLocks noGrp="1"/>
          </p:cNvSpPr>
          <p:nvPr>
            <p:ph idx="10" hasCustomPrompt="1"/>
          </p:nvPr>
        </p:nvSpPr>
        <p:spPr>
          <a:xfrm>
            <a:off x="559499" y="1603479"/>
            <a:ext cx="3754915" cy="313928"/>
          </a:xfrm>
          <a:solidFill>
            <a:schemeClr val="tx2"/>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6" name="Content Placeholder 2"/>
          <p:cNvSpPr>
            <a:spLocks noGrp="1"/>
          </p:cNvSpPr>
          <p:nvPr>
            <p:ph idx="11" hasCustomPrompt="1"/>
          </p:nvPr>
        </p:nvSpPr>
        <p:spPr>
          <a:xfrm>
            <a:off x="4841800" y="1600201"/>
            <a:ext cx="3754915" cy="313928"/>
          </a:xfrm>
          <a:solidFill>
            <a:schemeClr val="tx2"/>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7" name="Content Placeholder 2"/>
          <p:cNvSpPr>
            <a:spLocks noGrp="1"/>
          </p:cNvSpPr>
          <p:nvPr>
            <p:ph idx="12"/>
          </p:nvPr>
        </p:nvSpPr>
        <p:spPr>
          <a:xfrm>
            <a:off x="559499" y="1967210"/>
            <a:ext cx="3754915" cy="3959391"/>
          </a:xfrm>
        </p:spPr>
        <p:txBody>
          <a:bodyPr lIns="91440" rIns="91440">
            <a:normAutofit/>
          </a:bodyPr>
          <a:lstStyle>
            <a:lvl1pPr>
              <a:defRPr sz="18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4841800" y="1963933"/>
            <a:ext cx="3754915" cy="3959391"/>
          </a:xfrm>
        </p:spPr>
        <p:txBody>
          <a:bodyPr lIns="91440" rIns="91440">
            <a:normAutofit/>
          </a:bodyPr>
          <a:lstStyle>
            <a:lvl1pPr>
              <a:defRPr sz="18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the-forge-companies.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2569565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 Pros vs Cons">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8" y="390746"/>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5" name="Content Placeholder 2"/>
          <p:cNvSpPr>
            <a:spLocks noGrp="1"/>
          </p:cNvSpPr>
          <p:nvPr>
            <p:ph idx="10" hasCustomPrompt="1"/>
          </p:nvPr>
        </p:nvSpPr>
        <p:spPr>
          <a:xfrm>
            <a:off x="559499" y="1603479"/>
            <a:ext cx="3754915" cy="313928"/>
          </a:xfrm>
          <a:solidFill>
            <a:schemeClr val="accent3"/>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6" name="Content Placeholder 2"/>
          <p:cNvSpPr>
            <a:spLocks noGrp="1"/>
          </p:cNvSpPr>
          <p:nvPr>
            <p:ph idx="11" hasCustomPrompt="1"/>
          </p:nvPr>
        </p:nvSpPr>
        <p:spPr>
          <a:xfrm>
            <a:off x="4841800" y="1600201"/>
            <a:ext cx="3754915" cy="313928"/>
          </a:xfrm>
          <a:solidFill>
            <a:schemeClr val="accent2"/>
          </a:solidFill>
        </p:spPr>
        <p:txBody>
          <a:bodyPr lIns="91440" rIns="91440" anchor="ctr" anchorCtr="0">
            <a:noAutofit/>
          </a:bodyPr>
          <a:lstStyle>
            <a:lvl1pPr marL="0" indent="0">
              <a:buFontTx/>
              <a:buNone/>
              <a:defRPr sz="1400" b="1" i="0" baseline="0">
                <a:solidFill>
                  <a:schemeClr val="bg1"/>
                </a:solidFill>
              </a:defRPr>
            </a:lvl1pPr>
            <a:lvl2pPr marL="457200" indent="0">
              <a:buFontTx/>
              <a:buNone/>
              <a:defRPr sz="1600" baseline="0">
                <a:solidFill>
                  <a:schemeClr val="bg1"/>
                </a:solidFill>
              </a:defRPr>
            </a:lvl2pPr>
            <a:lvl3pPr marL="914400" indent="0">
              <a:buFontTx/>
              <a:buNone/>
              <a:defRPr sz="1600" baseline="0">
                <a:solidFill>
                  <a:schemeClr val="bg1"/>
                </a:solidFill>
              </a:defRPr>
            </a:lvl3pPr>
            <a:lvl4pPr marL="1371600" indent="0">
              <a:buFontTx/>
              <a:buNone/>
              <a:defRPr sz="1600" baseline="0">
                <a:solidFill>
                  <a:schemeClr val="bg1"/>
                </a:solidFill>
              </a:defRPr>
            </a:lvl4pPr>
            <a:lvl5pPr marL="1828800" indent="0">
              <a:buFontTx/>
              <a:buNone/>
              <a:defRPr sz="1600" baseline="0">
                <a:solidFill>
                  <a:schemeClr val="bg1"/>
                </a:solidFill>
              </a:defRPr>
            </a:lvl5pPr>
          </a:lstStyle>
          <a:p>
            <a:pPr lvl="0"/>
            <a:r>
              <a:rPr lang="en-US" dirty="0"/>
              <a:t>Click to add column title</a:t>
            </a:r>
          </a:p>
        </p:txBody>
      </p:sp>
      <p:sp>
        <p:nvSpPr>
          <p:cNvPr id="7" name="Content Placeholder 2"/>
          <p:cNvSpPr>
            <a:spLocks noGrp="1"/>
          </p:cNvSpPr>
          <p:nvPr>
            <p:ph idx="12"/>
          </p:nvPr>
        </p:nvSpPr>
        <p:spPr>
          <a:xfrm>
            <a:off x="559499" y="1967210"/>
            <a:ext cx="3754915" cy="3959391"/>
          </a:xfrm>
        </p:spPr>
        <p:txBody>
          <a:bodyPr lIns="91440" rIns="91440">
            <a:normAutofit/>
          </a:bodyPr>
          <a:lstStyle>
            <a:lvl1pPr marL="228600" indent="-228600">
              <a:buClr>
                <a:schemeClr val="accent3"/>
              </a:buClr>
              <a:buFont typeface="Lucida Grande"/>
              <a:buChar char="✔"/>
              <a:defRPr sz="1800"/>
            </a:lvl1pPr>
            <a:lvl2pPr marL="685800" indent="-228600">
              <a:buClr>
                <a:schemeClr val="accent3"/>
              </a:buClr>
              <a:defRPr sz="1400"/>
            </a:lvl2pPr>
            <a:lvl3pPr>
              <a:buClr>
                <a:schemeClr val="accent3"/>
              </a:buClr>
              <a:defRPr sz="1400"/>
            </a:lvl3pPr>
            <a:lvl4pPr>
              <a:buClr>
                <a:schemeClr val="accent3"/>
              </a:buClr>
              <a:defRPr sz="1400"/>
            </a:lvl4pPr>
            <a:lvl5pPr>
              <a:buClr>
                <a:schemeClr val="accent3"/>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4841800" y="1963933"/>
            <a:ext cx="3754915" cy="3959391"/>
          </a:xfrm>
        </p:spPr>
        <p:txBody>
          <a:bodyPr lIns="91440" rIns="91440">
            <a:normAutofit/>
          </a:bodyPr>
          <a:lstStyle>
            <a:lvl1pPr marL="228600" indent="-228600">
              <a:buClr>
                <a:schemeClr val="accent2"/>
              </a:buClr>
              <a:buFont typeface="Lucida Grande"/>
              <a:buChar char="✘"/>
              <a:defRPr sz="1800"/>
            </a:lvl1pPr>
            <a:lvl2pPr marL="685800" indent="-228600">
              <a:buClr>
                <a:schemeClr val="accent2"/>
              </a:buClr>
              <a:defRPr sz="1400"/>
            </a:lvl2pPr>
            <a:lvl3pPr>
              <a:buClr>
                <a:schemeClr val="accent2"/>
              </a:buClr>
              <a:defRPr sz="1400"/>
            </a:lvl3pPr>
            <a:lvl4pPr>
              <a:buClr>
                <a:schemeClr val="accent2"/>
              </a:buClr>
              <a:defRPr sz="1400"/>
            </a:lvl4pPr>
            <a:lvl5pPr>
              <a:buClr>
                <a:schemeClr val="accent2"/>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the-forge-companies.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356040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3 Pictures with Captio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3859937" y="231776"/>
            <a:ext cx="5011015" cy="5708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66726" y="2205465"/>
            <a:ext cx="3074720" cy="1839871"/>
          </a:xfrm>
        </p:spPr>
        <p:txBody>
          <a:bodyPr>
            <a:normAutofit/>
          </a:bodyPr>
          <a:lstStyle>
            <a:lvl1pPr>
              <a:defRPr sz="2400">
                <a:solidFill>
                  <a:schemeClr val="bg1"/>
                </a:solidFill>
              </a:defRPr>
            </a:lvl1pPr>
          </a:lstStyle>
          <a:p>
            <a:r>
              <a:rPr lang="en-US"/>
              <a:t>Click to edit Master title style</a:t>
            </a:r>
            <a:endParaRPr lang="en-US" dirty="0"/>
          </a:p>
        </p:txBody>
      </p:sp>
      <p:sp>
        <p:nvSpPr>
          <p:cNvPr id="5" name="Subtitle 2"/>
          <p:cNvSpPr>
            <a:spLocks noGrp="1"/>
          </p:cNvSpPr>
          <p:nvPr>
            <p:ph type="subTitle" idx="1"/>
          </p:nvPr>
        </p:nvSpPr>
        <p:spPr>
          <a:xfrm>
            <a:off x="485159" y="4108971"/>
            <a:ext cx="3056289" cy="1553372"/>
          </a:xfrm>
        </p:spPr>
        <p:txBody>
          <a:bodyPr wrap="square" lIns="0" tIns="0" rIns="0" bIns="0" anchor="t" anchorCtr="0">
            <a:normAutofit/>
          </a:bodyPr>
          <a:lstStyle>
            <a:lvl1pPr marL="0" indent="0" algn="l">
              <a:spcBef>
                <a:spcPts val="0"/>
              </a:spcBef>
              <a:buNone/>
              <a:defRPr sz="1400" kern="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6" name="Picture 5" descr="the-forge-companies.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16347136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3 Pictures with Caption">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6727" y="2205465"/>
            <a:ext cx="4267199" cy="1839871"/>
          </a:xfrm>
        </p:spPr>
        <p:txBody>
          <a:bodyPr>
            <a:normAutofit/>
          </a:bodyPr>
          <a:lstStyle>
            <a:lvl1pPr>
              <a:defRPr sz="2400">
                <a:solidFill>
                  <a:schemeClr val="bg1"/>
                </a:solidFill>
              </a:defRPr>
            </a:lvl1pPr>
          </a:lstStyle>
          <a:p>
            <a:r>
              <a:rPr lang="en-US"/>
              <a:t>Click to edit Master title style</a:t>
            </a:r>
            <a:endParaRPr lang="en-US" dirty="0"/>
          </a:p>
        </p:txBody>
      </p:sp>
      <p:sp>
        <p:nvSpPr>
          <p:cNvPr id="5" name="Subtitle 2"/>
          <p:cNvSpPr>
            <a:spLocks noGrp="1"/>
          </p:cNvSpPr>
          <p:nvPr>
            <p:ph type="subTitle" idx="1"/>
          </p:nvPr>
        </p:nvSpPr>
        <p:spPr>
          <a:xfrm>
            <a:off x="485157" y="4108971"/>
            <a:ext cx="4248768" cy="1553372"/>
          </a:xfrm>
        </p:spPr>
        <p:txBody>
          <a:bodyPr wrap="square" lIns="0" tIns="0" rIns="0" bIns="0" anchor="t" anchorCtr="0">
            <a:normAutofit/>
          </a:bodyPr>
          <a:lstStyle>
            <a:lvl1pPr marL="0" indent="0" algn="l">
              <a:spcBef>
                <a:spcPts val="0"/>
              </a:spcBef>
              <a:buNone/>
              <a:defRPr sz="1400" kern="12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Picture Placeholder 5"/>
          <p:cNvSpPr>
            <a:spLocks noGrp="1"/>
          </p:cNvSpPr>
          <p:nvPr>
            <p:ph type="pic" sz="quarter" idx="10"/>
          </p:nvPr>
        </p:nvSpPr>
        <p:spPr>
          <a:xfrm>
            <a:off x="5133975" y="231777"/>
            <a:ext cx="1778000" cy="1781175"/>
          </a:xfrm>
        </p:spPr>
        <p:txBody>
          <a:bodyPr lIns="91440" tIns="45720" rIns="91440" bIns="45720">
            <a:normAutofit/>
          </a:bodyPr>
          <a:lstStyle>
            <a:lvl1pPr marL="0" indent="0">
              <a:buNone/>
              <a:defRPr sz="1200" baseline="0">
                <a:solidFill>
                  <a:schemeClr val="bg1">
                    <a:lumMod val="50000"/>
                  </a:schemeClr>
                </a:solidFill>
              </a:defRPr>
            </a:lvl1pPr>
          </a:lstStyle>
          <a:p>
            <a:r>
              <a:rPr lang="en-US"/>
              <a:t>Drag picture to placeholder or click icon to add</a:t>
            </a:r>
            <a:endParaRPr lang="en-US" dirty="0"/>
          </a:p>
        </p:txBody>
      </p:sp>
      <p:sp>
        <p:nvSpPr>
          <p:cNvPr id="8" name="Picture Placeholder 5"/>
          <p:cNvSpPr>
            <a:spLocks noGrp="1"/>
          </p:cNvSpPr>
          <p:nvPr>
            <p:ph type="pic" sz="quarter" idx="11"/>
          </p:nvPr>
        </p:nvSpPr>
        <p:spPr>
          <a:xfrm>
            <a:off x="5133975" y="2192766"/>
            <a:ext cx="1778000" cy="1781175"/>
          </a:xfrm>
        </p:spPr>
        <p:txBody>
          <a:bodyPr lIns="91440" tIns="45720" rIns="91440" bIns="45720">
            <a:normAutofit/>
          </a:bodyPr>
          <a:lstStyle>
            <a:lvl1pPr marL="0" indent="0">
              <a:buNone/>
              <a:defRPr sz="1200" baseline="0">
                <a:solidFill>
                  <a:schemeClr val="bg1">
                    <a:lumMod val="50000"/>
                  </a:schemeClr>
                </a:solidFill>
              </a:defRPr>
            </a:lvl1pPr>
          </a:lstStyle>
          <a:p>
            <a:r>
              <a:rPr lang="en-US"/>
              <a:t>Drag picture to placeholder or click icon to add</a:t>
            </a:r>
            <a:endParaRPr lang="en-US" dirty="0"/>
          </a:p>
        </p:txBody>
      </p:sp>
      <p:sp>
        <p:nvSpPr>
          <p:cNvPr id="9" name="Picture Placeholder 5"/>
          <p:cNvSpPr>
            <a:spLocks noGrp="1"/>
          </p:cNvSpPr>
          <p:nvPr>
            <p:ph type="pic" sz="quarter" idx="12"/>
          </p:nvPr>
        </p:nvSpPr>
        <p:spPr>
          <a:xfrm>
            <a:off x="7092950" y="2194779"/>
            <a:ext cx="1778000" cy="3745647"/>
          </a:xfrm>
        </p:spPr>
        <p:txBody>
          <a:bodyPr lIns="91440" tIns="45720" rIns="91440" bIns="45720">
            <a:normAutofit/>
          </a:bodyPr>
          <a:lstStyle>
            <a:lvl1pPr marL="0" indent="0">
              <a:buNone/>
              <a:defRPr sz="1200" baseline="0">
                <a:solidFill>
                  <a:schemeClr val="bg1">
                    <a:lumMod val="50000"/>
                  </a:schemeClr>
                </a:solidFill>
              </a:defRPr>
            </a:lvl1pPr>
          </a:lstStyle>
          <a:p>
            <a:r>
              <a:rPr lang="en-US"/>
              <a:t>Drag picture to placeholder or click icon to add</a:t>
            </a:r>
            <a:endParaRPr lang="en-US" dirty="0"/>
          </a:p>
        </p:txBody>
      </p:sp>
      <p:pic>
        <p:nvPicPr>
          <p:cNvPr id="11" name="Picture 10" descr="the-forge-companies.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438529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Page - AWM">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41450" y="4559509"/>
            <a:ext cx="4234615" cy="1202537"/>
          </a:xfrm>
        </p:spPr>
        <p:txBody>
          <a:bodyPr>
            <a:normAutofit/>
          </a:bodyPr>
          <a:lstStyle>
            <a:lvl1pPr>
              <a:defRPr sz="2300" baseline="0">
                <a:solidFill>
                  <a:schemeClr val="accent1"/>
                </a:solidFill>
              </a:defRPr>
            </a:lvl1pPr>
          </a:lstStyle>
          <a:p>
            <a:r>
              <a:rPr lang="en-US" dirty="0"/>
              <a:t>Click to add title</a:t>
            </a:r>
          </a:p>
        </p:txBody>
      </p:sp>
      <p:sp>
        <p:nvSpPr>
          <p:cNvPr id="3" name="Subtitle 2"/>
          <p:cNvSpPr>
            <a:spLocks noGrp="1"/>
          </p:cNvSpPr>
          <p:nvPr>
            <p:ph type="subTitle" idx="1" hasCustomPrompt="1"/>
          </p:nvPr>
        </p:nvSpPr>
        <p:spPr>
          <a:xfrm>
            <a:off x="4641451" y="5806433"/>
            <a:ext cx="4234615" cy="808531"/>
          </a:xfrm>
        </p:spPr>
        <p:txBody>
          <a:bodyPr wrap="square" lIns="0" tIns="0" rIns="0" bIns="0" anchor="t" anchorCtr="0">
            <a:normAutofit/>
          </a:bodyPr>
          <a:lstStyle>
            <a:lvl1pPr marL="0" indent="0" algn="l">
              <a:spcBef>
                <a:spcPts val="0"/>
              </a:spcBef>
              <a:buNone/>
              <a:defRPr sz="1300" kern="1200" baseline="0">
                <a:solidFill>
                  <a:srgbClr val="98999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4" name="Picture 3" descr="logo-aw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2377" y="5181593"/>
            <a:ext cx="2849896" cy="783643"/>
          </a:xfrm>
          <a:prstGeom prst="rect">
            <a:avLst/>
          </a:prstGeom>
        </p:spPr>
      </p:pic>
    </p:spTree>
    <p:extLst>
      <p:ext uri="{BB962C8B-B14F-4D97-AF65-F5344CB8AC3E}">
        <p14:creationId xmlns:p14="http://schemas.microsoft.com/office/powerpoint/2010/main" val="420181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Page - AT">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5" name="Picture 4" descr="logo-a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2377" y="5181593"/>
            <a:ext cx="2863974" cy="860286"/>
          </a:xfrm>
          <a:prstGeom prst="rect">
            <a:avLst/>
          </a:prstGeom>
        </p:spPr>
      </p:pic>
      <p:sp>
        <p:nvSpPr>
          <p:cNvPr id="2" name="Title 1"/>
          <p:cNvSpPr>
            <a:spLocks noGrp="1"/>
          </p:cNvSpPr>
          <p:nvPr>
            <p:ph type="ctrTitle" hasCustomPrompt="1"/>
          </p:nvPr>
        </p:nvSpPr>
        <p:spPr>
          <a:xfrm>
            <a:off x="4641450" y="4559509"/>
            <a:ext cx="4234615" cy="1202537"/>
          </a:xfrm>
        </p:spPr>
        <p:txBody>
          <a:bodyPr>
            <a:normAutofit/>
          </a:bodyPr>
          <a:lstStyle>
            <a:lvl1pPr>
              <a:defRPr sz="2300" baseline="0">
                <a:solidFill>
                  <a:schemeClr val="accent1"/>
                </a:solidFill>
              </a:defRPr>
            </a:lvl1pPr>
          </a:lstStyle>
          <a:p>
            <a:r>
              <a:rPr lang="en-US" dirty="0"/>
              <a:t>Click to add title</a:t>
            </a:r>
          </a:p>
        </p:txBody>
      </p:sp>
      <p:sp>
        <p:nvSpPr>
          <p:cNvPr id="3" name="Subtitle 2"/>
          <p:cNvSpPr>
            <a:spLocks noGrp="1"/>
          </p:cNvSpPr>
          <p:nvPr>
            <p:ph type="subTitle" idx="1" hasCustomPrompt="1"/>
          </p:nvPr>
        </p:nvSpPr>
        <p:spPr>
          <a:xfrm>
            <a:off x="4641451" y="5806433"/>
            <a:ext cx="4234615" cy="808531"/>
          </a:xfrm>
        </p:spPr>
        <p:txBody>
          <a:bodyPr wrap="square" lIns="0" tIns="0" rIns="0" bIns="0" anchor="t" anchorCtr="0">
            <a:normAutofit/>
          </a:bodyPr>
          <a:lstStyle>
            <a:lvl1pPr marL="0" indent="0" algn="l">
              <a:spcBef>
                <a:spcPts val="0"/>
              </a:spcBef>
              <a:buNone/>
              <a:defRPr sz="1300" kern="1200" baseline="0">
                <a:solidFill>
                  <a:srgbClr val="98999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103909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Page - ATS">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41450" y="4559509"/>
            <a:ext cx="4234615" cy="1202537"/>
          </a:xfrm>
        </p:spPr>
        <p:txBody>
          <a:bodyPr>
            <a:normAutofit/>
          </a:bodyPr>
          <a:lstStyle>
            <a:lvl1pPr>
              <a:defRPr sz="2300" baseline="0">
                <a:solidFill>
                  <a:schemeClr val="accent1"/>
                </a:solidFill>
              </a:defRPr>
            </a:lvl1pPr>
          </a:lstStyle>
          <a:p>
            <a:r>
              <a:rPr lang="en-US" dirty="0"/>
              <a:t>Click to add title</a:t>
            </a:r>
          </a:p>
        </p:txBody>
      </p:sp>
      <p:sp>
        <p:nvSpPr>
          <p:cNvPr id="3" name="Subtitle 2"/>
          <p:cNvSpPr>
            <a:spLocks noGrp="1"/>
          </p:cNvSpPr>
          <p:nvPr>
            <p:ph type="subTitle" idx="1" hasCustomPrompt="1"/>
          </p:nvPr>
        </p:nvSpPr>
        <p:spPr>
          <a:xfrm>
            <a:off x="4641451" y="5806433"/>
            <a:ext cx="4234615" cy="808531"/>
          </a:xfrm>
        </p:spPr>
        <p:txBody>
          <a:bodyPr wrap="square" lIns="0" tIns="0" rIns="0" bIns="0" anchor="t" anchorCtr="0">
            <a:normAutofit/>
          </a:bodyPr>
          <a:lstStyle>
            <a:lvl1pPr marL="0" indent="0" algn="l">
              <a:spcBef>
                <a:spcPts val="0"/>
              </a:spcBef>
              <a:buNone/>
              <a:defRPr sz="1300" kern="1200" baseline="0">
                <a:solidFill>
                  <a:srgbClr val="98999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4" name="Picture 3" descr="logo-at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2377" y="5181593"/>
            <a:ext cx="2863974" cy="783643"/>
          </a:xfrm>
          <a:prstGeom prst="rect">
            <a:avLst/>
          </a:prstGeom>
        </p:spPr>
      </p:pic>
    </p:spTree>
    <p:extLst>
      <p:ext uri="{BB962C8B-B14F-4D97-AF65-F5344CB8AC3E}">
        <p14:creationId xmlns:p14="http://schemas.microsoft.com/office/powerpoint/2010/main" val="366297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Title Page - ATS">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5" name="Picture 4" descr="logo-aw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2377" y="5181593"/>
            <a:ext cx="2863974" cy="943187"/>
          </a:xfrm>
          <a:prstGeom prst="rect">
            <a:avLst/>
          </a:prstGeom>
        </p:spPr>
      </p:pic>
      <p:sp>
        <p:nvSpPr>
          <p:cNvPr id="2" name="Title 1"/>
          <p:cNvSpPr>
            <a:spLocks noGrp="1"/>
          </p:cNvSpPr>
          <p:nvPr>
            <p:ph type="ctrTitle" hasCustomPrompt="1"/>
          </p:nvPr>
        </p:nvSpPr>
        <p:spPr>
          <a:xfrm>
            <a:off x="4641450" y="4559509"/>
            <a:ext cx="4234615" cy="1202537"/>
          </a:xfrm>
        </p:spPr>
        <p:txBody>
          <a:bodyPr>
            <a:normAutofit/>
          </a:bodyPr>
          <a:lstStyle>
            <a:lvl1pPr>
              <a:defRPr sz="2300" baseline="0">
                <a:solidFill>
                  <a:schemeClr val="accent1"/>
                </a:solidFill>
              </a:defRPr>
            </a:lvl1pPr>
          </a:lstStyle>
          <a:p>
            <a:r>
              <a:rPr lang="en-US" dirty="0"/>
              <a:t>Click to add title</a:t>
            </a:r>
          </a:p>
        </p:txBody>
      </p:sp>
      <p:sp>
        <p:nvSpPr>
          <p:cNvPr id="3" name="Subtitle 2"/>
          <p:cNvSpPr>
            <a:spLocks noGrp="1"/>
          </p:cNvSpPr>
          <p:nvPr>
            <p:ph type="subTitle" idx="1" hasCustomPrompt="1"/>
          </p:nvPr>
        </p:nvSpPr>
        <p:spPr>
          <a:xfrm>
            <a:off x="4641451" y="5806433"/>
            <a:ext cx="4234615" cy="808531"/>
          </a:xfrm>
        </p:spPr>
        <p:txBody>
          <a:bodyPr wrap="square" lIns="0" tIns="0" rIns="0" bIns="0" anchor="t" anchorCtr="0">
            <a:normAutofit/>
          </a:bodyPr>
          <a:lstStyle>
            <a:lvl1pPr marL="0" indent="0" algn="l">
              <a:spcBef>
                <a:spcPts val="0"/>
              </a:spcBef>
              <a:buNone/>
              <a:defRPr sz="1300" kern="1200" baseline="0">
                <a:solidFill>
                  <a:srgbClr val="98999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3136718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mp; Content">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59496" y="1600201"/>
            <a:ext cx="8037218" cy="43231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524486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 2 Content">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7" name="Content Placeholder 2"/>
          <p:cNvSpPr>
            <a:spLocks noGrp="1"/>
          </p:cNvSpPr>
          <p:nvPr>
            <p:ph idx="12"/>
          </p:nvPr>
        </p:nvSpPr>
        <p:spPr>
          <a:xfrm>
            <a:off x="559497" y="1600201"/>
            <a:ext cx="3754915" cy="4326399"/>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4841798" y="1596923"/>
            <a:ext cx="3754915" cy="4326399"/>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pic>
        <p:nvPicPr>
          <p:cNvPr id="5" name="Picture 4"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892767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ontent - 4 Content">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7" name="Content Placeholder 2"/>
          <p:cNvSpPr>
            <a:spLocks noGrp="1"/>
          </p:cNvSpPr>
          <p:nvPr>
            <p:ph idx="12"/>
          </p:nvPr>
        </p:nvSpPr>
        <p:spPr>
          <a:xfrm>
            <a:off x="559497" y="1600201"/>
            <a:ext cx="3754915" cy="2012949"/>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4841798" y="1596923"/>
            <a:ext cx="3754915" cy="2012949"/>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59496" y="390744"/>
            <a:ext cx="6847177" cy="879175"/>
          </a:xfrm>
        </p:spPr>
        <p:txBody>
          <a:bodyPr>
            <a:normAutofit/>
          </a:bodyPr>
          <a:lstStyle>
            <a:lvl1pPr>
              <a:defRPr sz="2600">
                <a:solidFill>
                  <a:schemeClr val="bg1"/>
                </a:solidFill>
              </a:defRPr>
            </a:lvl1pPr>
          </a:lstStyle>
          <a:p>
            <a:r>
              <a:rPr lang="en-US"/>
              <a:t>Click to edit Master title style</a:t>
            </a:r>
            <a:endParaRPr lang="en-US" dirty="0"/>
          </a:p>
        </p:txBody>
      </p:sp>
      <p:sp>
        <p:nvSpPr>
          <p:cNvPr id="6" name="Content Placeholder 2"/>
          <p:cNvSpPr>
            <a:spLocks noGrp="1"/>
          </p:cNvSpPr>
          <p:nvPr>
            <p:ph idx="14"/>
          </p:nvPr>
        </p:nvSpPr>
        <p:spPr>
          <a:xfrm>
            <a:off x="559497" y="3943351"/>
            <a:ext cx="3754915" cy="2012949"/>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5"/>
          </p:nvPr>
        </p:nvSpPr>
        <p:spPr>
          <a:xfrm>
            <a:off x="4841798" y="3940073"/>
            <a:ext cx="3754915" cy="2012949"/>
          </a:xfrm>
        </p:spPr>
        <p:txBody>
          <a:bodyPr lIns="91440" rIns="91440">
            <a:normAutofit/>
          </a:bodyPr>
          <a:lstStyle>
            <a:lvl1pPr marL="231775" indent="-231775">
              <a:defRPr sz="1800"/>
            </a:lvl1pPr>
            <a:lvl2pPr marL="688975" indent="-231775">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the-forge-companies.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81176" y="6322611"/>
            <a:ext cx="3162824" cy="535389"/>
          </a:xfrm>
          <a:prstGeom prst="rect">
            <a:avLst/>
          </a:prstGeom>
        </p:spPr>
      </p:pic>
    </p:spTree>
    <p:extLst>
      <p:ext uri="{BB962C8B-B14F-4D97-AF65-F5344CB8AC3E}">
        <p14:creationId xmlns:p14="http://schemas.microsoft.com/office/powerpoint/2010/main" val="3543441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b" anchorCtr="0">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6681415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680" r:id="rId21"/>
    <p:sldLayoutId id="2147483681" r:id="rId22"/>
    <p:sldLayoutId id="2147483683" r:id="rId23"/>
    <p:sldLayoutId id="2147483684" r:id="rId24"/>
  </p:sldLayoutIdLst>
  <p:txStyles>
    <p:titleStyle>
      <a:lvl1pPr algn="l" defTabSz="457200" rtl="0" eaLnBrk="1" latinLnBrk="0" hangingPunct="1">
        <a:spcBef>
          <a:spcPct val="0"/>
        </a:spcBef>
        <a:buNone/>
        <a:defRPr sz="3600" b="1" i="0" kern="1200" baseline="0">
          <a:solidFill>
            <a:schemeClr val="tx1"/>
          </a:solidFill>
          <a:latin typeface="Arial"/>
          <a:ea typeface="+mj-ea"/>
          <a:cs typeface="+mj-cs"/>
        </a:defRPr>
      </a:lvl1pPr>
    </p:titleStyle>
    <p:bodyStyle>
      <a:lvl1pPr marL="285750" indent="-285750" algn="l" defTabSz="457200" rtl="0" eaLnBrk="1" latinLnBrk="0" hangingPunct="1">
        <a:spcBef>
          <a:spcPts val="200"/>
        </a:spcBef>
        <a:spcAft>
          <a:spcPts val="400"/>
        </a:spcAft>
        <a:buClr>
          <a:schemeClr val="accent1"/>
        </a:buClr>
        <a:buSzPct val="100000"/>
        <a:buFont typeface="Wingdings" charset="2"/>
        <a:buChar char="§"/>
        <a:defRPr sz="2600" kern="1200">
          <a:solidFill>
            <a:schemeClr val="tx1"/>
          </a:solidFill>
          <a:latin typeface="Arial"/>
          <a:ea typeface="+mn-ea"/>
          <a:cs typeface="+mn-cs"/>
        </a:defRPr>
      </a:lvl1pPr>
      <a:lvl2pPr marL="742950" indent="-285750" algn="l" defTabSz="457200" rtl="0" eaLnBrk="1" latinLnBrk="0" hangingPunct="1">
        <a:spcBef>
          <a:spcPts val="200"/>
        </a:spcBef>
        <a:spcAft>
          <a:spcPts val="400"/>
        </a:spcAft>
        <a:buClr>
          <a:schemeClr val="accent1"/>
        </a:buClr>
        <a:buFont typeface="Wingdings" charset="2"/>
        <a:buChar char="§"/>
        <a:defRPr sz="2400" kern="1200">
          <a:solidFill>
            <a:schemeClr val="tx1"/>
          </a:solidFill>
          <a:latin typeface="Arial"/>
          <a:ea typeface="+mn-ea"/>
          <a:cs typeface="+mn-cs"/>
        </a:defRPr>
      </a:lvl2pPr>
      <a:lvl3pPr marL="1143000" indent="-228600" algn="l" defTabSz="457200" rtl="0" eaLnBrk="1" latinLnBrk="0" hangingPunct="1">
        <a:spcBef>
          <a:spcPts val="200"/>
        </a:spcBef>
        <a:spcAft>
          <a:spcPts val="400"/>
        </a:spcAft>
        <a:buClr>
          <a:schemeClr val="accent5"/>
        </a:buClr>
        <a:buFont typeface="Wingdings" charset="2"/>
        <a:buChar char="§"/>
        <a:defRPr sz="2200" kern="1200">
          <a:solidFill>
            <a:schemeClr val="tx1"/>
          </a:solidFill>
          <a:latin typeface="Arial"/>
          <a:ea typeface="+mn-ea"/>
          <a:cs typeface="+mn-cs"/>
        </a:defRPr>
      </a:lvl3pPr>
      <a:lvl4pPr marL="1600200" indent="-228600" algn="l" defTabSz="457200" rtl="0" eaLnBrk="1" latinLnBrk="0" hangingPunct="1">
        <a:spcBef>
          <a:spcPts val="200"/>
        </a:spcBef>
        <a:spcAft>
          <a:spcPts val="400"/>
        </a:spcAft>
        <a:buClr>
          <a:schemeClr val="accent5"/>
        </a:buClr>
        <a:buFont typeface="Lucida Grande"/>
        <a:buChar char="»"/>
        <a:defRPr sz="2000" kern="1200">
          <a:solidFill>
            <a:schemeClr val="tx1"/>
          </a:solidFill>
          <a:latin typeface="Arial"/>
          <a:ea typeface="+mn-ea"/>
          <a:cs typeface="+mn-cs"/>
        </a:defRPr>
      </a:lvl4pPr>
      <a:lvl5pPr marL="2057400" indent="-228600" algn="l" defTabSz="457200" rtl="0" eaLnBrk="1" latinLnBrk="0" hangingPunct="1">
        <a:spcBef>
          <a:spcPts val="200"/>
        </a:spcBef>
        <a:spcAft>
          <a:spcPts val="400"/>
        </a:spcAft>
        <a:buClr>
          <a:schemeClr val="accent5"/>
        </a:buClr>
        <a:buFont typeface="Lucida Grande"/>
        <a:buChar char="-"/>
        <a:defRPr sz="18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ablenrc.org/"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s://secure.ssa.gov/poms.nsf/lnx/050113074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6389" y="4324949"/>
            <a:ext cx="8464731" cy="1285019"/>
          </a:xfrm>
        </p:spPr>
        <p:txBody>
          <a:bodyPr>
            <a:normAutofit/>
          </a:bodyPr>
          <a:lstStyle/>
          <a:p>
            <a:pPr algn="ctr"/>
            <a:r>
              <a:rPr lang="en-US" sz="2200" dirty="0"/>
              <a:t>The Crossroad of Estate and Special Needs Planning</a:t>
            </a:r>
            <a:br>
              <a:rPr lang="en-US" dirty="0"/>
            </a:br>
            <a:br>
              <a:rPr lang="en-US" dirty="0"/>
            </a:br>
            <a:r>
              <a:rPr lang="en-US" sz="1900" dirty="0"/>
              <a:t>Peter H. Wayne IV, JD, CTFA</a:t>
            </a:r>
          </a:p>
        </p:txBody>
      </p:sp>
      <p:pic>
        <p:nvPicPr>
          <p:cNvPr id="5" name="Picture 4" descr="cid:BC92A5E9-5757-459B-8AB5-C0848A1CE5AA"/>
          <p:cNvPicPr/>
          <p:nvPr/>
        </p:nvPicPr>
        <p:blipFill>
          <a:blip r:embed="rId3">
            <a:extLst>
              <a:ext uri="{28A0092B-C50C-407E-A947-70E740481C1C}">
                <a14:useLocalDpi xmlns:a14="http://schemas.microsoft.com/office/drawing/2010/main" val="0"/>
              </a:ext>
            </a:extLst>
          </a:blip>
          <a:srcRect/>
          <a:stretch>
            <a:fillRect/>
          </a:stretch>
        </p:blipFill>
        <p:spPr bwMode="auto">
          <a:xfrm>
            <a:off x="2046515" y="5865560"/>
            <a:ext cx="5357813" cy="642938"/>
          </a:xfrm>
          <a:prstGeom prst="rect">
            <a:avLst/>
          </a:prstGeom>
          <a:noFill/>
          <a:ln>
            <a:noFill/>
          </a:ln>
        </p:spPr>
      </p:pic>
    </p:spTree>
    <p:extLst>
      <p:ext uri="{BB962C8B-B14F-4D97-AF65-F5344CB8AC3E}">
        <p14:creationId xmlns:p14="http://schemas.microsoft.com/office/powerpoint/2010/main" val="363163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endParaRPr lang="en-US" altLang="en-US" sz="2800" dirty="0"/>
          </a:p>
        </p:txBody>
      </p:sp>
      <p:sp>
        <p:nvSpPr>
          <p:cNvPr id="10243" name="Rectangle 3"/>
          <p:cNvSpPr>
            <a:spLocks noGrp="1" noChangeArrowheads="1"/>
          </p:cNvSpPr>
          <p:nvPr>
            <p:ph idx="1"/>
          </p:nvPr>
        </p:nvSpPr>
        <p:spPr>
          <a:xfrm>
            <a:off x="457200" y="1839686"/>
            <a:ext cx="8229600" cy="3925388"/>
          </a:xfrm>
          <a:noFill/>
        </p:spPr>
        <p:txBody>
          <a:bodyPr>
            <a:normAutofit/>
          </a:bodyPr>
          <a:lstStyle/>
          <a:p>
            <a:pPr marL="0" indent="0" algn="ctr">
              <a:buNone/>
            </a:pPr>
            <a:endParaRPr lang="en-US" sz="2200" dirty="0"/>
          </a:p>
          <a:p>
            <a:pPr marL="0" indent="0" algn="ctr">
              <a:buNone/>
            </a:pPr>
            <a:endParaRPr lang="en-US" sz="2200" dirty="0"/>
          </a:p>
          <a:p>
            <a:pPr marL="0" indent="0" algn="ctr">
              <a:buNone/>
            </a:pPr>
            <a:r>
              <a:rPr lang="en-US" sz="4000" b="1" dirty="0"/>
              <a:t>ABLE ACCOUNTS</a:t>
            </a:r>
          </a:p>
        </p:txBody>
      </p:sp>
    </p:spTree>
    <p:extLst>
      <p:ext uri="{BB962C8B-B14F-4D97-AF65-F5344CB8AC3E}">
        <p14:creationId xmlns:p14="http://schemas.microsoft.com/office/powerpoint/2010/main" val="248782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What is an ABLE  Account	</a:t>
            </a:r>
          </a:p>
        </p:txBody>
      </p:sp>
      <p:sp>
        <p:nvSpPr>
          <p:cNvPr id="10243" name="Rectangle 3"/>
          <p:cNvSpPr>
            <a:spLocks noGrp="1" noChangeArrowheads="1"/>
          </p:cNvSpPr>
          <p:nvPr>
            <p:ph idx="1"/>
          </p:nvPr>
        </p:nvSpPr>
        <p:spPr>
          <a:xfrm>
            <a:off x="457200" y="1839686"/>
            <a:ext cx="8229600" cy="3925388"/>
          </a:xfrm>
          <a:noFill/>
        </p:spPr>
        <p:txBody>
          <a:bodyPr>
            <a:normAutofit/>
          </a:bodyPr>
          <a:lstStyle/>
          <a:p>
            <a:endParaRPr lang="en-US" sz="2200" dirty="0"/>
          </a:p>
          <a:p>
            <a:r>
              <a:rPr lang="en-US" sz="2200" dirty="0"/>
              <a:t>The Achieving a Better Life Experience (ABLE) Act was signed into law by President Obama on December 19, 2014.</a:t>
            </a:r>
          </a:p>
          <a:p>
            <a:endParaRPr lang="en-US" sz="2200" dirty="0"/>
          </a:p>
          <a:p>
            <a:r>
              <a:rPr lang="en-US" sz="2200" dirty="0"/>
              <a:t>An ABLE account is a 529 savings account, 529A to be more precise, for disabled individuals. </a:t>
            </a:r>
          </a:p>
          <a:p>
            <a:endParaRPr lang="en-US" sz="2200" dirty="0"/>
          </a:p>
          <a:p>
            <a:r>
              <a:rPr lang="en-US" sz="2200" dirty="0"/>
              <a:t>The disability, however, must have occurred prior to the individual’s 26th birthday in order for the account to be established. </a:t>
            </a:r>
          </a:p>
        </p:txBody>
      </p:sp>
    </p:spTree>
    <p:extLst>
      <p:ext uri="{BB962C8B-B14F-4D97-AF65-F5344CB8AC3E}">
        <p14:creationId xmlns:p14="http://schemas.microsoft.com/office/powerpoint/2010/main" val="71320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ABLE Accounts	Continued</a:t>
            </a:r>
          </a:p>
        </p:txBody>
      </p:sp>
      <p:sp>
        <p:nvSpPr>
          <p:cNvPr id="10243" name="Rectangle 3"/>
          <p:cNvSpPr>
            <a:spLocks noGrp="1" noChangeArrowheads="1"/>
          </p:cNvSpPr>
          <p:nvPr>
            <p:ph idx="1"/>
          </p:nvPr>
        </p:nvSpPr>
        <p:spPr>
          <a:xfrm>
            <a:off x="457200" y="1839686"/>
            <a:ext cx="8229600" cy="3925388"/>
          </a:xfrm>
          <a:noFill/>
        </p:spPr>
        <p:txBody>
          <a:bodyPr>
            <a:normAutofit fontScale="70000" lnSpcReduction="20000"/>
          </a:bodyPr>
          <a:lstStyle/>
          <a:p>
            <a:r>
              <a:rPr lang="en-US" b="1" dirty="0"/>
              <a:t>There are three main benefits to ABLE accounts: </a:t>
            </a:r>
          </a:p>
          <a:p>
            <a:endParaRPr lang="en-US" dirty="0"/>
          </a:p>
          <a:p>
            <a:pPr lvl="1">
              <a:buFont typeface="Wingdings" panose="05000000000000000000" pitchFamily="2" charset="2"/>
              <a:buChar char="ü"/>
            </a:pPr>
            <a:r>
              <a:rPr lang="en-US" b="1" dirty="0"/>
              <a:t>Eligibility Exemption: </a:t>
            </a:r>
            <a:r>
              <a:rPr lang="en-US" dirty="0"/>
              <a:t>Money held in an ABLE account cannot be counted for purposes of determining an individual’s eligibility for Supplemental Security Income (“SSI”) or Medicaid. </a:t>
            </a:r>
          </a:p>
          <a:p>
            <a:pPr lvl="1">
              <a:buFont typeface="Wingdings" panose="05000000000000000000" pitchFamily="2" charset="2"/>
              <a:buChar char="ü"/>
            </a:pPr>
            <a:endParaRPr lang="en-US" dirty="0"/>
          </a:p>
          <a:p>
            <a:pPr lvl="1">
              <a:buFont typeface="Wingdings" panose="05000000000000000000" pitchFamily="2" charset="2"/>
              <a:buChar char="ü"/>
            </a:pPr>
            <a:r>
              <a:rPr lang="en-US" b="1" dirty="0"/>
              <a:t>Qualified Disability Expenses:  </a:t>
            </a:r>
            <a:r>
              <a:rPr lang="en-US" dirty="0"/>
              <a:t>An ABLE account can be used for qualified disability expenses which include the following: education, housing, transportation, employment training and support, assistive technology and personal support services, health, prevention and wellness, financial management and administrative services, legal fees, expenses for oversight and monitoring, and funeral and burial expenses. </a:t>
            </a:r>
          </a:p>
          <a:p>
            <a:pPr lvl="1">
              <a:buFont typeface="Wingdings" panose="05000000000000000000" pitchFamily="2" charset="2"/>
              <a:buChar char="ü"/>
            </a:pPr>
            <a:endParaRPr lang="en-US" dirty="0"/>
          </a:p>
          <a:p>
            <a:pPr lvl="1">
              <a:buFont typeface="Wingdings" panose="05000000000000000000" pitchFamily="2" charset="2"/>
              <a:buChar char="ü"/>
            </a:pPr>
            <a:r>
              <a:rPr lang="en-US" b="1" dirty="0"/>
              <a:t>Tax Exemption:  </a:t>
            </a:r>
            <a:r>
              <a:rPr lang="en-US" dirty="0"/>
              <a:t>Earnings on and distributions from an ABLE account for disability expenses cannot be considered the taxable income of the contributor to the account or the beneficiary of it.</a:t>
            </a:r>
          </a:p>
        </p:txBody>
      </p:sp>
    </p:spTree>
    <p:extLst>
      <p:ext uri="{BB962C8B-B14F-4D97-AF65-F5344CB8AC3E}">
        <p14:creationId xmlns:p14="http://schemas.microsoft.com/office/powerpoint/2010/main" val="2037581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ABLE Accounts	Continued</a:t>
            </a:r>
          </a:p>
        </p:txBody>
      </p:sp>
      <p:sp>
        <p:nvSpPr>
          <p:cNvPr id="10243" name="Rectangle 3"/>
          <p:cNvSpPr>
            <a:spLocks noGrp="1" noChangeArrowheads="1"/>
          </p:cNvSpPr>
          <p:nvPr>
            <p:ph idx="1"/>
          </p:nvPr>
        </p:nvSpPr>
        <p:spPr>
          <a:xfrm>
            <a:off x="457200" y="1839686"/>
            <a:ext cx="8229600" cy="3925388"/>
          </a:xfrm>
          <a:noFill/>
        </p:spPr>
        <p:txBody>
          <a:bodyPr>
            <a:normAutofit fontScale="92500" lnSpcReduction="20000"/>
          </a:bodyPr>
          <a:lstStyle/>
          <a:p>
            <a:r>
              <a:rPr lang="en-US" b="1" dirty="0"/>
              <a:t>Threshold Limitations: </a:t>
            </a:r>
          </a:p>
          <a:p>
            <a:endParaRPr lang="en-US" sz="2800" dirty="0"/>
          </a:p>
          <a:p>
            <a:pPr lvl="1"/>
            <a:r>
              <a:rPr lang="en-US" dirty="0"/>
              <a:t>No more than $16,000 can be contributed to an ABLE account in any year.</a:t>
            </a:r>
          </a:p>
          <a:p>
            <a:pPr lvl="1"/>
            <a:endParaRPr lang="en-US" dirty="0"/>
          </a:p>
          <a:p>
            <a:pPr lvl="1"/>
            <a:r>
              <a:rPr lang="en-US" dirty="0"/>
              <a:t>If the ABLE account beneficiary receives SSI benefits, the total value of an ABLE account cannot exceed $100,000. </a:t>
            </a:r>
          </a:p>
          <a:p>
            <a:pPr lvl="1"/>
            <a:endParaRPr lang="en-US" dirty="0"/>
          </a:p>
          <a:p>
            <a:pPr lvl="1"/>
            <a:r>
              <a:rPr lang="en-US" dirty="0"/>
              <a:t>If, however, the beneficiary of the ABLE account is not concerned about remaining eligible for SSI benefits, the account may accumulate aggregate contributions up to the state’s limit on qualified 529 accounts.</a:t>
            </a:r>
          </a:p>
        </p:txBody>
      </p:sp>
    </p:spTree>
    <p:extLst>
      <p:ext uri="{BB962C8B-B14F-4D97-AF65-F5344CB8AC3E}">
        <p14:creationId xmlns:p14="http://schemas.microsoft.com/office/powerpoint/2010/main" val="309087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Qualified Disability Expenses</a:t>
            </a:r>
          </a:p>
        </p:txBody>
      </p:sp>
      <p:sp>
        <p:nvSpPr>
          <p:cNvPr id="10243" name="Rectangle 3"/>
          <p:cNvSpPr>
            <a:spLocks noGrp="1" noChangeArrowheads="1"/>
          </p:cNvSpPr>
          <p:nvPr>
            <p:ph idx="1"/>
          </p:nvPr>
        </p:nvSpPr>
        <p:spPr>
          <a:xfrm>
            <a:off x="632565" y="1539060"/>
            <a:ext cx="8229600" cy="4449903"/>
          </a:xfrm>
          <a:noFill/>
        </p:spPr>
        <p:txBody>
          <a:bodyPr>
            <a:normAutofit fontScale="62500" lnSpcReduction="20000"/>
          </a:bodyPr>
          <a:lstStyle/>
          <a:p>
            <a:pPr marL="0" indent="0">
              <a:buNone/>
            </a:pPr>
            <a:endParaRPr lang="en-US" sz="3100" dirty="0"/>
          </a:p>
          <a:p>
            <a:pPr marL="0" indent="0">
              <a:buNone/>
            </a:pPr>
            <a:r>
              <a:rPr lang="en-US" sz="3100" dirty="0"/>
              <a:t>Qualified disability expenses (QDE) include, but are not limited to, the following types of expenses:</a:t>
            </a:r>
          </a:p>
          <a:p>
            <a:pPr lvl="1"/>
            <a:endParaRPr lang="en-US" dirty="0"/>
          </a:p>
          <a:p>
            <a:pPr lvl="1"/>
            <a:r>
              <a:rPr lang="en-US" dirty="0"/>
              <a:t>Education;</a:t>
            </a:r>
          </a:p>
          <a:p>
            <a:pPr lvl="1"/>
            <a:r>
              <a:rPr lang="en-US" dirty="0"/>
              <a:t>Housing;</a:t>
            </a:r>
          </a:p>
          <a:p>
            <a:pPr lvl="1"/>
            <a:r>
              <a:rPr lang="en-US" dirty="0"/>
              <a:t>Transportation;</a:t>
            </a:r>
          </a:p>
          <a:p>
            <a:pPr lvl="1"/>
            <a:r>
              <a:rPr lang="en-US" dirty="0"/>
              <a:t>Employment training and support;</a:t>
            </a:r>
          </a:p>
          <a:p>
            <a:pPr lvl="1"/>
            <a:r>
              <a:rPr lang="en-US" dirty="0"/>
              <a:t>Assistive technology and related services;</a:t>
            </a:r>
          </a:p>
          <a:p>
            <a:pPr lvl="1"/>
            <a:r>
              <a:rPr lang="en-US" dirty="0"/>
              <a:t>Health;</a:t>
            </a:r>
          </a:p>
          <a:p>
            <a:pPr lvl="1"/>
            <a:r>
              <a:rPr lang="en-US" dirty="0"/>
              <a:t>Prevention and wellness;</a:t>
            </a:r>
          </a:p>
          <a:p>
            <a:pPr lvl="1"/>
            <a:r>
              <a:rPr lang="en-US" dirty="0"/>
              <a:t>Financial management and administrative services;</a:t>
            </a:r>
          </a:p>
          <a:p>
            <a:pPr lvl="1"/>
            <a:r>
              <a:rPr lang="en-US" dirty="0"/>
              <a:t>Legal fees;</a:t>
            </a:r>
          </a:p>
          <a:p>
            <a:pPr lvl="1"/>
            <a:r>
              <a:rPr lang="en-US" dirty="0"/>
              <a:t>Expenses for ABLE account oversight and monitoring;</a:t>
            </a:r>
          </a:p>
          <a:p>
            <a:pPr lvl="1"/>
            <a:r>
              <a:rPr lang="en-US" dirty="0"/>
              <a:t>Funeral and burial; and,</a:t>
            </a:r>
          </a:p>
          <a:p>
            <a:pPr lvl="1"/>
            <a:r>
              <a:rPr lang="en-US" dirty="0"/>
              <a:t>Basic living expenses.</a:t>
            </a:r>
          </a:p>
        </p:txBody>
      </p:sp>
    </p:spTree>
    <p:extLst>
      <p:ext uri="{BB962C8B-B14F-4D97-AF65-F5344CB8AC3E}">
        <p14:creationId xmlns:p14="http://schemas.microsoft.com/office/powerpoint/2010/main" val="1551858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Qualified Disability Expenses - Housing</a:t>
            </a:r>
          </a:p>
        </p:txBody>
      </p:sp>
      <p:sp>
        <p:nvSpPr>
          <p:cNvPr id="10243" name="Rectangle 3"/>
          <p:cNvSpPr>
            <a:spLocks noGrp="1" noChangeArrowheads="1"/>
          </p:cNvSpPr>
          <p:nvPr>
            <p:ph idx="1"/>
          </p:nvPr>
        </p:nvSpPr>
        <p:spPr>
          <a:xfrm>
            <a:off x="457200" y="1839686"/>
            <a:ext cx="8229600" cy="3925388"/>
          </a:xfrm>
          <a:noFill/>
        </p:spPr>
        <p:txBody>
          <a:bodyPr>
            <a:normAutofit fontScale="77500" lnSpcReduction="20000"/>
          </a:bodyPr>
          <a:lstStyle/>
          <a:p>
            <a:pPr marL="0" indent="0">
              <a:buNone/>
            </a:pPr>
            <a:r>
              <a:rPr lang="en-US" dirty="0"/>
              <a:t>Qualified disability expense (QDE) for housing include but are not limited to the following expenses:</a:t>
            </a:r>
            <a:endParaRPr lang="en-US" b="1" dirty="0"/>
          </a:p>
          <a:p>
            <a:pPr lvl="1"/>
            <a:endParaRPr lang="en-US" dirty="0"/>
          </a:p>
          <a:p>
            <a:pPr lvl="1"/>
            <a:r>
              <a:rPr lang="en-US" dirty="0"/>
              <a:t>Mortgage (including property insurance required by the mortgage holder);</a:t>
            </a:r>
          </a:p>
          <a:p>
            <a:pPr lvl="1"/>
            <a:r>
              <a:rPr lang="en-US" dirty="0"/>
              <a:t>Real property taxes;</a:t>
            </a:r>
          </a:p>
          <a:p>
            <a:pPr lvl="1"/>
            <a:r>
              <a:rPr lang="en-US" dirty="0"/>
              <a:t>Rent;</a:t>
            </a:r>
          </a:p>
          <a:p>
            <a:pPr lvl="1"/>
            <a:r>
              <a:rPr lang="en-US" dirty="0"/>
              <a:t>Heating fuel;</a:t>
            </a:r>
          </a:p>
          <a:p>
            <a:pPr lvl="1"/>
            <a:r>
              <a:rPr lang="en-US" dirty="0"/>
              <a:t>Gas;</a:t>
            </a:r>
          </a:p>
          <a:p>
            <a:pPr lvl="1"/>
            <a:r>
              <a:rPr lang="en-US" dirty="0"/>
              <a:t>Electricity;</a:t>
            </a:r>
          </a:p>
          <a:p>
            <a:pPr lvl="1"/>
            <a:r>
              <a:rPr lang="en-US" dirty="0"/>
              <a:t>Water;</a:t>
            </a:r>
          </a:p>
          <a:p>
            <a:pPr lvl="1"/>
            <a:r>
              <a:rPr lang="en-US" dirty="0"/>
              <a:t>Sewer; or</a:t>
            </a:r>
          </a:p>
          <a:p>
            <a:pPr lvl="1"/>
            <a:r>
              <a:rPr lang="en-US" dirty="0"/>
              <a:t>Garbage removal.</a:t>
            </a:r>
          </a:p>
        </p:txBody>
      </p:sp>
    </p:spTree>
    <p:extLst>
      <p:ext uri="{BB962C8B-B14F-4D97-AF65-F5344CB8AC3E}">
        <p14:creationId xmlns:p14="http://schemas.microsoft.com/office/powerpoint/2010/main" val="82439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240"/>
            <a:ext cx="8229600" cy="1143000"/>
          </a:xfrm>
          <a:noFill/>
        </p:spPr>
        <p:txBody>
          <a:bodyPr/>
          <a:lstStyle/>
          <a:p>
            <a:pPr eaLnBrk="1" hangingPunct="1"/>
            <a:r>
              <a:rPr lang="en-US" altLang="en-US" sz="2800" dirty="0"/>
              <a:t>ABLE Accounts	Continued</a:t>
            </a:r>
          </a:p>
        </p:txBody>
      </p:sp>
      <p:sp>
        <p:nvSpPr>
          <p:cNvPr id="10243" name="Rectangle 3"/>
          <p:cNvSpPr>
            <a:spLocks noGrp="1" noChangeArrowheads="1"/>
          </p:cNvSpPr>
          <p:nvPr>
            <p:ph idx="1"/>
          </p:nvPr>
        </p:nvSpPr>
        <p:spPr>
          <a:xfrm>
            <a:off x="457200" y="1839686"/>
            <a:ext cx="8229600" cy="3925388"/>
          </a:xfrm>
          <a:noFill/>
        </p:spPr>
        <p:txBody>
          <a:bodyPr>
            <a:normAutofit/>
          </a:bodyPr>
          <a:lstStyle/>
          <a:p>
            <a:pPr>
              <a:buClrTx/>
              <a:buFont typeface="Wingdings" panose="05000000000000000000" pitchFamily="2" charset="2"/>
              <a:buChar char="§"/>
            </a:pPr>
            <a:r>
              <a:rPr lang="en-US" dirty="0"/>
              <a:t>Where Can I establish an ABLE Account?</a:t>
            </a:r>
          </a:p>
          <a:p>
            <a:pPr>
              <a:buClrTx/>
              <a:buFont typeface="Wingdings" panose="05000000000000000000" pitchFamily="2" charset="2"/>
              <a:buChar char="v"/>
            </a:pPr>
            <a:endParaRPr lang="en-US" dirty="0"/>
          </a:p>
          <a:p>
            <a:pPr lvl="1">
              <a:buClrTx/>
              <a:buFont typeface="Wingdings" panose="05000000000000000000" pitchFamily="2" charset="2"/>
              <a:buChar char="ü"/>
            </a:pPr>
            <a:r>
              <a:rPr lang="en-US" dirty="0"/>
              <a:t>North Carolina: https://savewithable.com/nc/home.html</a:t>
            </a:r>
          </a:p>
          <a:p>
            <a:pPr lvl="1">
              <a:buClrTx/>
              <a:buFont typeface="Wingdings" panose="05000000000000000000" pitchFamily="2" charset="2"/>
              <a:buChar char="ü"/>
            </a:pPr>
            <a:endParaRPr lang="en-US" dirty="0"/>
          </a:p>
          <a:p>
            <a:pPr lvl="1">
              <a:buClrTx/>
              <a:buFont typeface="Wingdings" panose="05000000000000000000" pitchFamily="2" charset="2"/>
              <a:buChar char="ü"/>
            </a:pPr>
            <a:r>
              <a:rPr lang="en-US" dirty="0"/>
              <a:t>See these websites for additional information:</a:t>
            </a:r>
          </a:p>
          <a:p>
            <a:pPr lvl="1">
              <a:buClrTx/>
              <a:buFont typeface="Wingdings" panose="05000000000000000000" pitchFamily="2" charset="2"/>
              <a:buChar char="v"/>
            </a:pPr>
            <a:endParaRPr lang="en-US" dirty="0"/>
          </a:p>
          <a:p>
            <a:pPr lvl="2">
              <a:buClrTx/>
              <a:buFont typeface="Wingdings" panose="05000000000000000000" pitchFamily="2" charset="2"/>
              <a:buChar char="v"/>
            </a:pPr>
            <a:r>
              <a:rPr lang="en-US" dirty="0">
                <a:hlinkClick r:id="rId3"/>
              </a:rPr>
              <a:t>http://www.ablenrc.org/</a:t>
            </a:r>
            <a:endParaRPr lang="en-US" dirty="0"/>
          </a:p>
          <a:p>
            <a:pPr lvl="2">
              <a:buClrTx/>
              <a:buFont typeface="Wingdings" panose="05000000000000000000" pitchFamily="2" charset="2"/>
              <a:buChar char="v"/>
            </a:pPr>
            <a:r>
              <a:rPr lang="en-US" dirty="0">
                <a:hlinkClick r:id="rId4"/>
              </a:rPr>
              <a:t>https://secure.ssa.gov/poms.nsf/lnx/0501130740</a:t>
            </a:r>
            <a:endParaRPr lang="en-US" dirty="0"/>
          </a:p>
          <a:p>
            <a:pPr lvl="2">
              <a:buClrTx/>
              <a:buFont typeface="Wingdings" panose="05000000000000000000" pitchFamily="2" charset="2"/>
              <a:buChar char="v"/>
            </a:pPr>
            <a:endParaRPr lang="en-US" dirty="0"/>
          </a:p>
          <a:p>
            <a:pPr lvl="1"/>
            <a:endParaRPr lang="en-US" dirty="0"/>
          </a:p>
        </p:txBody>
      </p:sp>
    </p:spTree>
    <p:extLst>
      <p:ext uri="{BB962C8B-B14F-4D97-AF65-F5344CB8AC3E}">
        <p14:creationId xmlns:p14="http://schemas.microsoft.com/office/powerpoint/2010/main" val="3370272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240"/>
            <a:ext cx="8229600" cy="1143000"/>
          </a:xfrm>
          <a:noFill/>
        </p:spPr>
        <p:txBody>
          <a:bodyPr/>
          <a:lstStyle/>
          <a:p>
            <a:pPr eaLnBrk="1" hangingPunct="1"/>
            <a:endParaRPr lang="en-US" altLang="en-US" sz="2800" dirty="0"/>
          </a:p>
        </p:txBody>
      </p:sp>
      <p:sp>
        <p:nvSpPr>
          <p:cNvPr id="10243" name="Rectangle 3"/>
          <p:cNvSpPr>
            <a:spLocks noGrp="1" noChangeArrowheads="1"/>
          </p:cNvSpPr>
          <p:nvPr>
            <p:ph idx="1"/>
          </p:nvPr>
        </p:nvSpPr>
        <p:spPr>
          <a:xfrm>
            <a:off x="457200" y="1839686"/>
            <a:ext cx="8229600" cy="3925388"/>
          </a:xfrm>
          <a:noFill/>
        </p:spPr>
        <p:txBody>
          <a:bodyPr>
            <a:normAutofit/>
          </a:bodyPr>
          <a:lstStyle/>
          <a:p>
            <a:pPr marL="0" indent="0" algn="ctr">
              <a:buNone/>
            </a:pPr>
            <a:endParaRPr lang="en-US" dirty="0"/>
          </a:p>
          <a:p>
            <a:pPr marL="0" indent="0" algn="ctr">
              <a:buNone/>
            </a:pPr>
            <a:endParaRPr lang="en-US" dirty="0"/>
          </a:p>
          <a:p>
            <a:pPr marL="0" indent="0" algn="ctr">
              <a:buNone/>
            </a:pPr>
            <a:r>
              <a:rPr lang="en-US" sz="4000" b="1" dirty="0"/>
              <a:t>SPECIAL NEEDS TRUSTS</a:t>
            </a:r>
          </a:p>
        </p:txBody>
      </p:sp>
    </p:spTree>
    <p:extLst>
      <p:ext uri="{BB962C8B-B14F-4D97-AF65-F5344CB8AC3E}">
        <p14:creationId xmlns:p14="http://schemas.microsoft.com/office/powerpoint/2010/main" val="3318889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Why Consider a Special Needs Trust?</a:t>
            </a:r>
          </a:p>
        </p:txBody>
      </p:sp>
      <p:sp>
        <p:nvSpPr>
          <p:cNvPr id="10243" name="Rectangle 3"/>
          <p:cNvSpPr>
            <a:spLocks noGrp="1" noChangeArrowheads="1"/>
          </p:cNvSpPr>
          <p:nvPr>
            <p:ph idx="1"/>
          </p:nvPr>
        </p:nvSpPr>
        <p:spPr>
          <a:xfrm>
            <a:off x="457200" y="1839686"/>
            <a:ext cx="8229600" cy="3925388"/>
          </a:xfrm>
          <a:noFill/>
        </p:spPr>
        <p:txBody>
          <a:bodyPr>
            <a:normAutofit/>
          </a:bodyPr>
          <a:lstStyle/>
          <a:p>
            <a:pPr eaLnBrk="1" hangingPunct="1">
              <a:buClrTx/>
              <a:buFont typeface="Wingdings" panose="05000000000000000000" pitchFamily="2" charset="2"/>
              <a:buChar char="§"/>
            </a:pPr>
            <a:r>
              <a:rPr lang="en-US" altLang="en-US" dirty="0">
                <a:solidFill>
                  <a:srgbClr val="4D4D4D"/>
                </a:solidFill>
              </a:rPr>
              <a:t>Unplanned Inheritance</a:t>
            </a:r>
          </a:p>
          <a:p>
            <a:pPr eaLnBrk="1" hangingPunct="1">
              <a:buClrTx/>
              <a:buFont typeface="Wingdings" panose="05000000000000000000" pitchFamily="2" charset="2"/>
              <a:buChar char="§"/>
            </a:pPr>
            <a:r>
              <a:rPr lang="en-US" altLang="en-US" dirty="0">
                <a:solidFill>
                  <a:srgbClr val="4D4D4D"/>
                </a:solidFill>
              </a:rPr>
              <a:t>Personal Injury Settlements</a:t>
            </a:r>
          </a:p>
          <a:p>
            <a:pPr eaLnBrk="1" hangingPunct="1">
              <a:buClrTx/>
              <a:buFont typeface="Wingdings" panose="05000000000000000000" pitchFamily="2" charset="2"/>
              <a:buChar char="§"/>
            </a:pPr>
            <a:r>
              <a:rPr lang="en-US" altLang="en-US" dirty="0">
                <a:solidFill>
                  <a:srgbClr val="4D4D4D"/>
                </a:solidFill>
              </a:rPr>
              <a:t>Matrimonial Action</a:t>
            </a:r>
          </a:p>
          <a:p>
            <a:pPr eaLnBrk="1" hangingPunct="1">
              <a:buClrTx/>
              <a:buFont typeface="Wingdings" panose="05000000000000000000" pitchFamily="2" charset="2"/>
              <a:buChar char="§"/>
            </a:pPr>
            <a:r>
              <a:rPr lang="en-US" altLang="en-US" dirty="0">
                <a:solidFill>
                  <a:srgbClr val="4D4D4D"/>
                </a:solidFill>
              </a:rPr>
              <a:t>Failure to do so may cause loved one to lose</a:t>
            </a:r>
          </a:p>
          <a:p>
            <a:pPr eaLnBrk="1" hangingPunct="1">
              <a:buClrTx/>
              <a:buFont typeface="Wingdings" panose="05000000000000000000" pitchFamily="2" charset="2"/>
              <a:buChar char="§"/>
            </a:pPr>
            <a:endParaRPr lang="en-US" altLang="en-US" dirty="0">
              <a:solidFill>
                <a:srgbClr val="4D4D4D"/>
              </a:solidFill>
            </a:endParaRPr>
          </a:p>
          <a:p>
            <a:pPr lvl="1" eaLnBrk="1" hangingPunct="1">
              <a:buClrTx/>
              <a:buFont typeface="Wingdings" panose="05000000000000000000" pitchFamily="2" charset="2"/>
              <a:buChar char="ü"/>
            </a:pPr>
            <a:r>
              <a:rPr lang="en-US" altLang="en-US" dirty="0">
                <a:solidFill>
                  <a:srgbClr val="4D4D4D"/>
                </a:solidFill>
              </a:rPr>
              <a:t>SSI</a:t>
            </a:r>
          </a:p>
          <a:p>
            <a:pPr lvl="1" eaLnBrk="1" hangingPunct="1">
              <a:buClrTx/>
              <a:buFont typeface="Wingdings" panose="05000000000000000000" pitchFamily="2" charset="2"/>
              <a:buChar char="ü"/>
            </a:pPr>
            <a:r>
              <a:rPr lang="en-US" altLang="en-US" dirty="0">
                <a:solidFill>
                  <a:srgbClr val="4D4D4D"/>
                </a:solidFill>
              </a:rPr>
              <a:t>Medicaid</a:t>
            </a:r>
          </a:p>
          <a:p>
            <a:pPr lvl="1" eaLnBrk="1" hangingPunct="1">
              <a:buClrTx/>
              <a:buFont typeface="Wingdings" panose="05000000000000000000" pitchFamily="2" charset="2"/>
              <a:buChar char="ü"/>
            </a:pPr>
            <a:r>
              <a:rPr lang="en-US" altLang="en-US" dirty="0">
                <a:solidFill>
                  <a:srgbClr val="4D4D4D"/>
                </a:solidFill>
              </a:rPr>
              <a:t>Other Government Assistance or Grants</a:t>
            </a:r>
          </a:p>
          <a:p>
            <a:pPr eaLnBrk="1" hangingPunct="1">
              <a:buClrTx/>
              <a:buFont typeface="Wingdings" panose="05000000000000000000" pitchFamily="2" charset="2"/>
              <a:buChar char="§"/>
            </a:pPr>
            <a:endParaRPr lang="en-US" altLang="en-US" dirty="0">
              <a:solidFill>
                <a:srgbClr val="4D4D4D"/>
              </a:solidFill>
            </a:endParaRPr>
          </a:p>
        </p:txBody>
      </p:sp>
    </p:spTree>
    <p:extLst>
      <p:ext uri="{BB962C8B-B14F-4D97-AF65-F5344CB8AC3E}">
        <p14:creationId xmlns:p14="http://schemas.microsoft.com/office/powerpoint/2010/main" val="880170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Special Needs Trusts</a:t>
            </a:r>
          </a:p>
        </p:txBody>
      </p:sp>
      <p:sp>
        <p:nvSpPr>
          <p:cNvPr id="10243" name="Rectangle 3"/>
          <p:cNvSpPr>
            <a:spLocks noGrp="1" noChangeArrowheads="1"/>
          </p:cNvSpPr>
          <p:nvPr>
            <p:ph idx="1"/>
          </p:nvPr>
        </p:nvSpPr>
        <p:spPr>
          <a:xfrm>
            <a:off x="457200" y="1584960"/>
            <a:ext cx="8229600" cy="4180114"/>
          </a:xfrm>
          <a:noFill/>
        </p:spPr>
        <p:txBody>
          <a:bodyPr>
            <a:normAutofit fontScale="92500" lnSpcReduction="10000"/>
          </a:bodyPr>
          <a:lstStyle/>
          <a:p>
            <a:pPr marL="0" indent="0">
              <a:buClr>
                <a:srgbClr val="547B91"/>
              </a:buClr>
              <a:buNone/>
            </a:pPr>
            <a:endParaRPr lang="en-US" altLang="en-US" sz="2800" dirty="0">
              <a:solidFill>
                <a:srgbClr val="595959"/>
              </a:solidFill>
            </a:endParaRPr>
          </a:p>
          <a:p>
            <a:pPr marL="0" indent="0">
              <a:buClrTx/>
              <a:buFont typeface="Wingdings" panose="05000000000000000000" pitchFamily="2" charset="2"/>
              <a:buChar char="§"/>
            </a:pPr>
            <a:r>
              <a:rPr lang="en-US" altLang="en-US" sz="2800" dirty="0">
                <a:solidFill>
                  <a:srgbClr val="595959"/>
                </a:solidFill>
              </a:rPr>
              <a:t>A Special Needs Trust (“SNT”) is a form of discretionary, spendthrift trust designed to preserve government benefits for a disabled or aged beneficiary. Distributions from the trust are intended to supplement public benefits, not supplant them.</a:t>
            </a:r>
          </a:p>
          <a:p>
            <a:pPr marL="0" indent="0">
              <a:buClrTx/>
              <a:buFont typeface="Wingdings" panose="05000000000000000000" pitchFamily="2" charset="2"/>
              <a:buChar char="§"/>
            </a:pPr>
            <a:endParaRPr lang="en-US" altLang="en-US" sz="2800" dirty="0">
              <a:solidFill>
                <a:srgbClr val="595959"/>
              </a:solidFill>
            </a:endParaRPr>
          </a:p>
          <a:p>
            <a:pPr marL="0" indent="0">
              <a:buClrTx/>
              <a:buFont typeface="Wingdings" panose="05000000000000000000" pitchFamily="2" charset="2"/>
              <a:buChar char="§"/>
            </a:pPr>
            <a:r>
              <a:rPr lang="en-US" altLang="en-US" sz="2800" dirty="0">
                <a:solidFill>
                  <a:srgbClr val="595959"/>
                </a:solidFill>
              </a:rPr>
              <a:t>The benefits at issue are typically needs-based benefits—those that have limitations on the amount of resources and income the recipient may own and/or receive.</a:t>
            </a:r>
          </a:p>
        </p:txBody>
      </p:sp>
    </p:spTree>
    <p:extLst>
      <p:ext uri="{BB962C8B-B14F-4D97-AF65-F5344CB8AC3E}">
        <p14:creationId xmlns:p14="http://schemas.microsoft.com/office/powerpoint/2010/main" val="1993104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The First Steps in Estate &amp; Special Needs Planning</a:t>
            </a:r>
          </a:p>
        </p:txBody>
      </p:sp>
      <p:sp>
        <p:nvSpPr>
          <p:cNvPr id="3075" name="Rectangle 3"/>
          <p:cNvSpPr>
            <a:spLocks noGrp="1" noChangeArrowheads="1"/>
          </p:cNvSpPr>
          <p:nvPr>
            <p:ph idx="1"/>
          </p:nvPr>
        </p:nvSpPr>
        <p:spPr>
          <a:xfrm>
            <a:off x="457200" y="1738585"/>
            <a:ext cx="8229600" cy="4242085"/>
          </a:xfrm>
          <a:noFill/>
        </p:spPr>
        <p:txBody>
          <a:bodyPr>
            <a:normAutofit/>
          </a:bodyPr>
          <a:lstStyle/>
          <a:p>
            <a:pPr eaLnBrk="1" hangingPunct="1">
              <a:buClrTx/>
              <a:buFont typeface="Wingdings" panose="05000000000000000000" pitchFamily="2" charset="2"/>
              <a:buChar char="§"/>
            </a:pPr>
            <a:r>
              <a:rPr lang="en-US" altLang="en-US" sz="2200" dirty="0"/>
              <a:t>Analyze assets</a:t>
            </a:r>
          </a:p>
          <a:p>
            <a:pPr eaLnBrk="1" hangingPunct="1">
              <a:buClrTx/>
              <a:buFont typeface="Wingdings" panose="05000000000000000000" pitchFamily="2" charset="2"/>
              <a:buChar char="§"/>
            </a:pPr>
            <a:endParaRPr lang="en-US" altLang="en-US" sz="2200" dirty="0"/>
          </a:p>
          <a:p>
            <a:pPr eaLnBrk="1" hangingPunct="1">
              <a:buClrTx/>
              <a:buFont typeface="Wingdings" panose="05000000000000000000" pitchFamily="2" charset="2"/>
              <a:buChar char="§"/>
            </a:pPr>
            <a:r>
              <a:rPr lang="en-US" altLang="en-US" sz="2200" dirty="0"/>
              <a:t>Analyze the family situation</a:t>
            </a:r>
          </a:p>
          <a:p>
            <a:pPr eaLnBrk="1" hangingPunct="1">
              <a:buClrTx/>
              <a:buFont typeface="Wingdings" panose="05000000000000000000" pitchFamily="2" charset="2"/>
              <a:buChar char="§"/>
            </a:pPr>
            <a:endParaRPr lang="en-US" altLang="en-US" sz="2200" dirty="0"/>
          </a:p>
          <a:p>
            <a:pPr eaLnBrk="1" hangingPunct="1">
              <a:buClrTx/>
              <a:buFont typeface="Wingdings" panose="05000000000000000000" pitchFamily="2" charset="2"/>
              <a:buChar char="§"/>
            </a:pPr>
            <a:r>
              <a:rPr lang="en-US" altLang="en-US" sz="2200" dirty="0"/>
              <a:t>Discuss client’s objectives and goals</a:t>
            </a:r>
          </a:p>
          <a:p>
            <a:pPr eaLnBrk="1" hangingPunct="1">
              <a:buClrTx/>
              <a:buFont typeface="Wingdings" panose="05000000000000000000" pitchFamily="2" charset="2"/>
              <a:buChar char="§"/>
            </a:pPr>
            <a:endParaRPr lang="en-US" altLang="en-US" sz="2200" dirty="0"/>
          </a:p>
          <a:p>
            <a:pPr eaLnBrk="1" hangingPunct="1">
              <a:buClrTx/>
              <a:buFont typeface="Wingdings" panose="05000000000000000000" pitchFamily="2" charset="2"/>
              <a:buChar char="§"/>
            </a:pPr>
            <a:r>
              <a:rPr lang="en-US" altLang="en-US" sz="2200" dirty="0"/>
              <a:t>Consider any tax planning needs</a:t>
            </a:r>
          </a:p>
          <a:p>
            <a:pPr eaLnBrk="1" hangingPunct="1">
              <a:buClrTx/>
              <a:buFont typeface="Wingdings" panose="05000000000000000000" pitchFamily="2" charset="2"/>
              <a:buChar char="§"/>
            </a:pPr>
            <a:endParaRPr lang="en-US" altLang="en-US" sz="2200" dirty="0"/>
          </a:p>
          <a:p>
            <a:pPr eaLnBrk="1" hangingPunct="1">
              <a:buClrTx/>
              <a:buFont typeface="Wingdings" panose="05000000000000000000" pitchFamily="2" charset="2"/>
              <a:buChar char="§"/>
            </a:pPr>
            <a:r>
              <a:rPr lang="en-US" altLang="en-US" sz="2200" dirty="0"/>
              <a:t>Determine if any government benefits are involved</a:t>
            </a:r>
          </a:p>
          <a:p>
            <a:pPr eaLnBrk="1" hangingPunct="1">
              <a:buClr>
                <a:srgbClr val="CC0000"/>
              </a:buClr>
              <a:buFont typeface="Wingdings" panose="05000000000000000000" pitchFamily="2" charset="2"/>
              <a:buChar char="§"/>
            </a:pPr>
            <a:endParaRPr lang="en-US" altLang="en-US" sz="1800" dirty="0">
              <a:solidFill>
                <a:srgbClr val="4D4D4D"/>
              </a:solidFill>
            </a:endParaRPr>
          </a:p>
        </p:txBody>
      </p:sp>
    </p:spTree>
    <p:extLst>
      <p:ext uri="{BB962C8B-B14F-4D97-AF65-F5344CB8AC3E}">
        <p14:creationId xmlns:p14="http://schemas.microsoft.com/office/powerpoint/2010/main" val="2497967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Pooled and Private </a:t>
            </a:r>
            <a:br>
              <a:rPr lang="en-US" altLang="en-US" sz="2800" dirty="0"/>
            </a:br>
            <a:r>
              <a:rPr lang="en-US" altLang="en-US" sz="2800" dirty="0"/>
              <a:t>Special Needs Trusts</a:t>
            </a:r>
          </a:p>
        </p:txBody>
      </p:sp>
      <p:sp>
        <p:nvSpPr>
          <p:cNvPr id="10243" name="Rectangle 3"/>
          <p:cNvSpPr>
            <a:spLocks noGrp="1" noChangeArrowheads="1"/>
          </p:cNvSpPr>
          <p:nvPr>
            <p:ph idx="1"/>
          </p:nvPr>
        </p:nvSpPr>
        <p:spPr>
          <a:xfrm>
            <a:off x="457200" y="1486986"/>
            <a:ext cx="3731624" cy="4720047"/>
          </a:xfrm>
          <a:noFill/>
        </p:spPr>
        <p:txBody>
          <a:bodyPr>
            <a:normAutofit fontScale="70000" lnSpcReduction="20000"/>
          </a:bodyPr>
          <a:lstStyle/>
          <a:p>
            <a:pPr marL="0" indent="0">
              <a:buClr>
                <a:srgbClr val="547B91"/>
              </a:buClr>
              <a:buNone/>
            </a:pPr>
            <a:r>
              <a:rPr lang="en-US" altLang="en-US" sz="3200" b="1" dirty="0">
                <a:solidFill>
                  <a:srgbClr val="595959"/>
                </a:solidFill>
              </a:rPr>
              <a:t>42 USC 1396(d)(4)(A) Trusts</a:t>
            </a:r>
          </a:p>
          <a:p>
            <a:pPr marL="0" indent="0">
              <a:buClr>
                <a:srgbClr val="547B91"/>
              </a:buClr>
              <a:buFont typeface="Wingdings" panose="05000000000000000000" pitchFamily="2" charset="2"/>
              <a:buChar char="§"/>
            </a:pPr>
            <a:endParaRPr lang="en-US" altLang="en-US" sz="3200" dirty="0">
              <a:solidFill>
                <a:srgbClr val="595959"/>
              </a:solidFill>
            </a:endParaRPr>
          </a:p>
          <a:p>
            <a:pPr marL="0" indent="0">
              <a:buClr>
                <a:srgbClr val="547B91"/>
              </a:buClr>
              <a:buFont typeface="Wingdings" panose="05000000000000000000" pitchFamily="2" charset="2"/>
              <a:buChar char="§"/>
            </a:pPr>
            <a:r>
              <a:rPr lang="en-US" altLang="en-US" sz="2800" dirty="0">
                <a:solidFill>
                  <a:srgbClr val="595959"/>
                </a:solidFill>
              </a:rPr>
              <a:t>Separate Trusts</a:t>
            </a:r>
          </a:p>
          <a:p>
            <a:pPr marL="0" indent="0">
              <a:buClr>
                <a:srgbClr val="547B91"/>
              </a:buClr>
              <a:buFont typeface="Wingdings" panose="05000000000000000000" pitchFamily="2" charset="2"/>
              <a:buChar char="§"/>
            </a:pPr>
            <a:r>
              <a:rPr lang="en-US" altLang="en-US" sz="2800" dirty="0">
                <a:solidFill>
                  <a:srgbClr val="595959"/>
                </a:solidFill>
              </a:rPr>
              <a:t>State Specific</a:t>
            </a:r>
          </a:p>
          <a:p>
            <a:pPr marL="0" indent="0">
              <a:buClr>
                <a:srgbClr val="547B91"/>
              </a:buClr>
              <a:buFont typeface="Wingdings" panose="05000000000000000000" pitchFamily="2" charset="2"/>
              <a:buChar char="§"/>
            </a:pPr>
            <a:r>
              <a:rPr lang="en-US" altLang="en-US" sz="2800" dirty="0">
                <a:solidFill>
                  <a:srgbClr val="595959"/>
                </a:solidFill>
              </a:rPr>
              <a:t>Must be under 65</a:t>
            </a:r>
          </a:p>
          <a:p>
            <a:pPr marL="0" indent="0">
              <a:buClr>
                <a:srgbClr val="547B91"/>
              </a:buClr>
              <a:buFont typeface="Wingdings" panose="05000000000000000000" pitchFamily="2" charset="2"/>
              <a:buChar char="§"/>
            </a:pPr>
            <a:r>
              <a:rPr lang="en-US" altLang="en-US" sz="2800" dirty="0">
                <a:solidFill>
                  <a:srgbClr val="595959"/>
                </a:solidFill>
              </a:rPr>
              <a:t>No additional funds after 65</a:t>
            </a:r>
          </a:p>
          <a:p>
            <a:pPr marL="0" indent="0">
              <a:buClr>
                <a:srgbClr val="547B91"/>
              </a:buClr>
              <a:buFont typeface="Wingdings" panose="05000000000000000000" pitchFamily="2" charset="2"/>
              <a:buChar char="§"/>
            </a:pPr>
            <a:r>
              <a:rPr lang="en-US" altLang="en-US" sz="2800" dirty="0">
                <a:solidFill>
                  <a:srgbClr val="595959"/>
                </a:solidFill>
              </a:rPr>
              <a:t>Individual or their parent, grandparent</a:t>
            </a:r>
            <a:r>
              <a:rPr lang="en-US" altLang="en-US" sz="2800">
                <a:solidFill>
                  <a:srgbClr val="595959"/>
                </a:solidFill>
              </a:rPr>
              <a:t>, or guardian </a:t>
            </a:r>
            <a:r>
              <a:rPr lang="en-US" altLang="en-US" sz="2800" dirty="0">
                <a:solidFill>
                  <a:srgbClr val="595959"/>
                </a:solidFill>
              </a:rPr>
              <a:t>or a court can establish</a:t>
            </a:r>
          </a:p>
          <a:p>
            <a:pPr marL="0" indent="0">
              <a:buClr>
                <a:srgbClr val="547B91"/>
              </a:buClr>
              <a:buFont typeface="Wingdings" panose="05000000000000000000" pitchFamily="2" charset="2"/>
              <a:buChar char="§"/>
            </a:pPr>
            <a:r>
              <a:rPr lang="en-US" altLang="en-US" sz="2800" dirty="0">
                <a:solidFill>
                  <a:srgbClr val="595959"/>
                </a:solidFill>
              </a:rPr>
              <a:t>Mandatory Medicaid Payback</a:t>
            </a:r>
          </a:p>
          <a:p>
            <a:pPr marL="0" indent="0">
              <a:buClr>
                <a:srgbClr val="547B91"/>
              </a:buClr>
              <a:buFont typeface="Wingdings" panose="05000000000000000000" pitchFamily="2" charset="2"/>
              <a:buChar char="§"/>
            </a:pPr>
            <a:r>
              <a:rPr lang="en-US" altLang="en-US" sz="2800" dirty="0">
                <a:solidFill>
                  <a:srgbClr val="595959"/>
                </a:solidFill>
              </a:rPr>
              <a:t>Need knowledgeable administrator to protect government benefits</a:t>
            </a:r>
          </a:p>
          <a:p>
            <a:pPr marL="0" indent="0">
              <a:buClr>
                <a:srgbClr val="547B91"/>
              </a:buClr>
              <a:buFont typeface="Wingdings" panose="05000000000000000000" pitchFamily="2" charset="2"/>
              <a:buChar char="§"/>
            </a:pPr>
            <a:r>
              <a:rPr lang="en-US" altLang="en-US" sz="2800" dirty="0">
                <a:solidFill>
                  <a:srgbClr val="595959"/>
                </a:solidFill>
              </a:rPr>
              <a:t>Cost varies and time consuming</a:t>
            </a:r>
          </a:p>
          <a:p>
            <a:pPr marL="0" indent="0">
              <a:buClr>
                <a:srgbClr val="547B91"/>
              </a:buClr>
              <a:buFont typeface="Wingdings" panose="05000000000000000000" pitchFamily="2" charset="2"/>
              <a:buChar char="§"/>
            </a:pPr>
            <a:r>
              <a:rPr lang="en-US" altLang="en-US" sz="2800" dirty="0">
                <a:solidFill>
                  <a:srgbClr val="595959"/>
                </a:solidFill>
              </a:rPr>
              <a:t>Need government agency approval</a:t>
            </a:r>
          </a:p>
        </p:txBody>
      </p:sp>
      <p:sp>
        <p:nvSpPr>
          <p:cNvPr id="4" name="Rectangle 3"/>
          <p:cNvSpPr txBox="1">
            <a:spLocks noChangeArrowheads="1"/>
          </p:cNvSpPr>
          <p:nvPr/>
        </p:nvSpPr>
        <p:spPr>
          <a:xfrm>
            <a:off x="4859384" y="1486986"/>
            <a:ext cx="3944982" cy="4524103"/>
          </a:xfrm>
          <a:prstGeom prst="rect">
            <a:avLst/>
          </a:prstGeom>
          <a:noFill/>
        </p:spPr>
        <p:txBody>
          <a:bodyPr vert="horz" lIns="0" tIns="0" rIns="0" bIns="0" rtlCol="0">
            <a:normAutofit fontScale="62500" lnSpcReduction="20000"/>
          </a:bodyPr>
          <a:lstStyle>
            <a:lvl1pPr marL="285750" indent="-285750" algn="l" defTabSz="457200" rtl="0" eaLnBrk="1" latinLnBrk="0" hangingPunct="1">
              <a:spcBef>
                <a:spcPts val="200"/>
              </a:spcBef>
              <a:spcAft>
                <a:spcPts val="400"/>
              </a:spcAft>
              <a:buClr>
                <a:schemeClr val="accent1"/>
              </a:buClr>
              <a:buSzPct val="100000"/>
              <a:buFont typeface="Wingdings" charset="2"/>
              <a:buChar char="§"/>
              <a:defRPr sz="2600" kern="1200">
                <a:solidFill>
                  <a:schemeClr val="tx1"/>
                </a:solidFill>
                <a:latin typeface="Arial"/>
                <a:ea typeface="+mn-ea"/>
                <a:cs typeface="+mn-cs"/>
              </a:defRPr>
            </a:lvl1pPr>
            <a:lvl2pPr marL="742950" indent="-285750" algn="l" defTabSz="457200" rtl="0" eaLnBrk="1" latinLnBrk="0" hangingPunct="1">
              <a:spcBef>
                <a:spcPts val="200"/>
              </a:spcBef>
              <a:spcAft>
                <a:spcPts val="400"/>
              </a:spcAft>
              <a:buClr>
                <a:schemeClr val="accent1"/>
              </a:buClr>
              <a:buFont typeface="Wingdings" charset="2"/>
              <a:buChar char="§"/>
              <a:defRPr sz="2400" kern="1200">
                <a:solidFill>
                  <a:schemeClr val="tx1"/>
                </a:solidFill>
                <a:latin typeface="Arial"/>
                <a:ea typeface="+mn-ea"/>
                <a:cs typeface="+mn-cs"/>
              </a:defRPr>
            </a:lvl2pPr>
            <a:lvl3pPr marL="1143000" indent="-228600" algn="l" defTabSz="457200" rtl="0" eaLnBrk="1" latinLnBrk="0" hangingPunct="1">
              <a:spcBef>
                <a:spcPts val="200"/>
              </a:spcBef>
              <a:spcAft>
                <a:spcPts val="400"/>
              </a:spcAft>
              <a:buClr>
                <a:schemeClr val="accent5"/>
              </a:buClr>
              <a:buFont typeface="Wingdings" charset="2"/>
              <a:buChar char="§"/>
              <a:defRPr sz="2200" kern="1200">
                <a:solidFill>
                  <a:schemeClr val="tx1"/>
                </a:solidFill>
                <a:latin typeface="Arial"/>
                <a:ea typeface="+mn-ea"/>
                <a:cs typeface="+mn-cs"/>
              </a:defRPr>
            </a:lvl3pPr>
            <a:lvl4pPr marL="1600200" indent="-228600" algn="l" defTabSz="457200" rtl="0" eaLnBrk="1" latinLnBrk="0" hangingPunct="1">
              <a:spcBef>
                <a:spcPts val="200"/>
              </a:spcBef>
              <a:spcAft>
                <a:spcPts val="400"/>
              </a:spcAft>
              <a:buClr>
                <a:schemeClr val="accent5"/>
              </a:buClr>
              <a:buFont typeface="Lucida Grande"/>
              <a:buChar char="»"/>
              <a:defRPr sz="2000" kern="1200">
                <a:solidFill>
                  <a:schemeClr val="tx1"/>
                </a:solidFill>
                <a:latin typeface="Arial"/>
                <a:ea typeface="+mn-ea"/>
                <a:cs typeface="+mn-cs"/>
              </a:defRPr>
            </a:lvl4pPr>
            <a:lvl5pPr marL="2057400" indent="-228600" algn="l" defTabSz="457200" rtl="0" eaLnBrk="1" latinLnBrk="0" hangingPunct="1">
              <a:spcBef>
                <a:spcPts val="200"/>
              </a:spcBef>
              <a:spcAft>
                <a:spcPts val="400"/>
              </a:spcAft>
              <a:buClr>
                <a:schemeClr val="accent5"/>
              </a:buClr>
              <a:buFont typeface="Lucida Grande"/>
              <a:buChar char="-"/>
              <a:defRPr sz="18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547B91"/>
              </a:buClr>
              <a:buNone/>
            </a:pPr>
            <a:r>
              <a:rPr lang="en-US" altLang="en-US" sz="3600" b="1" dirty="0">
                <a:solidFill>
                  <a:srgbClr val="595959"/>
                </a:solidFill>
              </a:rPr>
              <a:t>42 USC 1396(d)(4)(C) Trusts</a:t>
            </a:r>
          </a:p>
          <a:p>
            <a:pPr>
              <a:buClr>
                <a:srgbClr val="547B91"/>
              </a:buClr>
              <a:buFont typeface="Wingdings" panose="05000000000000000000" pitchFamily="2" charset="2"/>
              <a:buChar char="§"/>
            </a:pPr>
            <a:endParaRPr lang="en-US" altLang="en-US" sz="3200" dirty="0">
              <a:solidFill>
                <a:srgbClr val="595959"/>
              </a:solidFill>
            </a:endParaRPr>
          </a:p>
          <a:p>
            <a:pPr>
              <a:buClr>
                <a:srgbClr val="547B91"/>
              </a:buClr>
              <a:buFont typeface="Wingdings" panose="05000000000000000000" pitchFamily="2" charset="2"/>
              <a:buChar char="§"/>
            </a:pPr>
            <a:r>
              <a:rPr lang="en-US" altLang="en-US" sz="3200" dirty="0">
                <a:solidFill>
                  <a:srgbClr val="595959"/>
                </a:solidFill>
              </a:rPr>
              <a:t>Master Trust</a:t>
            </a:r>
          </a:p>
          <a:p>
            <a:pPr>
              <a:buClr>
                <a:srgbClr val="547B91"/>
              </a:buClr>
              <a:buFont typeface="Wingdings" panose="05000000000000000000" pitchFamily="2" charset="2"/>
              <a:buChar char="§"/>
            </a:pPr>
            <a:r>
              <a:rPr lang="en-US" altLang="en-US" sz="3200" dirty="0">
                <a:solidFill>
                  <a:srgbClr val="595959"/>
                </a:solidFill>
              </a:rPr>
              <a:t>Nationwide</a:t>
            </a:r>
          </a:p>
          <a:p>
            <a:pPr>
              <a:buClr>
                <a:srgbClr val="547B91"/>
              </a:buClr>
              <a:buFont typeface="Wingdings" panose="05000000000000000000" pitchFamily="2" charset="2"/>
              <a:buChar char="§"/>
            </a:pPr>
            <a:r>
              <a:rPr lang="en-US" altLang="en-US" sz="3200" dirty="0">
                <a:solidFill>
                  <a:srgbClr val="595959"/>
                </a:solidFill>
              </a:rPr>
              <a:t>Any Age</a:t>
            </a:r>
          </a:p>
          <a:p>
            <a:pPr>
              <a:buClr>
                <a:srgbClr val="547B91"/>
              </a:buClr>
              <a:buFont typeface="Wingdings" panose="05000000000000000000" pitchFamily="2" charset="2"/>
              <a:buChar char="§"/>
            </a:pPr>
            <a:r>
              <a:rPr lang="en-US" altLang="en-US" sz="3200" dirty="0">
                <a:solidFill>
                  <a:srgbClr val="595959"/>
                </a:solidFill>
              </a:rPr>
              <a:t>Funds can be added anytime</a:t>
            </a:r>
          </a:p>
          <a:p>
            <a:pPr>
              <a:buClr>
                <a:srgbClr val="547B91"/>
              </a:buClr>
              <a:buFont typeface="Wingdings" panose="05000000000000000000" pitchFamily="2" charset="2"/>
              <a:buChar char="§"/>
            </a:pPr>
            <a:r>
              <a:rPr lang="en-US" altLang="en-US" sz="3200" dirty="0">
                <a:solidFill>
                  <a:srgbClr val="595959"/>
                </a:solidFill>
              </a:rPr>
              <a:t>Individual may establish</a:t>
            </a:r>
          </a:p>
          <a:p>
            <a:pPr>
              <a:buClr>
                <a:srgbClr val="547B91"/>
              </a:buClr>
              <a:buFont typeface="Wingdings" panose="05000000000000000000" pitchFamily="2" charset="2"/>
              <a:buChar char="§"/>
            </a:pPr>
            <a:r>
              <a:rPr lang="en-US" altLang="en-US" sz="3200" dirty="0">
                <a:solidFill>
                  <a:srgbClr val="595959"/>
                </a:solidFill>
              </a:rPr>
              <a:t>Medicaid payback may be avoided</a:t>
            </a:r>
          </a:p>
          <a:p>
            <a:pPr>
              <a:buClr>
                <a:srgbClr val="547B91"/>
              </a:buClr>
              <a:buFont typeface="Wingdings" panose="05000000000000000000" pitchFamily="2" charset="2"/>
              <a:buChar char="§"/>
            </a:pPr>
            <a:r>
              <a:rPr lang="en-US" altLang="en-US" sz="3200" dirty="0">
                <a:solidFill>
                  <a:srgbClr val="595959"/>
                </a:solidFill>
              </a:rPr>
              <a:t>Need knowledgeable administrator to protect government benefits</a:t>
            </a:r>
          </a:p>
          <a:p>
            <a:pPr>
              <a:buClr>
                <a:srgbClr val="547B91"/>
              </a:buClr>
              <a:buFont typeface="Wingdings" panose="05000000000000000000" pitchFamily="2" charset="2"/>
              <a:buChar char="§"/>
            </a:pPr>
            <a:r>
              <a:rPr lang="en-US" altLang="en-US" sz="3200" dirty="0">
                <a:solidFill>
                  <a:srgbClr val="595959"/>
                </a:solidFill>
              </a:rPr>
              <a:t>Low cost and quick setup</a:t>
            </a:r>
          </a:p>
          <a:p>
            <a:pPr>
              <a:buClr>
                <a:srgbClr val="547B91"/>
              </a:buClr>
              <a:buFont typeface="Wingdings" panose="05000000000000000000" pitchFamily="2" charset="2"/>
              <a:buChar char="§"/>
            </a:pPr>
            <a:r>
              <a:rPr lang="en-US" altLang="en-US" sz="3200" dirty="0">
                <a:solidFill>
                  <a:srgbClr val="595959"/>
                </a:solidFill>
              </a:rPr>
              <a:t>Need government agency approval</a:t>
            </a:r>
          </a:p>
        </p:txBody>
      </p:sp>
    </p:spTree>
    <p:extLst>
      <p:ext uri="{BB962C8B-B14F-4D97-AF65-F5344CB8AC3E}">
        <p14:creationId xmlns:p14="http://schemas.microsoft.com/office/powerpoint/2010/main" val="1435368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19100"/>
            <a:ext cx="8229600" cy="1143000"/>
          </a:xfrm>
          <a:noFill/>
        </p:spPr>
        <p:txBody>
          <a:bodyPr/>
          <a:lstStyle/>
          <a:p>
            <a:pPr eaLnBrk="1" hangingPunct="1"/>
            <a:r>
              <a:rPr lang="en-US" altLang="en-US" sz="2800" dirty="0"/>
              <a:t>Why Create a d(4)(A) Trust?</a:t>
            </a:r>
            <a:br>
              <a:rPr lang="en-US" altLang="en-US" sz="2800" dirty="0"/>
            </a:br>
            <a:endParaRPr lang="en-US" altLang="en-US" sz="2800" dirty="0"/>
          </a:p>
        </p:txBody>
      </p:sp>
      <p:sp>
        <p:nvSpPr>
          <p:cNvPr id="13315" name="Rectangle 3"/>
          <p:cNvSpPr>
            <a:spLocks noGrp="1" noChangeArrowheads="1"/>
          </p:cNvSpPr>
          <p:nvPr>
            <p:ph idx="1"/>
          </p:nvPr>
        </p:nvSpPr>
        <p:spPr>
          <a:xfrm>
            <a:off x="457200" y="1828800"/>
            <a:ext cx="8229600" cy="5029200"/>
          </a:xfrm>
          <a:noFill/>
        </p:spPr>
        <p:txBody>
          <a:bodyPr>
            <a:normAutofit/>
          </a:bodyPr>
          <a:lstStyle/>
          <a:p>
            <a:pPr eaLnBrk="1" hangingPunct="1">
              <a:buClrTx/>
              <a:buFont typeface="Wingdings" panose="05000000000000000000" pitchFamily="2" charset="2"/>
              <a:buChar char="§"/>
            </a:pPr>
            <a:r>
              <a:rPr lang="en-US" altLang="en-US" sz="3000" dirty="0">
                <a:solidFill>
                  <a:srgbClr val="4D4D4D"/>
                </a:solidFill>
              </a:rPr>
              <a:t>Reimbursement is only for Medicaid, not all public benefits</a:t>
            </a:r>
          </a:p>
          <a:p>
            <a:pPr eaLnBrk="1" hangingPunct="1">
              <a:buClrTx/>
              <a:buFont typeface="Wingdings" panose="05000000000000000000" pitchFamily="2" charset="2"/>
              <a:buChar char="§"/>
            </a:pPr>
            <a:r>
              <a:rPr lang="en-US" altLang="en-US" sz="3000" dirty="0">
                <a:solidFill>
                  <a:srgbClr val="4D4D4D"/>
                </a:solidFill>
              </a:rPr>
              <a:t>Reimbursement is based on actual Medicaid expenditures, not prevailing market costs</a:t>
            </a:r>
          </a:p>
          <a:p>
            <a:pPr eaLnBrk="1" hangingPunct="1">
              <a:buClrTx/>
              <a:buFont typeface="Wingdings" panose="05000000000000000000" pitchFamily="2" charset="2"/>
              <a:buChar char="§"/>
            </a:pPr>
            <a:r>
              <a:rPr lang="en-US" altLang="en-US" sz="3000" dirty="0">
                <a:solidFill>
                  <a:srgbClr val="4D4D4D"/>
                </a:solidFill>
              </a:rPr>
              <a:t>No interest</a:t>
            </a:r>
          </a:p>
          <a:p>
            <a:pPr eaLnBrk="1" hangingPunct="1">
              <a:buClrTx/>
              <a:buFont typeface="Wingdings" panose="05000000000000000000" pitchFamily="2" charset="2"/>
              <a:buChar char="§"/>
            </a:pPr>
            <a:r>
              <a:rPr lang="en-US" altLang="en-US" sz="3000" dirty="0">
                <a:solidFill>
                  <a:srgbClr val="4D4D4D"/>
                </a:solidFill>
              </a:rPr>
              <a:t>Some services not readily available in the private market</a:t>
            </a:r>
          </a:p>
        </p:txBody>
      </p:sp>
    </p:spTree>
    <p:extLst>
      <p:ext uri="{BB962C8B-B14F-4D97-AF65-F5344CB8AC3E}">
        <p14:creationId xmlns:p14="http://schemas.microsoft.com/office/powerpoint/2010/main" val="763970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19100"/>
            <a:ext cx="8229600" cy="1143000"/>
          </a:xfrm>
          <a:noFill/>
        </p:spPr>
        <p:txBody>
          <a:bodyPr/>
          <a:lstStyle/>
          <a:p>
            <a:pPr eaLnBrk="1" hangingPunct="1"/>
            <a:r>
              <a:rPr lang="en-US" altLang="en-US" sz="2800" dirty="0"/>
              <a:t>Special Needs Trust - Establishment</a:t>
            </a:r>
            <a:br>
              <a:rPr lang="en-US" altLang="en-US" sz="2800" dirty="0"/>
            </a:br>
            <a:endParaRPr lang="en-US" altLang="en-US" sz="2800" dirty="0"/>
          </a:p>
        </p:txBody>
      </p:sp>
      <p:sp>
        <p:nvSpPr>
          <p:cNvPr id="13315" name="Rectangle 3"/>
          <p:cNvSpPr>
            <a:spLocks noGrp="1" noChangeArrowheads="1"/>
          </p:cNvSpPr>
          <p:nvPr>
            <p:ph idx="1"/>
          </p:nvPr>
        </p:nvSpPr>
        <p:spPr>
          <a:xfrm>
            <a:off x="457200" y="1562100"/>
            <a:ext cx="8229600" cy="5295900"/>
          </a:xfrm>
          <a:noFill/>
        </p:spPr>
        <p:txBody>
          <a:bodyPr>
            <a:noAutofit/>
          </a:bodyPr>
          <a:lstStyle/>
          <a:p>
            <a:pPr marL="282575" indent="-282575">
              <a:lnSpc>
                <a:spcPct val="80000"/>
              </a:lnSpc>
              <a:buClrTx/>
              <a:buFont typeface="Wingdings" panose="05000000000000000000" pitchFamily="2" charset="2"/>
              <a:buChar char="§"/>
            </a:pPr>
            <a:r>
              <a:rPr lang="en-US" altLang="en-US" sz="2000" dirty="0">
                <a:solidFill>
                  <a:srgbClr val="595959"/>
                </a:solidFill>
              </a:rPr>
              <a:t>Who can establish a irrevocable first party special needs trust?</a:t>
            </a:r>
          </a:p>
          <a:p>
            <a:pPr marL="282575" indent="-282575">
              <a:lnSpc>
                <a:spcPct val="80000"/>
              </a:lnSpc>
              <a:buClrTx/>
              <a:buFont typeface="Wingdings" panose="05000000000000000000" pitchFamily="2" charset="2"/>
              <a:buChar char="§"/>
            </a:pPr>
            <a:endParaRPr lang="en-US" altLang="en-US" sz="2000" dirty="0">
              <a:solidFill>
                <a:srgbClr val="595959"/>
              </a:solidFill>
            </a:endParaRPr>
          </a:p>
          <a:p>
            <a:pPr lvl="1">
              <a:lnSpc>
                <a:spcPct val="80000"/>
              </a:lnSpc>
              <a:buClrTx/>
              <a:buFont typeface="Wingdings" panose="05000000000000000000" pitchFamily="2" charset="2"/>
              <a:buChar char="ü"/>
            </a:pPr>
            <a:r>
              <a:rPr lang="en-US" altLang="en-US" sz="2000" dirty="0">
                <a:solidFill>
                  <a:srgbClr val="595959"/>
                </a:solidFill>
              </a:rPr>
              <a:t>Traditionally Speaking: </a:t>
            </a:r>
          </a:p>
          <a:p>
            <a:pPr marL="457200" lvl="1" indent="0">
              <a:lnSpc>
                <a:spcPct val="80000"/>
              </a:lnSpc>
              <a:buClrTx/>
              <a:buNone/>
            </a:pPr>
            <a:endParaRPr lang="en-US" altLang="en-US" sz="2000" dirty="0">
              <a:solidFill>
                <a:srgbClr val="595959"/>
              </a:solidFill>
            </a:endParaRPr>
          </a:p>
          <a:p>
            <a:pPr lvl="2" indent="-285750">
              <a:lnSpc>
                <a:spcPct val="80000"/>
              </a:lnSpc>
              <a:buClrTx/>
              <a:buFont typeface="Wingdings" panose="05000000000000000000" pitchFamily="2" charset="2"/>
              <a:buChar char="v"/>
            </a:pPr>
            <a:r>
              <a:rPr lang="en-US" altLang="en-US" sz="2000" dirty="0">
                <a:solidFill>
                  <a:srgbClr val="595959"/>
                </a:solidFill>
              </a:rPr>
              <a:t>Parent</a:t>
            </a:r>
          </a:p>
          <a:p>
            <a:pPr lvl="2" indent="-285750">
              <a:lnSpc>
                <a:spcPct val="80000"/>
              </a:lnSpc>
              <a:buClrTx/>
              <a:buFont typeface="Wingdings" panose="05000000000000000000" pitchFamily="2" charset="2"/>
              <a:buChar char="v"/>
            </a:pPr>
            <a:r>
              <a:rPr lang="en-US" altLang="en-US" sz="2000" dirty="0">
                <a:solidFill>
                  <a:srgbClr val="595959"/>
                </a:solidFill>
              </a:rPr>
              <a:t>Grandparent</a:t>
            </a:r>
          </a:p>
          <a:p>
            <a:pPr lvl="2" indent="-285750">
              <a:lnSpc>
                <a:spcPct val="80000"/>
              </a:lnSpc>
              <a:buClrTx/>
              <a:buFont typeface="Wingdings" panose="05000000000000000000" pitchFamily="2" charset="2"/>
              <a:buChar char="v"/>
            </a:pPr>
            <a:r>
              <a:rPr lang="en-US" altLang="en-US" sz="2000" dirty="0">
                <a:solidFill>
                  <a:srgbClr val="595959"/>
                </a:solidFill>
              </a:rPr>
              <a:t>Guardian</a:t>
            </a:r>
          </a:p>
          <a:p>
            <a:pPr lvl="2" indent="-285750">
              <a:lnSpc>
                <a:spcPct val="80000"/>
              </a:lnSpc>
              <a:buClrTx/>
              <a:buFont typeface="Wingdings" panose="05000000000000000000" pitchFamily="2" charset="2"/>
              <a:buChar char="v"/>
            </a:pPr>
            <a:r>
              <a:rPr lang="en-US" altLang="en-US" sz="2000" dirty="0">
                <a:solidFill>
                  <a:srgbClr val="595959"/>
                </a:solidFill>
              </a:rPr>
              <a:t>The Court</a:t>
            </a:r>
          </a:p>
          <a:p>
            <a:pPr marL="1139825" lvl="2" indent="-282575">
              <a:lnSpc>
                <a:spcPct val="80000"/>
              </a:lnSpc>
              <a:buClrTx/>
              <a:buFont typeface="Wingdings" panose="05000000000000000000" pitchFamily="2" charset="2"/>
              <a:buChar char="§"/>
            </a:pPr>
            <a:endParaRPr lang="en-US" altLang="en-US" sz="2000" dirty="0">
              <a:solidFill>
                <a:srgbClr val="595959"/>
              </a:solidFill>
            </a:endParaRPr>
          </a:p>
          <a:p>
            <a:pPr lvl="1">
              <a:lnSpc>
                <a:spcPct val="80000"/>
              </a:lnSpc>
              <a:buClrTx/>
              <a:buFont typeface="Wingdings" panose="05000000000000000000" pitchFamily="2" charset="2"/>
              <a:buChar char="ü"/>
            </a:pPr>
            <a:r>
              <a:rPr lang="en-US" sz="2200" dirty="0"/>
              <a:t>On December 13, 2016, President Barack Obama signed into law the </a:t>
            </a:r>
            <a:r>
              <a:rPr lang="en-US" sz="2200" b="1" dirty="0"/>
              <a:t>21st Century Cures Act</a:t>
            </a:r>
            <a:r>
              <a:rPr lang="en-US" sz="2200" dirty="0"/>
              <a:t>. This contains the </a:t>
            </a:r>
            <a:r>
              <a:rPr lang="en-US" sz="2200" b="1" dirty="0"/>
              <a:t>Special Needs Trust Fairness Act </a:t>
            </a:r>
            <a:r>
              <a:rPr lang="en-US" sz="2200" dirty="0"/>
              <a:t>– a sentence long provision to correct a 23-year-old error by adding two simple words, "the individual“ to 42 USC 1396p(d)(4)(a)</a:t>
            </a:r>
            <a:endParaRPr lang="en-US" altLang="en-US" sz="2200" dirty="0">
              <a:solidFill>
                <a:srgbClr val="595959"/>
              </a:solidFill>
            </a:endParaRPr>
          </a:p>
        </p:txBody>
      </p:sp>
    </p:spTree>
    <p:extLst>
      <p:ext uri="{BB962C8B-B14F-4D97-AF65-F5344CB8AC3E}">
        <p14:creationId xmlns:p14="http://schemas.microsoft.com/office/powerpoint/2010/main" val="2467934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70113"/>
            <a:ext cx="8229600" cy="1143000"/>
          </a:xfrm>
          <a:noFill/>
        </p:spPr>
        <p:txBody>
          <a:bodyPr/>
          <a:lstStyle/>
          <a:p>
            <a:pPr eaLnBrk="1" hangingPunct="1"/>
            <a:r>
              <a:rPr lang="en-US" altLang="en-US" sz="2800" dirty="0"/>
              <a:t>Special Needs Trust Considerations</a:t>
            </a:r>
            <a:br>
              <a:rPr lang="en-US" altLang="en-US" sz="2800" dirty="0"/>
            </a:br>
            <a:endParaRPr lang="en-US" altLang="en-US" sz="2800" dirty="0"/>
          </a:p>
        </p:txBody>
      </p:sp>
      <p:sp>
        <p:nvSpPr>
          <p:cNvPr id="13315" name="Rectangle 3"/>
          <p:cNvSpPr>
            <a:spLocks noGrp="1" noChangeArrowheads="1"/>
          </p:cNvSpPr>
          <p:nvPr>
            <p:ph idx="1"/>
          </p:nvPr>
        </p:nvSpPr>
        <p:spPr>
          <a:xfrm>
            <a:off x="387531" y="1988819"/>
            <a:ext cx="8229600" cy="5295900"/>
          </a:xfrm>
          <a:noFill/>
        </p:spPr>
        <p:txBody>
          <a:bodyPr>
            <a:noAutofit/>
          </a:bodyPr>
          <a:lstStyle/>
          <a:p>
            <a:pPr marL="282575" indent="-282575">
              <a:lnSpc>
                <a:spcPct val="80000"/>
              </a:lnSpc>
              <a:buClrTx/>
              <a:buFont typeface="Wingdings" panose="05000000000000000000" pitchFamily="2" charset="2"/>
              <a:buChar char="§"/>
            </a:pPr>
            <a:r>
              <a:rPr lang="en-US" altLang="en-US" sz="2000" dirty="0">
                <a:solidFill>
                  <a:srgbClr val="595959"/>
                </a:solidFill>
              </a:rPr>
              <a:t>The primary goal is to preserve your client’s needs-based government benefits</a:t>
            </a:r>
          </a:p>
          <a:p>
            <a:pPr lvl="1">
              <a:lnSpc>
                <a:spcPct val="80000"/>
              </a:lnSpc>
              <a:buClrTx/>
            </a:pPr>
            <a:endParaRPr lang="en-US" altLang="en-US" sz="1700" dirty="0">
              <a:solidFill>
                <a:srgbClr val="595959"/>
              </a:solidFill>
            </a:endParaRPr>
          </a:p>
          <a:p>
            <a:pPr marL="282575" indent="-282575">
              <a:lnSpc>
                <a:spcPct val="80000"/>
              </a:lnSpc>
              <a:buClrTx/>
              <a:buFont typeface="Wingdings" panose="05000000000000000000" pitchFamily="2" charset="2"/>
              <a:buChar char="§"/>
            </a:pPr>
            <a:r>
              <a:rPr lang="en-US" altLang="en-US" sz="2000" dirty="0">
                <a:solidFill>
                  <a:srgbClr val="595959"/>
                </a:solidFill>
              </a:rPr>
              <a:t>All disbursement decisions are based on what is in the best interest of the beneficiary</a:t>
            </a:r>
          </a:p>
          <a:p>
            <a:pPr marL="282575" indent="-282575">
              <a:lnSpc>
                <a:spcPct val="80000"/>
              </a:lnSpc>
              <a:buClrTx/>
              <a:buFont typeface="Wingdings" panose="05000000000000000000" pitchFamily="2" charset="2"/>
              <a:buChar char="§"/>
            </a:pPr>
            <a:endParaRPr lang="en-US" altLang="en-US" sz="2000" dirty="0">
              <a:solidFill>
                <a:srgbClr val="595959"/>
              </a:solidFill>
            </a:endParaRPr>
          </a:p>
          <a:p>
            <a:pPr marL="282575" indent="-282575">
              <a:lnSpc>
                <a:spcPct val="80000"/>
              </a:lnSpc>
              <a:buClrTx/>
              <a:buFont typeface="Wingdings" panose="05000000000000000000" pitchFamily="2" charset="2"/>
              <a:buChar char="§"/>
            </a:pPr>
            <a:r>
              <a:rPr lang="en-US" altLang="en-US" sz="2000" dirty="0">
                <a:solidFill>
                  <a:srgbClr val="595959"/>
                </a:solidFill>
              </a:rPr>
              <a:t>Upon termination of the SNT or death of the beneficiary:</a:t>
            </a:r>
          </a:p>
          <a:p>
            <a:pPr marL="282575" indent="-282575">
              <a:lnSpc>
                <a:spcPct val="80000"/>
              </a:lnSpc>
              <a:buClrTx/>
              <a:buFont typeface="Wingdings" panose="05000000000000000000" pitchFamily="2" charset="2"/>
              <a:buChar char="§"/>
            </a:pPr>
            <a:endParaRPr lang="en-US" altLang="en-US" sz="2000" dirty="0">
              <a:solidFill>
                <a:srgbClr val="595959"/>
              </a:solidFill>
            </a:endParaRPr>
          </a:p>
          <a:p>
            <a:pPr lvl="1">
              <a:lnSpc>
                <a:spcPct val="80000"/>
              </a:lnSpc>
              <a:buClrTx/>
              <a:buFont typeface="Wingdings" panose="05000000000000000000" pitchFamily="2" charset="2"/>
              <a:buChar char="ü"/>
            </a:pPr>
            <a:r>
              <a:rPr lang="en-US" altLang="en-US" sz="1700" dirty="0">
                <a:solidFill>
                  <a:srgbClr val="595959"/>
                </a:solidFill>
              </a:rPr>
              <a:t>Medicaid payback required to the State</a:t>
            </a:r>
          </a:p>
          <a:p>
            <a:pPr lvl="1">
              <a:lnSpc>
                <a:spcPct val="80000"/>
              </a:lnSpc>
              <a:buClrTx/>
              <a:buFont typeface="Wingdings" panose="05000000000000000000" pitchFamily="2" charset="2"/>
              <a:buChar char="ü"/>
            </a:pPr>
            <a:r>
              <a:rPr lang="en-US" altLang="en-US" sz="1700" dirty="0">
                <a:solidFill>
                  <a:srgbClr val="595959"/>
                </a:solidFill>
              </a:rPr>
              <a:t>Remainder passes to heirs</a:t>
            </a:r>
          </a:p>
        </p:txBody>
      </p:sp>
    </p:spTree>
    <p:extLst>
      <p:ext uri="{BB962C8B-B14F-4D97-AF65-F5344CB8AC3E}">
        <p14:creationId xmlns:p14="http://schemas.microsoft.com/office/powerpoint/2010/main" val="2188151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n-US" altLang="en-US" sz="3200" b="1" u="sng"/>
              <a:t>Example Uses of SNT Funds:</a:t>
            </a:r>
            <a:br>
              <a:rPr lang="en-US" altLang="en-US" sz="3200"/>
            </a:br>
            <a:endParaRPr lang="en-US" altLang="en-US" sz="3200"/>
          </a:p>
        </p:txBody>
      </p:sp>
      <p:sp>
        <p:nvSpPr>
          <p:cNvPr id="16387" name="Rectangle 3"/>
          <p:cNvSpPr>
            <a:spLocks noGrp="1" noChangeArrowheads="1"/>
          </p:cNvSpPr>
          <p:nvPr>
            <p:ph idx="1"/>
          </p:nvPr>
        </p:nvSpPr>
        <p:spPr/>
        <p:txBody>
          <a:bodyPr>
            <a:noAutofit/>
          </a:bodyPr>
          <a:lstStyle/>
          <a:p>
            <a:pPr marL="0" indent="0" eaLnBrk="1" hangingPunct="1">
              <a:lnSpc>
                <a:spcPct val="80000"/>
              </a:lnSpc>
              <a:buNone/>
            </a:pPr>
            <a:r>
              <a:rPr lang="en-US" altLang="en-US" sz="1600" dirty="0"/>
              <a:t>	</a:t>
            </a:r>
            <a:r>
              <a:rPr lang="en-US" altLang="en-US" sz="1600" dirty="0" err="1"/>
              <a:t>out-of</a:t>
            </a:r>
            <a:r>
              <a:rPr lang="en-US" altLang="en-US" sz="1600" dirty="0"/>
              <a:t> pocket medical and dental expenses			home improvements</a:t>
            </a:r>
          </a:p>
          <a:p>
            <a:pPr marL="0" indent="0" eaLnBrk="1" hangingPunct="1">
              <a:lnSpc>
                <a:spcPct val="80000"/>
              </a:lnSpc>
              <a:buNone/>
            </a:pPr>
            <a:r>
              <a:rPr lang="en-US" altLang="en-US" sz="1600" dirty="0"/>
              <a:t>	medical equipment not provided by Medicaid    		computers, etc.</a:t>
            </a:r>
          </a:p>
          <a:p>
            <a:pPr marL="0" indent="0" eaLnBrk="1" hangingPunct="1">
              <a:lnSpc>
                <a:spcPct val="80000"/>
              </a:lnSpc>
              <a:buNone/>
            </a:pPr>
            <a:r>
              <a:rPr lang="en-US" altLang="en-US" sz="1600" dirty="0"/>
              <a:t>	eyeglasses									cable TV</a:t>
            </a:r>
          </a:p>
          <a:p>
            <a:pPr marL="0" indent="0" eaLnBrk="1" hangingPunct="1">
              <a:lnSpc>
                <a:spcPct val="80000"/>
              </a:lnSpc>
              <a:buNone/>
            </a:pPr>
            <a:r>
              <a:rPr lang="en-US" altLang="en-US" sz="1600" dirty="0"/>
              <a:t>	exercise equipment								telephones, TVs, radios</a:t>
            </a:r>
          </a:p>
          <a:p>
            <a:pPr marL="0" indent="0" eaLnBrk="1" hangingPunct="1">
              <a:lnSpc>
                <a:spcPct val="80000"/>
              </a:lnSpc>
              <a:buNone/>
            </a:pPr>
            <a:r>
              <a:rPr lang="en-US" altLang="en-US" sz="1600" dirty="0"/>
              <a:t>	annual independent checkups						cameras</a:t>
            </a:r>
          </a:p>
          <a:p>
            <a:pPr marL="0" indent="0" eaLnBrk="1" hangingPunct="1">
              <a:lnSpc>
                <a:spcPct val="80000"/>
              </a:lnSpc>
              <a:buNone/>
            </a:pPr>
            <a:r>
              <a:rPr lang="en-US" altLang="en-US" sz="1600" dirty="0"/>
              <a:t>	transportation									trips and vacations</a:t>
            </a:r>
          </a:p>
          <a:p>
            <a:pPr marL="0" indent="0" eaLnBrk="1" hangingPunct="1">
              <a:lnSpc>
                <a:spcPct val="80000"/>
              </a:lnSpc>
              <a:buNone/>
            </a:pPr>
            <a:r>
              <a:rPr lang="en-US" altLang="en-US" sz="1600" dirty="0"/>
              <a:t>	motor vehicles									visits to friends</a:t>
            </a:r>
          </a:p>
          <a:p>
            <a:pPr marL="0" indent="0" eaLnBrk="1" hangingPunct="1">
              <a:lnSpc>
                <a:spcPct val="80000"/>
              </a:lnSpc>
              <a:buNone/>
            </a:pPr>
            <a:r>
              <a:rPr lang="en-US" altLang="en-US" sz="1600" dirty="0"/>
              <a:t>	vehicle maintenance							entertainment</a:t>
            </a:r>
          </a:p>
          <a:p>
            <a:pPr marL="0" indent="0" eaLnBrk="1" hangingPunct="1">
              <a:lnSpc>
                <a:spcPct val="80000"/>
              </a:lnSpc>
              <a:buNone/>
            </a:pPr>
            <a:r>
              <a:rPr lang="en-US" altLang="en-US" sz="1600" dirty="0"/>
              <a:t>	vehicle insurance premiums						newspaper &amp; magazines</a:t>
            </a:r>
          </a:p>
          <a:p>
            <a:pPr marL="0" indent="0" eaLnBrk="1" hangingPunct="1">
              <a:lnSpc>
                <a:spcPct val="80000"/>
              </a:lnSpc>
              <a:buNone/>
            </a:pPr>
            <a:r>
              <a:rPr lang="en-US" altLang="en-US" sz="1600" dirty="0"/>
              <a:t>	life insurance premiums							athletic training &amp; comp.</a:t>
            </a:r>
          </a:p>
          <a:p>
            <a:pPr marL="0" indent="0" eaLnBrk="1" hangingPunct="1">
              <a:lnSpc>
                <a:spcPct val="80000"/>
              </a:lnSpc>
              <a:buNone/>
            </a:pPr>
            <a:r>
              <a:rPr lang="en-US" altLang="en-US" sz="1600" dirty="0"/>
              <a:t>	physical rehab. services							personal care attendants	</a:t>
            </a:r>
          </a:p>
          <a:p>
            <a:pPr marL="0" indent="0" eaLnBrk="1" hangingPunct="1">
              <a:lnSpc>
                <a:spcPct val="80000"/>
              </a:lnSpc>
              <a:buNone/>
            </a:pPr>
            <a:r>
              <a:rPr lang="en-US" altLang="en-US" sz="1600" dirty="0"/>
              <a:t>	essential dietary needs							voc. rehab. or hab.</a:t>
            </a:r>
          </a:p>
          <a:p>
            <a:pPr marL="0" indent="0" eaLnBrk="1" hangingPunct="1">
              <a:lnSpc>
                <a:spcPct val="80000"/>
              </a:lnSpc>
              <a:buNone/>
            </a:pPr>
            <a:r>
              <a:rPr lang="en-US" altLang="en-US" sz="1600" dirty="0"/>
              <a:t>	materials for hobbies							professional services</a:t>
            </a:r>
          </a:p>
          <a:p>
            <a:pPr marL="0" indent="0" eaLnBrk="1" hangingPunct="1">
              <a:lnSpc>
                <a:spcPct val="80000"/>
              </a:lnSpc>
              <a:buNone/>
            </a:pPr>
            <a:r>
              <a:rPr lang="en-US" altLang="en-US" sz="1600" dirty="0"/>
              <a:t>	tickets for rec. &amp; cultural events					tuition &amp; related expenses</a:t>
            </a:r>
          </a:p>
          <a:p>
            <a:pPr marL="0" indent="0" eaLnBrk="1" hangingPunct="1">
              <a:lnSpc>
                <a:spcPct val="80000"/>
              </a:lnSpc>
              <a:buNone/>
            </a:pPr>
            <a:r>
              <a:rPr lang="en-US" altLang="en-US" sz="1600" dirty="0"/>
              <a:t>	musical instruments								cosmetics</a:t>
            </a:r>
          </a:p>
          <a:p>
            <a:pPr marL="0" indent="0" eaLnBrk="1" hangingPunct="1">
              <a:lnSpc>
                <a:spcPct val="80000"/>
              </a:lnSpc>
              <a:buNone/>
            </a:pPr>
            <a:r>
              <a:rPr lang="en-US" altLang="en-US" sz="1600" dirty="0"/>
              <a:t>	costs related to attending meetings					conferences &amp; seminars</a:t>
            </a:r>
          </a:p>
          <a:p>
            <a:pPr marL="0" indent="0" eaLnBrk="1" hangingPunct="1">
              <a:lnSpc>
                <a:spcPct val="80000"/>
              </a:lnSpc>
              <a:buNone/>
            </a:pPr>
            <a:r>
              <a:rPr lang="en-US" altLang="en-US" sz="1600" dirty="0"/>
              <a:t>	memberships in book, health, etc. clubs</a:t>
            </a:r>
          </a:p>
          <a:p>
            <a:pPr eaLnBrk="1" hangingPunct="1">
              <a:lnSpc>
                <a:spcPct val="80000"/>
              </a:lnSpc>
            </a:pPr>
            <a:endParaRPr lang="en-US" altLang="en-US" sz="1600" dirty="0"/>
          </a:p>
        </p:txBody>
      </p:sp>
    </p:spTree>
    <p:extLst>
      <p:ext uri="{BB962C8B-B14F-4D97-AF65-F5344CB8AC3E}">
        <p14:creationId xmlns:p14="http://schemas.microsoft.com/office/powerpoint/2010/main" val="1415840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9213" y="1504114"/>
            <a:ext cx="8325574" cy="4524637"/>
          </a:xfrm>
          <a:prstGeom prst="rect">
            <a:avLst/>
          </a:prstGeom>
          <a:noFill/>
        </p:spPr>
        <p:txBody>
          <a:bodyPr wrap="square" rtlCol="0">
            <a:spAutoFit/>
          </a:bodyPr>
          <a:lstStyle/>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It is not atypical for a trust company, to often have trust accounts that are impacted by 42 USC §1395y(B)(2), the Medicare Secondary Payer Act. </a:t>
            </a:r>
          </a:p>
          <a:p>
            <a:pPr marL="285750" marR="0" indent="-285750" algn="just">
              <a:lnSpc>
                <a:spcPct val="107000"/>
              </a:lnSpc>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Trustees must understand how Medicare’s interest in personal injury litigation requires the Medicare beneficiary to adequately consider and protect Medicare’s interest in his or her future injury related medical care.  </a:t>
            </a:r>
          </a:p>
          <a:p>
            <a:pPr marL="285750" marR="0" indent="-285750" algn="just">
              <a:lnSpc>
                <a:spcPct val="107000"/>
              </a:lnSpc>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is best accomplished by engaging third-party experts such as Medivest or Cattie and Gonzalez to evaluate the settlement, determine the amount to be allocated to a Medicare Set Aside, and then administer the same for the benefit of the trust beneficiary.  </a:t>
            </a:r>
          </a:p>
          <a:p>
            <a:pPr marL="285750" marR="0" indent="-285750" algn="just">
              <a:lnSpc>
                <a:spcPct val="107000"/>
              </a:lnSpc>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It’s also important the trustee understand that the Medicare Set Aside itself must be a sub-account of the trust or risk jeopardizing the trust beneficiary’s eligibility for means-tested government benefits, such as Medicaid and SSI. </a:t>
            </a:r>
          </a:p>
        </p:txBody>
      </p:sp>
      <p:sp>
        <p:nvSpPr>
          <p:cNvPr id="4" name="Title 3">
            <a:extLst>
              <a:ext uri="{FF2B5EF4-FFF2-40B4-BE49-F238E27FC236}">
                <a16:creationId xmlns:a16="http://schemas.microsoft.com/office/drawing/2014/main" id="{79A4E53D-C456-4B5C-9ADC-111A01823E30}"/>
              </a:ext>
            </a:extLst>
          </p:cNvPr>
          <p:cNvSpPr>
            <a:spLocks noGrp="1"/>
          </p:cNvSpPr>
          <p:nvPr>
            <p:ph type="title"/>
          </p:nvPr>
        </p:nvSpPr>
        <p:spPr/>
        <p:txBody>
          <a:bodyPr/>
          <a:lstStyle/>
          <a:p>
            <a:r>
              <a:rPr lang="en-US" dirty="0"/>
              <a:t>Medicare Set Asides</a:t>
            </a:r>
          </a:p>
        </p:txBody>
      </p:sp>
    </p:spTree>
    <p:extLst>
      <p:ext uri="{BB962C8B-B14F-4D97-AF65-F5344CB8AC3E}">
        <p14:creationId xmlns:p14="http://schemas.microsoft.com/office/powerpoint/2010/main" val="3284228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82D8B-E306-407B-BAD1-452B509A261A}"/>
              </a:ext>
            </a:extLst>
          </p:cNvPr>
          <p:cNvSpPr>
            <a:spLocks noGrp="1"/>
          </p:cNvSpPr>
          <p:nvPr>
            <p:ph type="title"/>
          </p:nvPr>
        </p:nvSpPr>
        <p:spPr>
          <a:xfrm>
            <a:off x="559496" y="363204"/>
            <a:ext cx="6847177" cy="879175"/>
          </a:xfrm>
        </p:spPr>
        <p:txBody>
          <a:bodyPr>
            <a:normAutofit/>
          </a:bodyPr>
          <a:lstStyle/>
          <a:p>
            <a:r>
              <a:rPr lang="en-US" altLang="en-US" sz="2800" dirty="0"/>
              <a:t>Finding a Trustee</a:t>
            </a:r>
            <a:br>
              <a:rPr lang="en-US" altLang="en-US" sz="2800" dirty="0"/>
            </a:br>
            <a:endParaRPr lang="en-US" sz="2800" dirty="0"/>
          </a:p>
        </p:txBody>
      </p:sp>
      <p:sp>
        <p:nvSpPr>
          <p:cNvPr id="3" name="Content Placeholder 2">
            <a:extLst>
              <a:ext uri="{FF2B5EF4-FFF2-40B4-BE49-F238E27FC236}">
                <a16:creationId xmlns:a16="http://schemas.microsoft.com/office/drawing/2014/main" id="{1CAB2D50-068F-4ADD-A11B-876145C15F01}"/>
              </a:ext>
            </a:extLst>
          </p:cNvPr>
          <p:cNvSpPr>
            <a:spLocks noGrp="1"/>
          </p:cNvSpPr>
          <p:nvPr>
            <p:ph idx="1"/>
          </p:nvPr>
        </p:nvSpPr>
        <p:spPr/>
        <p:txBody>
          <a:bodyPr>
            <a:normAutofit fontScale="70000" lnSpcReduction="20000"/>
          </a:bodyPr>
          <a:lstStyle/>
          <a:p>
            <a:pPr marL="0" indent="0" algn="ctr">
              <a:buClrTx/>
              <a:buNone/>
            </a:pPr>
            <a:r>
              <a:rPr lang="en-US" altLang="en-US" sz="3100" b="1" dirty="0"/>
              <a:t>Practice Tips for Finding a Trustee</a:t>
            </a:r>
          </a:p>
          <a:p>
            <a:pPr marL="0" indent="0" algn="ctr">
              <a:buClrTx/>
              <a:buNone/>
            </a:pPr>
            <a:endParaRPr lang="en-US" altLang="en-US" sz="3100" dirty="0"/>
          </a:p>
          <a:p>
            <a:pPr>
              <a:buClrTx/>
              <a:buFont typeface="Wingdings" panose="05000000000000000000" pitchFamily="2" charset="2"/>
              <a:buChar char="§"/>
            </a:pPr>
            <a:r>
              <a:rPr lang="en-US" altLang="en-US" sz="2400" dirty="0"/>
              <a:t>Corporations are generally preferred over individuals</a:t>
            </a:r>
          </a:p>
          <a:p>
            <a:pPr>
              <a:buClrTx/>
              <a:buFont typeface="Wingdings" panose="05000000000000000000" pitchFamily="2" charset="2"/>
              <a:buChar char="§"/>
            </a:pPr>
            <a:endParaRPr lang="en-US" altLang="en-US" sz="2400" dirty="0"/>
          </a:p>
          <a:p>
            <a:pPr>
              <a:buClrTx/>
              <a:buFont typeface="Wingdings" panose="05000000000000000000" pitchFamily="2" charset="2"/>
              <a:buChar char="§"/>
            </a:pPr>
            <a:r>
              <a:rPr lang="en-US" altLang="en-US" sz="2400" dirty="0"/>
              <a:t>Experience with administering special needs trusts;</a:t>
            </a:r>
          </a:p>
          <a:p>
            <a:pPr>
              <a:buClrTx/>
              <a:buFont typeface="Wingdings" panose="05000000000000000000" pitchFamily="2" charset="2"/>
              <a:buChar char="§"/>
            </a:pPr>
            <a:endParaRPr lang="en-US" altLang="en-US" sz="2400" dirty="0"/>
          </a:p>
          <a:p>
            <a:pPr>
              <a:buClrTx/>
              <a:buFont typeface="Wingdings" panose="05000000000000000000" pitchFamily="2" charset="2"/>
              <a:buChar char="§"/>
            </a:pPr>
            <a:r>
              <a:rPr lang="en-US" altLang="en-US" sz="2400" dirty="0"/>
              <a:t>Knowledgeable about estate and special needs legal issues;</a:t>
            </a:r>
          </a:p>
          <a:p>
            <a:pPr>
              <a:buClrTx/>
              <a:buFont typeface="Wingdings" panose="05000000000000000000" pitchFamily="2" charset="2"/>
              <a:buChar char="§"/>
            </a:pPr>
            <a:endParaRPr lang="en-US" altLang="en-US" sz="2400" dirty="0"/>
          </a:p>
          <a:p>
            <a:pPr>
              <a:buClrTx/>
              <a:buFont typeface="Wingdings" panose="05000000000000000000" pitchFamily="2" charset="2"/>
              <a:buChar char="§"/>
            </a:pPr>
            <a:r>
              <a:rPr lang="en-US" altLang="en-US" sz="2400" dirty="0"/>
              <a:t>Familiarity with the Social Security’s Program Operations Manual Systems (“POMS”);</a:t>
            </a:r>
          </a:p>
          <a:p>
            <a:pPr>
              <a:buClrTx/>
              <a:buFont typeface="Wingdings" panose="05000000000000000000" pitchFamily="2" charset="2"/>
              <a:buChar char="§"/>
            </a:pPr>
            <a:endParaRPr lang="en-US" altLang="en-US" sz="2400" dirty="0"/>
          </a:p>
          <a:p>
            <a:pPr>
              <a:buClrTx/>
              <a:buFont typeface="Wingdings" panose="05000000000000000000" pitchFamily="2" charset="2"/>
              <a:buChar char="§"/>
            </a:pPr>
            <a:r>
              <a:rPr lang="en-US" altLang="en-US" sz="2400" dirty="0"/>
              <a:t>Ability to highlight a specific investment strategy for special needs trusts – a focus on asset preservation not growth; and</a:t>
            </a:r>
          </a:p>
          <a:p>
            <a:pPr>
              <a:buClrTx/>
              <a:buFont typeface="Wingdings" panose="05000000000000000000" pitchFamily="2" charset="2"/>
              <a:buChar char="§"/>
            </a:pPr>
            <a:endParaRPr lang="en-US" altLang="en-US" sz="2400" dirty="0"/>
          </a:p>
          <a:p>
            <a:pPr>
              <a:buClrTx/>
              <a:buFont typeface="Wingdings" panose="05000000000000000000" pitchFamily="2" charset="2"/>
              <a:buChar char="§"/>
            </a:pPr>
            <a:r>
              <a:rPr lang="en-US" altLang="en-US" sz="2400" dirty="0"/>
              <a:t>Depth of support team comfortable administering special needs trusts.</a:t>
            </a:r>
          </a:p>
          <a:p>
            <a:pPr>
              <a:buClrTx/>
              <a:buFont typeface="Wingdings" panose="05000000000000000000" pitchFamily="2" charset="2"/>
              <a:buChar char="§"/>
            </a:pPr>
            <a:endParaRPr lang="en-US" altLang="en-US" sz="2400" dirty="0"/>
          </a:p>
          <a:p>
            <a:pPr>
              <a:buClrTx/>
              <a:buFont typeface="Wingdings" panose="05000000000000000000" pitchFamily="2" charset="2"/>
              <a:buChar char="§"/>
            </a:pPr>
            <a:endParaRPr lang="en-US" altLang="en-US" sz="2400" dirty="0"/>
          </a:p>
          <a:p>
            <a:pPr lvl="2">
              <a:buClrTx/>
              <a:buFont typeface="Wingdings" panose="05000000000000000000" pitchFamily="2" charset="2"/>
              <a:buChar char="ü"/>
            </a:pPr>
            <a:endParaRPr lang="en-US" altLang="en-US" sz="1900" dirty="0"/>
          </a:p>
          <a:p>
            <a:pPr marL="914400" lvl="2" indent="0">
              <a:buClrTx/>
              <a:buNone/>
            </a:pPr>
            <a:endParaRPr lang="en-US" altLang="en-US" sz="1800" dirty="0"/>
          </a:p>
          <a:p>
            <a:endParaRPr lang="en-US" dirty="0"/>
          </a:p>
        </p:txBody>
      </p:sp>
    </p:spTree>
    <p:extLst>
      <p:ext uri="{BB962C8B-B14F-4D97-AF65-F5344CB8AC3E}">
        <p14:creationId xmlns:p14="http://schemas.microsoft.com/office/powerpoint/2010/main" val="1875263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82D8B-E306-407B-BAD1-452B509A261A}"/>
              </a:ext>
            </a:extLst>
          </p:cNvPr>
          <p:cNvSpPr>
            <a:spLocks noGrp="1"/>
          </p:cNvSpPr>
          <p:nvPr>
            <p:ph type="title"/>
          </p:nvPr>
        </p:nvSpPr>
        <p:spPr>
          <a:xfrm>
            <a:off x="559496" y="363204"/>
            <a:ext cx="6847177" cy="879175"/>
          </a:xfrm>
        </p:spPr>
        <p:txBody>
          <a:bodyPr>
            <a:normAutofit/>
          </a:bodyPr>
          <a:lstStyle/>
          <a:p>
            <a:r>
              <a:rPr lang="en-US" altLang="en-US" sz="2800" dirty="0"/>
              <a:t>Finding a Trustee</a:t>
            </a:r>
            <a:br>
              <a:rPr lang="en-US" altLang="en-US" sz="2800" dirty="0"/>
            </a:br>
            <a:endParaRPr lang="en-US" sz="2800" dirty="0"/>
          </a:p>
        </p:txBody>
      </p:sp>
      <p:sp>
        <p:nvSpPr>
          <p:cNvPr id="3" name="Content Placeholder 2">
            <a:extLst>
              <a:ext uri="{FF2B5EF4-FFF2-40B4-BE49-F238E27FC236}">
                <a16:creationId xmlns:a16="http://schemas.microsoft.com/office/drawing/2014/main" id="{1CAB2D50-068F-4ADD-A11B-876145C15F01}"/>
              </a:ext>
            </a:extLst>
          </p:cNvPr>
          <p:cNvSpPr>
            <a:spLocks noGrp="1"/>
          </p:cNvSpPr>
          <p:nvPr>
            <p:ph idx="1"/>
          </p:nvPr>
        </p:nvSpPr>
        <p:spPr/>
        <p:txBody>
          <a:bodyPr>
            <a:normAutofit fontScale="85000" lnSpcReduction="20000"/>
          </a:bodyPr>
          <a:lstStyle/>
          <a:p>
            <a:pPr marL="0" indent="0" algn="ctr">
              <a:buClrTx/>
              <a:buNone/>
            </a:pPr>
            <a:r>
              <a:rPr lang="en-US" altLang="en-US" sz="3100" b="1" dirty="0"/>
              <a:t>Practice Tips for Finding a Trustee</a:t>
            </a:r>
          </a:p>
          <a:p>
            <a:pPr marL="0" indent="0" algn="ctr">
              <a:buClrTx/>
              <a:buNone/>
            </a:pPr>
            <a:endParaRPr lang="en-US" altLang="en-US" sz="3100" dirty="0"/>
          </a:p>
          <a:p>
            <a:pPr>
              <a:buClrTx/>
              <a:buFont typeface="Wingdings" panose="05000000000000000000" pitchFamily="2" charset="2"/>
              <a:buChar char="§"/>
            </a:pPr>
            <a:r>
              <a:rPr lang="en-US" altLang="en-US" sz="2400" dirty="0"/>
              <a:t>Management Fees:  </a:t>
            </a:r>
          </a:p>
          <a:p>
            <a:pPr>
              <a:buClrTx/>
              <a:buFont typeface="Wingdings" panose="05000000000000000000" pitchFamily="2" charset="2"/>
              <a:buChar char="§"/>
            </a:pPr>
            <a:endParaRPr lang="en-US" altLang="en-US" sz="2200" dirty="0"/>
          </a:p>
          <a:p>
            <a:pPr lvl="1">
              <a:buClrTx/>
              <a:buFont typeface="Wingdings" panose="05000000000000000000" pitchFamily="2" charset="2"/>
              <a:buChar char="ü"/>
            </a:pPr>
            <a:r>
              <a:rPr lang="en-US" altLang="en-US" sz="2100" b="1" dirty="0"/>
              <a:t>Trustee Services:</a:t>
            </a:r>
            <a:r>
              <a:rPr lang="en-US" altLang="en-US" sz="2100" dirty="0"/>
              <a:t> can be performed by an individual or Corporate entity.  The fee is generally around a 1% annual fee based upon the assets under management. </a:t>
            </a:r>
          </a:p>
          <a:p>
            <a:pPr lvl="1">
              <a:buClrTx/>
              <a:buFont typeface="Wingdings" panose="05000000000000000000" pitchFamily="2" charset="2"/>
              <a:buChar char="ü"/>
            </a:pPr>
            <a:endParaRPr lang="en-US" altLang="en-US" sz="2100" dirty="0"/>
          </a:p>
          <a:p>
            <a:pPr lvl="1">
              <a:buClrTx/>
              <a:buFont typeface="Wingdings" panose="05000000000000000000" pitchFamily="2" charset="2"/>
              <a:buChar char="ü"/>
            </a:pPr>
            <a:r>
              <a:rPr lang="en-US" altLang="en-US" sz="2100" b="1" dirty="0"/>
              <a:t>Wealth Manager:   </a:t>
            </a:r>
            <a:r>
              <a:rPr lang="en-US" altLang="en-US" sz="2100" dirty="0"/>
              <a:t>Based on size of account typically 1% annually. </a:t>
            </a:r>
          </a:p>
          <a:p>
            <a:pPr lvl="1">
              <a:buClrTx/>
              <a:buFont typeface="Wingdings" panose="05000000000000000000" pitchFamily="2" charset="2"/>
              <a:buChar char="ü"/>
            </a:pPr>
            <a:endParaRPr lang="en-US" altLang="en-US" sz="2100" dirty="0"/>
          </a:p>
          <a:p>
            <a:pPr lvl="1">
              <a:buClrTx/>
              <a:buFont typeface="Wingdings" panose="05000000000000000000" pitchFamily="2" charset="2"/>
              <a:buChar char="ü"/>
            </a:pPr>
            <a:r>
              <a:rPr lang="en-US" altLang="en-US" sz="2100" b="1" dirty="0"/>
              <a:t>Hidden Fees: </a:t>
            </a:r>
            <a:r>
              <a:rPr lang="en-US" altLang="en-US" sz="2100" dirty="0"/>
              <a:t>Beware of common fee practices and differences so that you are comparing like services to like fees.  For example, trustee fees shouldn’t be charged on the amount used to purchase an annuity nor should there be 12B-1 fees charged to manage mutual funds.</a:t>
            </a:r>
          </a:p>
          <a:p>
            <a:pPr lvl="2">
              <a:buClrTx/>
              <a:buFont typeface="Wingdings" panose="05000000000000000000" pitchFamily="2" charset="2"/>
              <a:buChar char="ü"/>
            </a:pPr>
            <a:endParaRPr lang="en-US" altLang="en-US" sz="1900" dirty="0"/>
          </a:p>
          <a:p>
            <a:pPr marL="914400" lvl="2" indent="0">
              <a:buClrTx/>
              <a:buNone/>
            </a:pPr>
            <a:endParaRPr lang="en-US" altLang="en-US" sz="1800" dirty="0"/>
          </a:p>
          <a:p>
            <a:endParaRPr lang="en-US" dirty="0"/>
          </a:p>
        </p:txBody>
      </p:sp>
    </p:spTree>
    <p:extLst>
      <p:ext uri="{BB962C8B-B14F-4D97-AF65-F5344CB8AC3E}">
        <p14:creationId xmlns:p14="http://schemas.microsoft.com/office/powerpoint/2010/main" val="3511344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82D8B-E306-407B-BAD1-452B509A261A}"/>
              </a:ext>
            </a:extLst>
          </p:cNvPr>
          <p:cNvSpPr>
            <a:spLocks noGrp="1"/>
          </p:cNvSpPr>
          <p:nvPr>
            <p:ph type="title"/>
          </p:nvPr>
        </p:nvSpPr>
        <p:spPr/>
        <p:txBody>
          <a:bodyPr>
            <a:normAutofit fontScale="90000"/>
          </a:bodyPr>
          <a:lstStyle/>
          <a:p>
            <a:r>
              <a:rPr lang="en-US" altLang="en-US" sz="3200" dirty="0"/>
              <a:t>Finding a Trustee</a:t>
            </a:r>
            <a:br>
              <a:rPr lang="en-US" altLang="en-US" sz="2800" dirty="0"/>
            </a:br>
            <a:endParaRPr lang="en-US" dirty="0"/>
          </a:p>
        </p:txBody>
      </p:sp>
      <p:sp>
        <p:nvSpPr>
          <p:cNvPr id="3" name="Content Placeholder 2">
            <a:extLst>
              <a:ext uri="{FF2B5EF4-FFF2-40B4-BE49-F238E27FC236}">
                <a16:creationId xmlns:a16="http://schemas.microsoft.com/office/drawing/2014/main" id="{1CAB2D50-068F-4ADD-A11B-876145C15F01}"/>
              </a:ext>
            </a:extLst>
          </p:cNvPr>
          <p:cNvSpPr>
            <a:spLocks noGrp="1"/>
          </p:cNvSpPr>
          <p:nvPr>
            <p:ph idx="1"/>
          </p:nvPr>
        </p:nvSpPr>
        <p:spPr>
          <a:xfrm>
            <a:off x="559496" y="1600201"/>
            <a:ext cx="8037218" cy="4689388"/>
          </a:xfrm>
        </p:spPr>
        <p:txBody>
          <a:bodyPr>
            <a:normAutofit fontScale="62500" lnSpcReduction="20000"/>
          </a:bodyPr>
          <a:lstStyle/>
          <a:p>
            <a:pPr marL="0" indent="0" algn="ctr">
              <a:buClrTx/>
              <a:buNone/>
            </a:pPr>
            <a:r>
              <a:rPr lang="en-US" altLang="en-US" sz="3500" b="1" dirty="0"/>
              <a:t>Practice tips – Continued</a:t>
            </a:r>
          </a:p>
          <a:p>
            <a:pPr marL="0" indent="0" algn="ctr">
              <a:buClrTx/>
              <a:buNone/>
            </a:pPr>
            <a:endParaRPr lang="en-US" altLang="en-US" sz="2900" dirty="0"/>
          </a:p>
          <a:p>
            <a:pPr>
              <a:buClrTx/>
              <a:buFont typeface="Wingdings" panose="05000000000000000000" pitchFamily="2" charset="2"/>
              <a:buChar char="§"/>
            </a:pPr>
            <a:r>
              <a:rPr lang="en-US" altLang="en-US" sz="2900" dirty="0"/>
              <a:t>Fees:  </a:t>
            </a:r>
          </a:p>
          <a:p>
            <a:pPr lvl="2">
              <a:buClrTx/>
              <a:buFont typeface="Wingdings" panose="05000000000000000000" pitchFamily="2" charset="2"/>
              <a:buChar char="§"/>
            </a:pPr>
            <a:endParaRPr lang="en-US" altLang="en-US" sz="2900" b="1" dirty="0"/>
          </a:p>
          <a:p>
            <a:pPr lvl="1">
              <a:buClrTx/>
              <a:buFont typeface="Wingdings" panose="05000000000000000000" pitchFamily="2" charset="2"/>
              <a:buChar char="ü"/>
            </a:pPr>
            <a:r>
              <a:rPr lang="en-US" altLang="en-US" sz="2900" dirty="0"/>
              <a:t>Always ask for a statement of </a:t>
            </a:r>
            <a:r>
              <a:rPr lang="en-US" altLang="en-US" sz="2900" b="1" i="1" dirty="0"/>
              <a:t>all </a:t>
            </a:r>
            <a:r>
              <a:rPr lang="en-US" altLang="en-US" sz="2900" dirty="0"/>
              <a:t>fees.</a:t>
            </a:r>
          </a:p>
          <a:p>
            <a:pPr marL="857250" lvl="1" indent="-342900">
              <a:buClrTx/>
              <a:buFont typeface="Wingdings" panose="05000000000000000000" pitchFamily="2" charset="2"/>
              <a:buChar char="ü"/>
            </a:pPr>
            <a:endParaRPr lang="en-US" altLang="en-US" sz="2900" dirty="0"/>
          </a:p>
          <a:p>
            <a:pPr lvl="1">
              <a:buClrTx/>
              <a:buFont typeface="Wingdings" panose="05000000000000000000" pitchFamily="2" charset="2"/>
              <a:buChar char="ü"/>
            </a:pPr>
            <a:r>
              <a:rPr lang="en-US" altLang="en-US" sz="2900" dirty="0"/>
              <a:t>Investment strategies should be income based and de-risked.  Modern portfolio theory should not apply to the investments of a SNT beneficiary</a:t>
            </a:r>
          </a:p>
          <a:p>
            <a:pPr marL="914400" lvl="2" indent="0">
              <a:buClrTx/>
              <a:buNone/>
            </a:pPr>
            <a:endParaRPr lang="en-US" altLang="en-US" sz="2900" dirty="0"/>
          </a:p>
          <a:p>
            <a:pPr>
              <a:buClrTx/>
              <a:buFont typeface="Wingdings" panose="05000000000000000000" pitchFamily="2" charset="2"/>
              <a:buChar char="§"/>
            </a:pPr>
            <a:r>
              <a:rPr lang="en-US" altLang="en-US" sz="2900" dirty="0"/>
              <a:t>Not all trust companies are prepared for administering a trust for a catastrophically injured person.  SNT’s are intentionally distributive, sometimes eroding balances before a beneficiary’s death. </a:t>
            </a:r>
          </a:p>
          <a:p>
            <a:pPr>
              <a:buClrTx/>
              <a:buFont typeface="Wingdings" panose="05000000000000000000" pitchFamily="2" charset="2"/>
              <a:buChar char="§"/>
            </a:pPr>
            <a:endParaRPr lang="en-US" altLang="en-US" sz="2900" dirty="0"/>
          </a:p>
          <a:p>
            <a:pPr>
              <a:buClrTx/>
              <a:buFont typeface="Wingdings" panose="05000000000000000000" pitchFamily="2" charset="2"/>
              <a:buChar char="§"/>
            </a:pPr>
            <a:r>
              <a:rPr lang="en-US" altLang="en-US" sz="2900" dirty="0"/>
              <a:t>SNTs require a very hands approach which is a bit atypical for trust administration.   Quite often the lure of a large initial trust deposit catches the attention of many trust companies that are not well positioned to administer an SNT.</a:t>
            </a:r>
          </a:p>
          <a:p>
            <a:endParaRPr lang="en-US" dirty="0"/>
          </a:p>
        </p:txBody>
      </p:sp>
    </p:spTree>
    <p:extLst>
      <p:ext uri="{BB962C8B-B14F-4D97-AF65-F5344CB8AC3E}">
        <p14:creationId xmlns:p14="http://schemas.microsoft.com/office/powerpoint/2010/main" val="630483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229600" cy="1143000"/>
          </a:xfrm>
          <a:noFill/>
        </p:spPr>
        <p:txBody>
          <a:bodyPr>
            <a:normAutofit/>
          </a:bodyPr>
          <a:lstStyle/>
          <a:p>
            <a:r>
              <a:rPr lang="en-US" altLang="en-US" sz="2800" dirty="0"/>
              <a:t>ABLE Account and Special Needs Trust</a:t>
            </a:r>
          </a:p>
        </p:txBody>
      </p:sp>
      <p:sp>
        <p:nvSpPr>
          <p:cNvPr id="22531" name="Rectangle 3"/>
          <p:cNvSpPr>
            <a:spLocks noGrp="1" noChangeArrowheads="1"/>
          </p:cNvSpPr>
          <p:nvPr>
            <p:ph idx="1"/>
          </p:nvPr>
        </p:nvSpPr>
        <p:spPr>
          <a:xfrm>
            <a:off x="457200" y="1489166"/>
            <a:ext cx="8229600" cy="4636998"/>
          </a:xfrm>
          <a:noFill/>
        </p:spPr>
        <p:txBody>
          <a:bodyPr>
            <a:normAutofit/>
          </a:bodyPr>
          <a:lstStyle/>
          <a:p>
            <a:pPr>
              <a:buClrTx/>
              <a:buFont typeface="Wingdings" panose="05000000000000000000" pitchFamily="2" charset="2"/>
              <a:buChar char="§"/>
            </a:pPr>
            <a:endParaRPr lang="en-US" altLang="en-US" sz="1800" b="1" dirty="0"/>
          </a:p>
          <a:p>
            <a:pPr>
              <a:buClrTx/>
              <a:buFont typeface="Wingdings" panose="05000000000000000000" pitchFamily="2" charset="2"/>
              <a:buChar char="§"/>
            </a:pPr>
            <a:r>
              <a:rPr lang="en-US" altLang="en-US" sz="1800" b="1" dirty="0"/>
              <a:t>Coupling ABLE with a Special Needs Trust: </a:t>
            </a:r>
            <a:r>
              <a:rPr lang="en-US" altLang="en-US" sz="1800" dirty="0"/>
              <a:t>When coupling a special needs trust together with an ABLE Account, you are able to provide the beneficiary with greater flexibility and control over their life and their ability to pay for their routine household expenses.</a:t>
            </a:r>
          </a:p>
          <a:p>
            <a:pPr>
              <a:buClrTx/>
              <a:buFont typeface="Wingdings" panose="05000000000000000000" pitchFamily="2" charset="2"/>
              <a:buChar char="§"/>
            </a:pPr>
            <a:endParaRPr lang="en-US" altLang="en-US" sz="1800" dirty="0"/>
          </a:p>
          <a:p>
            <a:pPr lvl="1">
              <a:buClrTx/>
              <a:buFont typeface="Wingdings" panose="05000000000000000000" pitchFamily="2" charset="2"/>
              <a:buChar char="§"/>
            </a:pPr>
            <a:r>
              <a:rPr lang="en-US" altLang="en-US" sz="1600" b="1" dirty="0"/>
              <a:t>In-Kind Support and Maintenance: </a:t>
            </a:r>
            <a:r>
              <a:rPr lang="en-US" altLang="en-US" sz="1600" dirty="0"/>
              <a:t>When paying for household expenses out of a special needs trust, it is possible Social Security will count such payments as in-kind support and maintenance, which can result in a reduction in the beneficiary’s SSI payment.</a:t>
            </a:r>
          </a:p>
          <a:p>
            <a:pPr lvl="1">
              <a:buClrTx/>
              <a:buFont typeface="Wingdings" panose="05000000000000000000" pitchFamily="2" charset="2"/>
              <a:buChar char="§"/>
            </a:pPr>
            <a:endParaRPr lang="en-US" altLang="en-US" sz="1600" dirty="0"/>
          </a:p>
          <a:p>
            <a:pPr lvl="1">
              <a:buClrTx/>
              <a:buFont typeface="Wingdings" panose="05000000000000000000" pitchFamily="2" charset="2"/>
              <a:buChar char="§"/>
            </a:pPr>
            <a:r>
              <a:rPr lang="en-US" altLang="en-US" sz="1600" b="1" dirty="0"/>
              <a:t>Household Expenses:  </a:t>
            </a:r>
            <a:r>
              <a:rPr lang="en-US" altLang="en-US" sz="1600" dirty="0"/>
              <a:t>If, however, household expenses are paid for from the ABLE Account no such reduction occurs.  Therefore, the ABLE account is better positioned to pay for routine household expenses, leaving the special needs trust to provide for other non-household expenses that will make the beneficiary's life better and more enjoyable.</a:t>
            </a:r>
          </a:p>
          <a:p>
            <a:pPr lvl="1">
              <a:buClrTx/>
              <a:buFont typeface="Wingdings" panose="05000000000000000000" pitchFamily="2" charset="2"/>
              <a:buChar char="§"/>
            </a:pPr>
            <a:endParaRPr lang="en-US" altLang="en-US" dirty="0"/>
          </a:p>
          <a:p>
            <a:pPr>
              <a:buClrTx/>
              <a:buBlip>
                <a:blip r:embed="rId3"/>
              </a:buBlip>
            </a:pPr>
            <a:endParaRPr lang="en-US" altLang="en-US" sz="2000" b="1" dirty="0">
              <a:solidFill>
                <a:srgbClr val="336699"/>
              </a:solidFill>
            </a:endParaRPr>
          </a:p>
        </p:txBody>
      </p:sp>
    </p:spTree>
    <p:extLst>
      <p:ext uri="{BB962C8B-B14F-4D97-AF65-F5344CB8AC3E}">
        <p14:creationId xmlns:p14="http://schemas.microsoft.com/office/powerpoint/2010/main" val="3181238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98120"/>
            <a:ext cx="6705600" cy="1143000"/>
          </a:xfrm>
          <a:noFill/>
        </p:spPr>
        <p:txBody>
          <a:bodyPr/>
          <a:lstStyle/>
          <a:p>
            <a:pPr eaLnBrk="1" hangingPunct="1"/>
            <a:r>
              <a:rPr lang="en-US" altLang="en-US" sz="2800" dirty="0"/>
              <a:t>Estate Planning Documents </a:t>
            </a:r>
          </a:p>
        </p:txBody>
      </p:sp>
      <p:sp>
        <p:nvSpPr>
          <p:cNvPr id="4099" name="Rectangle 3"/>
          <p:cNvSpPr>
            <a:spLocks noGrp="1" noChangeArrowheads="1"/>
          </p:cNvSpPr>
          <p:nvPr>
            <p:ph idx="1"/>
          </p:nvPr>
        </p:nvSpPr>
        <p:spPr>
          <a:xfrm>
            <a:off x="457200" y="1867263"/>
            <a:ext cx="7315200" cy="3509963"/>
          </a:xfrm>
          <a:noFill/>
        </p:spPr>
        <p:txBody>
          <a:bodyPr>
            <a:normAutofit/>
          </a:bodyPr>
          <a:lstStyle/>
          <a:p>
            <a:pPr eaLnBrk="1" hangingPunct="1">
              <a:lnSpc>
                <a:spcPct val="80000"/>
              </a:lnSpc>
              <a:buClrTx/>
              <a:buFont typeface="Wingdings" panose="05000000000000000000" pitchFamily="2" charset="2"/>
              <a:buChar char="§"/>
            </a:pPr>
            <a:r>
              <a:rPr lang="en-US" altLang="en-US" sz="2000" dirty="0">
                <a:solidFill>
                  <a:srgbClr val="4D4D4D"/>
                </a:solidFill>
              </a:rPr>
              <a:t>Wills</a:t>
            </a:r>
          </a:p>
          <a:p>
            <a:pPr eaLnBrk="1" hangingPunct="1">
              <a:lnSpc>
                <a:spcPct val="80000"/>
              </a:lnSpc>
              <a:buClrTx/>
              <a:buFont typeface="Wingdings" panose="05000000000000000000" pitchFamily="2" charset="2"/>
              <a:buChar char="§"/>
            </a:pPr>
            <a:endParaRPr lang="en-US" altLang="en-US" sz="2000" dirty="0">
              <a:solidFill>
                <a:srgbClr val="4D4D4D"/>
              </a:solidFill>
            </a:endParaRPr>
          </a:p>
          <a:p>
            <a:pPr eaLnBrk="1" hangingPunct="1">
              <a:lnSpc>
                <a:spcPct val="80000"/>
              </a:lnSpc>
              <a:buClrTx/>
              <a:buFont typeface="Wingdings" panose="05000000000000000000" pitchFamily="2" charset="2"/>
              <a:buChar char="§"/>
            </a:pPr>
            <a:r>
              <a:rPr lang="en-US" altLang="en-US" sz="2000" dirty="0">
                <a:solidFill>
                  <a:srgbClr val="4D4D4D"/>
                </a:solidFill>
              </a:rPr>
              <a:t>Trusts</a:t>
            </a:r>
          </a:p>
          <a:p>
            <a:pPr eaLnBrk="1" hangingPunct="1">
              <a:lnSpc>
                <a:spcPct val="80000"/>
              </a:lnSpc>
              <a:buClrTx/>
              <a:buFont typeface="Wingdings" panose="05000000000000000000" pitchFamily="2" charset="2"/>
              <a:buChar char="§"/>
            </a:pPr>
            <a:endParaRPr lang="en-US" altLang="en-US" sz="2000" dirty="0">
              <a:solidFill>
                <a:srgbClr val="4D4D4D"/>
              </a:solidFill>
            </a:endParaRPr>
          </a:p>
          <a:p>
            <a:pPr eaLnBrk="1" hangingPunct="1">
              <a:lnSpc>
                <a:spcPct val="80000"/>
              </a:lnSpc>
              <a:buClrTx/>
              <a:buFont typeface="Wingdings" panose="05000000000000000000" pitchFamily="2" charset="2"/>
              <a:buChar char="§"/>
            </a:pPr>
            <a:r>
              <a:rPr lang="en-US" altLang="en-US" sz="2000" dirty="0">
                <a:solidFill>
                  <a:srgbClr val="4D4D4D"/>
                </a:solidFill>
              </a:rPr>
              <a:t>Powers of Attorney</a:t>
            </a:r>
          </a:p>
          <a:p>
            <a:pPr lvl="1" eaLnBrk="1" hangingPunct="1">
              <a:lnSpc>
                <a:spcPct val="80000"/>
              </a:lnSpc>
              <a:buClrTx/>
              <a:buFont typeface="Wingdings" panose="05000000000000000000" pitchFamily="2" charset="2"/>
              <a:buChar char="§"/>
            </a:pPr>
            <a:endParaRPr lang="en-US" altLang="en-US" sz="2000" dirty="0">
              <a:solidFill>
                <a:srgbClr val="4D4D4D"/>
              </a:solidFill>
            </a:endParaRPr>
          </a:p>
          <a:p>
            <a:pPr lvl="1" eaLnBrk="1" hangingPunct="1">
              <a:lnSpc>
                <a:spcPct val="80000"/>
              </a:lnSpc>
              <a:buClrTx/>
              <a:buFont typeface="Wingdings" panose="05000000000000000000" pitchFamily="2" charset="2"/>
              <a:buChar char="ü"/>
            </a:pPr>
            <a:r>
              <a:rPr lang="en-US" altLang="en-US" sz="2000" dirty="0">
                <a:solidFill>
                  <a:srgbClr val="4D4D4D"/>
                </a:solidFill>
              </a:rPr>
              <a:t>Guardianship as Alternative</a:t>
            </a:r>
          </a:p>
          <a:p>
            <a:pPr eaLnBrk="1" hangingPunct="1">
              <a:lnSpc>
                <a:spcPct val="80000"/>
              </a:lnSpc>
              <a:buClrTx/>
              <a:buFont typeface="Wingdings" panose="05000000000000000000" pitchFamily="2" charset="2"/>
              <a:buChar char="§"/>
            </a:pPr>
            <a:endParaRPr lang="en-US" altLang="en-US" sz="2000" dirty="0">
              <a:solidFill>
                <a:srgbClr val="4D4D4D"/>
              </a:solidFill>
            </a:endParaRPr>
          </a:p>
          <a:p>
            <a:pPr eaLnBrk="1" hangingPunct="1">
              <a:lnSpc>
                <a:spcPct val="80000"/>
              </a:lnSpc>
              <a:buClrTx/>
              <a:buFont typeface="Wingdings" panose="05000000000000000000" pitchFamily="2" charset="2"/>
              <a:buChar char="§"/>
            </a:pPr>
            <a:r>
              <a:rPr lang="en-US" altLang="en-US" sz="2000" dirty="0">
                <a:solidFill>
                  <a:srgbClr val="4D4D4D"/>
                </a:solidFill>
              </a:rPr>
              <a:t>Living Will/Health Care Surrogate</a:t>
            </a:r>
          </a:p>
          <a:p>
            <a:pPr eaLnBrk="1" hangingPunct="1">
              <a:lnSpc>
                <a:spcPct val="80000"/>
              </a:lnSpc>
              <a:buClrTx/>
              <a:buFont typeface="Wingdings" panose="05000000000000000000" pitchFamily="2" charset="2"/>
              <a:buChar char="§"/>
            </a:pPr>
            <a:endParaRPr lang="en-US" altLang="en-US" sz="2000" dirty="0">
              <a:solidFill>
                <a:srgbClr val="4D4D4D"/>
              </a:solidFill>
            </a:endParaRPr>
          </a:p>
          <a:p>
            <a:pPr eaLnBrk="1" hangingPunct="1">
              <a:lnSpc>
                <a:spcPct val="80000"/>
              </a:lnSpc>
              <a:buClrTx/>
              <a:buFont typeface="Wingdings" panose="05000000000000000000" pitchFamily="2" charset="2"/>
              <a:buChar char="§"/>
            </a:pPr>
            <a:r>
              <a:rPr lang="en-US" altLang="en-US" sz="2000" dirty="0">
                <a:solidFill>
                  <a:srgbClr val="4D4D4D"/>
                </a:solidFill>
              </a:rPr>
              <a:t>HIPAA (Health Care Privacy) Release</a:t>
            </a:r>
          </a:p>
        </p:txBody>
      </p:sp>
    </p:spTree>
    <p:extLst>
      <p:ext uri="{BB962C8B-B14F-4D97-AF65-F5344CB8AC3E}">
        <p14:creationId xmlns:p14="http://schemas.microsoft.com/office/powerpoint/2010/main" val="2076440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240"/>
            <a:ext cx="8229600" cy="1143000"/>
          </a:xfrm>
          <a:noFill/>
        </p:spPr>
        <p:txBody>
          <a:bodyPr/>
          <a:lstStyle/>
          <a:p>
            <a:pPr eaLnBrk="1" hangingPunct="1"/>
            <a:endParaRPr lang="en-US" altLang="en-US" sz="2800" dirty="0"/>
          </a:p>
        </p:txBody>
      </p:sp>
      <p:sp>
        <p:nvSpPr>
          <p:cNvPr id="10243" name="Rectangle 3"/>
          <p:cNvSpPr>
            <a:spLocks noGrp="1" noChangeArrowheads="1"/>
          </p:cNvSpPr>
          <p:nvPr>
            <p:ph idx="1"/>
          </p:nvPr>
        </p:nvSpPr>
        <p:spPr>
          <a:xfrm>
            <a:off x="457200" y="1839686"/>
            <a:ext cx="8229600" cy="3925388"/>
          </a:xfrm>
          <a:noFill/>
        </p:spPr>
        <p:txBody>
          <a:bodyPr>
            <a:normAutofit/>
          </a:bodyPr>
          <a:lstStyle/>
          <a:p>
            <a:pPr marL="0" indent="0" algn="ctr">
              <a:buNone/>
            </a:pPr>
            <a:endParaRPr lang="en-US" dirty="0"/>
          </a:p>
          <a:p>
            <a:pPr marL="0" indent="0" algn="ctr">
              <a:buNone/>
            </a:pPr>
            <a:endParaRPr lang="en-US" dirty="0"/>
          </a:p>
          <a:p>
            <a:pPr marL="0" indent="0" algn="ctr">
              <a:buNone/>
            </a:pPr>
            <a:r>
              <a:rPr lang="en-US" sz="4000" b="1" dirty="0"/>
              <a:t>SPECIAL NEEDS TRUSTS ADMINISTRATION – EXAMPLES</a:t>
            </a:r>
          </a:p>
        </p:txBody>
      </p:sp>
    </p:spTree>
    <p:extLst>
      <p:ext uri="{BB962C8B-B14F-4D97-AF65-F5344CB8AC3E}">
        <p14:creationId xmlns:p14="http://schemas.microsoft.com/office/powerpoint/2010/main" val="592828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9213" y="1917473"/>
            <a:ext cx="8325574" cy="4221092"/>
          </a:xfrm>
          <a:prstGeom prst="rect">
            <a:avLst/>
          </a:prstGeom>
          <a:noFill/>
        </p:spPr>
        <p:txBody>
          <a:bodyPr wrap="square" rtlCol="0">
            <a:spAutoFit/>
          </a:bodyPr>
          <a:lstStyle/>
          <a:p>
            <a:pPr marL="457200" marR="0" indent="-457200" algn="just">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Many beneficiaries of special needs trusts have little to no experience with purchasing and maintaining real estate.</a:t>
            </a:r>
          </a:p>
          <a:p>
            <a:pPr marL="457200" marR="0" indent="-457200" algn="just">
              <a:lnSpc>
                <a:spcPct val="107000"/>
              </a:lnSpc>
              <a:spcBef>
                <a:spcPts val="0"/>
              </a:spcBef>
              <a:spcAft>
                <a:spcPts val="0"/>
              </a:spcAft>
              <a:buFont typeface="Arial" panose="020B0604020202020204" pitchFamily="34" charset="0"/>
              <a:buChar char="•"/>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lnSpc>
                <a:spcPct val="107000"/>
              </a:lnSpc>
              <a:spcBef>
                <a:spcPts val="0"/>
              </a:spcBef>
              <a:spcAft>
                <a:spcPts val="0"/>
              </a:spcAft>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Best for the property to be purchased by the trust and held as an asset so the trustee can assist the disabled beneficiary navigate the home buying experience and ensure the asset is maintained over time.  </a:t>
            </a:r>
          </a:p>
        </p:txBody>
      </p:sp>
      <p:sp>
        <p:nvSpPr>
          <p:cNvPr id="4" name="Title 3">
            <a:extLst>
              <a:ext uri="{FF2B5EF4-FFF2-40B4-BE49-F238E27FC236}">
                <a16:creationId xmlns:a16="http://schemas.microsoft.com/office/drawing/2014/main" id="{79A4E53D-C456-4B5C-9ADC-111A01823E30}"/>
              </a:ext>
            </a:extLst>
          </p:cNvPr>
          <p:cNvSpPr>
            <a:spLocks noGrp="1"/>
          </p:cNvSpPr>
          <p:nvPr>
            <p:ph type="title"/>
          </p:nvPr>
        </p:nvSpPr>
        <p:spPr/>
        <p:txBody>
          <a:bodyPr/>
          <a:lstStyle/>
          <a:p>
            <a:r>
              <a:rPr lang="en-US" dirty="0"/>
              <a:t>Home Purchases</a:t>
            </a:r>
          </a:p>
        </p:txBody>
      </p:sp>
    </p:spTree>
    <p:extLst>
      <p:ext uri="{BB962C8B-B14F-4D97-AF65-F5344CB8AC3E}">
        <p14:creationId xmlns:p14="http://schemas.microsoft.com/office/powerpoint/2010/main" val="4285116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59496" y="1641900"/>
            <a:ext cx="8325574" cy="3931910"/>
          </a:xfrm>
          <a:prstGeom prst="rect">
            <a:avLst/>
          </a:prstGeom>
          <a:noFill/>
        </p:spPr>
        <p:txBody>
          <a:bodyPr wrap="square" rtlCol="0">
            <a:spAutoFit/>
          </a:bodyPr>
          <a:lstStyle/>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process will involve, among other things: </a:t>
            </a:r>
          </a:p>
          <a:p>
            <a:pPr marL="285750" marR="0" indent="-285750" algn="just">
              <a:lnSpc>
                <a:spcPct val="107000"/>
              </a:lnSpc>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L</a:t>
            </a:r>
            <a:r>
              <a:rPr lang="en-US" dirty="0">
                <a:effectLst/>
                <a:latin typeface="Calibri" panose="020F0502020204030204" pitchFamily="34" charset="0"/>
                <a:ea typeface="Calibri" panose="020F0502020204030204" pitchFamily="34" charset="0"/>
                <a:cs typeface="Times New Roman" panose="02020603050405020304" pitchFamily="18" charset="0"/>
              </a:rPr>
              <a:t>imiting the purchase price to no more than 25% of the value of the trust;</a:t>
            </a:r>
          </a:p>
          <a:p>
            <a:pPr marL="742950" lvl="1" indent="-285750" algn="just">
              <a:lnSpc>
                <a:spcPct val="107000"/>
              </a:lnSpc>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T</a:t>
            </a:r>
            <a:r>
              <a:rPr lang="en-US" dirty="0">
                <a:effectLst/>
                <a:latin typeface="Calibri" panose="020F0502020204030204" pitchFamily="34" charset="0"/>
                <a:ea typeface="Calibri" panose="020F0502020204030204" pitchFamily="34" charset="0"/>
                <a:cs typeface="Times New Roman" panose="02020603050405020304" pitchFamily="18" charset="0"/>
              </a:rPr>
              <a:t>itle being in the name of the trust;</a:t>
            </a:r>
          </a:p>
          <a:p>
            <a:pPr marL="742950" lvl="1" indent="-285750" algn="just">
              <a:lnSpc>
                <a:spcPct val="107000"/>
              </a:lnSpc>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a:t>
            </a:r>
            <a:r>
              <a:rPr lang="en-US" dirty="0">
                <a:effectLst/>
                <a:latin typeface="Calibri" panose="020F0502020204030204" pitchFamily="34" charset="0"/>
                <a:ea typeface="Calibri" panose="020F0502020204030204" pitchFamily="34" charset="0"/>
                <a:cs typeface="Times New Roman" panose="02020603050405020304" pitchFamily="18" charset="0"/>
              </a:rPr>
              <a:t>n inspection and appraisal being completed, and when purchasing property in remote areas; and</a:t>
            </a:r>
          </a:p>
          <a:p>
            <a:pPr marL="742950" lvl="1" indent="-285750" algn="just">
              <a:lnSpc>
                <a:spcPct val="107000"/>
              </a:lnSpc>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C</a:t>
            </a:r>
            <a:r>
              <a:rPr lang="en-US" dirty="0">
                <a:effectLst/>
                <a:latin typeface="Calibri" panose="020F0502020204030204" pitchFamily="34" charset="0"/>
                <a:ea typeface="Calibri" panose="020F0502020204030204" pitchFamily="34" charset="0"/>
                <a:cs typeface="Times New Roman" panose="02020603050405020304" pitchFamily="18" charset="0"/>
              </a:rPr>
              <a:t>ompleting a survey of the property so all parties understand its boundary lines </a:t>
            </a:r>
          </a:p>
          <a:p>
            <a:pPr lvl="1" algn="just">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US" dirty="0">
                <a:effectLst/>
                <a:latin typeface="Calibri" panose="020F0502020204030204" pitchFamily="34" charset="0"/>
                <a:ea typeface="Calibri" panose="020F0502020204030204" pitchFamily="34" charset="0"/>
                <a:cs typeface="Times New Roman" panose="02020603050405020304" pitchFamily="18" charset="0"/>
              </a:rPr>
              <a:t>These steps not only help the trustee and the beneficiary make informed decisions about whether to purchase the property in question, but also help the trustee understand how its purchase, and future maintenance, will impact the long-term financial stability of the trust account.  </a:t>
            </a:r>
          </a:p>
          <a:p>
            <a:pPr marL="0" marR="0" indent="45720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 name="Title 3">
            <a:extLst>
              <a:ext uri="{FF2B5EF4-FFF2-40B4-BE49-F238E27FC236}">
                <a16:creationId xmlns:a16="http://schemas.microsoft.com/office/drawing/2014/main" id="{79A4E53D-C456-4B5C-9ADC-111A01823E30}"/>
              </a:ext>
            </a:extLst>
          </p:cNvPr>
          <p:cNvSpPr>
            <a:spLocks noGrp="1"/>
          </p:cNvSpPr>
          <p:nvPr>
            <p:ph type="title"/>
          </p:nvPr>
        </p:nvSpPr>
        <p:spPr/>
        <p:txBody>
          <a:bodyPr/>
          <a:lstStyle/>
          <a:p>
            <a:r>
              <a:rPr lang="en-US" dirty="0"/>
              <a:t>Home Purchases – A Process</a:t>
            </a:r>
            <a:br>
              <a:rPr lang="en-US" dirty="0"/>
            </a:br>
            <a:endParaRPr lang="en-US" dirty="0"/>
          </a:p>
        </p:txBody>
      </p:sp>
    </p:spTree>
    <p:extLst>
      <p:ext uri="{BB962C8B-B14F-4D97-AF65-F5344CB8AC3E}">
        <p14:creationId xmlns:p14="http://schemas.microsoft.com/office/powerpoint/2010/main" val="19448764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9213" y="1504114"/>
            <a:ext cx="8325574" cy="4427109"/>
          </a:xfrm>
          <a:prstGeom prst="rect">
            <a:avLst/>
          </a:prstGeom>
          <a:noFill/>
        </p:spPr>
        <p:txBody>
          <a:bodyPr wrap="square" rtlCol="0">
            <a:spAutoFit/>
          </a:bodyPr>
          <a:lstStyle/>
          <a:p>
            <a:pPr marL="285750" marR="0" indent="-285750" algn="just">
              <a:lnSpc>
                <a:spcPct val="107000"/>
              </a:lnSpc>
              <a:spcBef>
                <a:spcPts val="0"/>
              </a:spcBef>
              <a:spcAft>
                <a:spcPts val="0"/>
              </a:spcAft>
              <a:buFont typeface="Arial" panose="020B0604020202020204" pitchFamily="34" charset="0"/>
              <a:buChar char="•"/>
            </a:pPr>
            <a:r>
              <a:rPr lang="en-US" sz="1650" dirty="0">
                <a:effectLst/>
                <a:latin typeface="Calibri" panose="020F0502020204030204" pitchFamily="34" charset="0"/>
                <a:ea typeface="Calibri" panose="020F0502020204030204" pitchFamily="34" charset="0"/>
                <a:cs typeface="Times New Roman" panose="02020603050405020304" pitchFamily="18" charset="0"/>
              </a:rPr>
              <a:t>Recently, a trust beneficiary’s legal representative requested that he be authorized to serve as the general contractor and be compensated for coordinating the build out of his sister’s new home.  </a:t>
            </a:r>
          </a:p>
          <a:p>
            <a:pPr marL="285750" marR="0" indent="-285750" algn="just">
              <a:lnSpc>
                <a:spcPct val="107000"/>
              </a:lnSpc>
              <a:spcBef>
                <a:spcPts val="0"/>
              </a:spcBef>
              <a:spcAft>
                <a:spcPts val="0"/>
              </a:spcAft>
              <a:buFont typeface="Arial" panose="020B0604020202020204" pitchFamily="34" charset="0"/>
              <a:buChar char="•"/>
            </a:pPr>
            <a:endParaRPr lang="en-US" sz="165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650" dirty="0">
                <a:effectLst/>
                <a:latin typeface="Calibri" panose="020F0502020204030204" pitchFamily="34" charset="0"/>
                <a:ea typeface="Calibri" panose="020F0502020204030204" pitchFamily="34" charset="0"/>
                <a:cs typeface="Times New Roman" panose="02020603050405020304" pitchFamily="18" charset="0"/>
              </a:rPr>
              <a:t>When presented with this request, the trust officer required proof of license and insurance to validate that he was, in fact, a licensed general contractor.  </a:t>
            </a:r>
          </a:p>
          <a:p>
            <a:pPr marL="285750" marR="0" indent="-285750" algn="just">
              <a:lnSpc>
                <a:spcPct val="107000"/>
              </a:lnSpc>
              <a:spcBef>
                <a:spcPts val="0"/>
              </a:spcBef>
              <a:spcAft>
                <a:spcPts val="0"/>
              </a:spcAft>
              <a:buFont typeface="Arial" panose="020B0604020202020204" pitchFamily="34" charset="0"/>
              <a:buChar char="•"/>
            </a:pPr>
            <a:endParaRPr lang="en-US" sz="165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650" dirty="0">
                <a:effectLst/>
                <a:latin typeface="Calibri" panose="020F0502020204030204" pitchFamily="34" charset="0"/>
                <a:ea typeface="Calibri" panose="020F0502020204030204" pitchFamily="34" charset="0"/>
                <a:cs typeface="Times New Roman" panose="02020603050405020304" pitchFamily="18" charset="0"/>
              </a:rPr>
              <a:t>In response, however, the legal representative raced back to the litigating attorney and demanded that he force the trustee to authorize him to serve as the general contractor as he needed to be paid for his involvement in the litigation.  Fortunately, the trust officer began communicating with the representative and litigating attorney about the requirements for building the desired home long-before the trust was funded and the trustee was selected.  </a:t>
            </a:r>
          </a:p>
          <a:p>
            <a:pPr marL="285750" marR="0" indent="-285750" algn="just">
              <a:lnSpc>
                <a:spcPct val="107000"/>
              </a:lnSpc>
              <a:spcBef>
                <a:spcPts val="0"/>
              </a:spcBef>
              <a:spcAft>
                <a:spcPts val="0"/>
              </a:spcAft>
              <a:buFont typeface="Arial" panose="020B0604020202020204" pitchFamily="34" charset="0"/>
              <a:buChar char="•"/>
            </a:pPr>
            <a:endParaRPr lang="en-US" sz="165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650" dirty="0">
                <a:effectLst/>
                <a:latin typeface="Calibri" panose="020F0502020204030204" pitchFamily="34" charset="0"/>
                <a:ea typeface="Calibri" panose="020F0502020204030204" pitchFamily="34" charset="0"/>
                <a:cs typeface="Times New Roman" panose="02020603050405020304" pitchFamily="18" charset="0"/>
              </a:rPr>
              <a:t>Therefore, the litigating attorney was able to reinforce the trustee’s position, which resulted in the brother relenting and allowing for properly licensed people to build out the residence. </a:t>
            </a:r>
          </a:p>
        </p:txBody>
      </p:sp>
      <p:sp>
        <p:nvSpPr>
          <p:cNvPr id="4" name="Title 3">
            <a:extLst>
              <a:ext uri="{FF2B5EF4-FFF2-40B4-BE49-F238E27FC236}">
                <a16:creationId xmlns:a16="http://schemas.microsoft.com/office/drawing/2014/main" id="{79A4E53D-C456-4B5C-9ADC-111A01823E30}"/>
              </a:ext>
            </a:extLst>
          </p:cNvPr>
          <p:cNvSpPr>
            <a:spLocks noGrp="1"/>
          </p:cNvSpPr>
          <p:nvPr>
            <p:ph type="title"/>
          </p:nvPr>
        </p:nvSpPr>
        <p:spPr/>
        <p:txBody>
          <a:bodyPr/>
          <a:lstStyle/>
          <a:p>
            <a:r>
              <a:rPr lang="en-US" dirty="0"/>
              <a:t>Home Purchases – An Example</a:t>
            </a:r>
            <a:br>
              <a:rPr lang="en-US" dirty="0"/>
            </a:br>
            <a:endParaRPr lang="en-US" dirty="0"/>
          </a:p>
        </p:txBody>
      </p:sp>
    </p:spTree>
    <p:extLst>
      <p:ext uri="{BB962C8B-B14F-4D97-AF65-F5344CB8AC3E}">
        <p14:creationId xmlns:p14="http://schemas.microsoft.com/office/powerpoint/2010/main" val="2552726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9213" y="1504114"/>
            <a:ext cx="8325574" cy="4821000"/>
          </a:xfrm>
          <a:prstGeom prst="rect">
            <a:avLst/>
          </a:prstGeom>
          <a:noFill/>
        </p:spPr>
        <p:txBody>
          <a:bodyPr wrap="square" rtlCol="0">
            <a:spAutoFit/>
          </a:bodyPr>
          <a:lstStyle/>
          <a:p>
            <a:pPr marL="285750" marR="0" indent="-285750" algn="just">
              <a:lnSpc>
                <a:spcPct val="107000"/>
              </a:lnSpc>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R</a:t>
            </a:r>
            <a:r>
              <a:rPr lang="en-US" sz="1800" dirty="0">
                <a:effectLst/>
                <a:latin typeface="Calibri" panose="020F0502020204030204" pitchFamily="34" charset="0"/>
                <a:ea typeface="Calibri" panose="020F0502020204030204" pitchFamily="34" charset="0"/>
                <a:cs typeface="Times New Roman" panose="02020603050405020304" pitchFamily="18" charset="0"/>
              </a:rPr>
              <a:t>ecently a trust beneficiary’s representative drove a Jeep off the lot the very day the trust was funded.  </a:t>
            </a:r>
          </a:p>
          <a:p>
            <a:pPr marL="285750" marR="0" indent="-285750" algn="just">
              <a:lnSpc>
                <a:spcPct val="107000"/>
              </a:lnSpc>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Upon presenting the request to purchase the vehicle to the trustee, the trustee denied the request for multiple reasons, the primary one being that it was impossible to find any Jeep in the country within $10,000 of the price the vehicle was being sold.  </a:t>
            </a:r>
          </a:p>
          <a:p>
            <a:pPr marL="285750" marR="0" indent="-285750" algn="just">
              <a:lnSpc>
                <a:spcPct val="107000"/>
              </a:lnSpc>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Therefore, after communicating with the client that the trustee was not opposed to purchasing a Jeep, but rather was opposed to purchasing that Jeep, the trustee helped negotiate a return of the vehicle to the lot, which was easy after explaining the representative did not have the authority to obligate the trust to make the purchase, and found an identical Jeep online for $25,000 less than the original requested amount.  </a:t>
            </a:r>
          </a:p>
          <a:p>
            <a:pPr marL="0" marR="0" indent="22860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22860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4" name="Title 3">
            <a:extLst>
              <a:ext uri="{FF2B5EF4-FFF2-40B4-BE49-F238E27FC236}">
                <a16:creationId xmlns:a16="http://schemas.microsoft.com/office/drawing/2014/main" id="{79A4E53D-C456-4B5C-9ADC-111A01823E30}"/>
              </a:ext>
            </a:extLst>
          </p:cNvPr>
          <p:cNvSpPr>
            <a:spLocks noGrp="1"/>
          </p:cNvSpPr>
          <p:nvPr>
            <p:ph type="title"/>
          </p:nvPr>
        </p:nvSpPr>
        <p:spPr/>
        <p:txBody>
          <a:bodyPr/>
          <a:lstStyle/>
          <a:p>
            <a:r>
              <a:rPr lang="en-US" dirty="0"/>
              <a:t>Vehicle Purchases – An Example</a:t>
            </a:r>
          </a:p>
        </p:txBody>
      </p:sp>
    </p:spTree>
    <p:extLst>
      <p:ext uri="{BB962C8B-B14F-4D97-AF65-F5344CB8AC3E}">
        <p14:creationId xmlns:p14="http://schemas.microsoft.com/office/powerpoint/2010/main" val="3619590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09213" y="1504114"/>
            <a:ext cx="8325574" cy="4839082"/>
          </a:xfrm>
          <a:prstGeom prst="rect">
            <a:avLst/>
          </a:prstGeom>
          <a:noFill/>
        </p:spPr>
        <p:txBody>
          <a:bodyPr wrap="square" rtlCol="0">
            <a:spAutoFit/>
          </a:bodyPr>
          <a:lstStyle/>
          <a:p>
            <a:pPr marL="285750" marR="0" indent="-285750" algn="just">
              <a:lnSpc>
                <a:spcPct val="107000"/>
              </a:lnSpc>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A second example of a “vehicle” purchase involves a young woman who is blind, deaf, and mute.  </a:t>
            </a:r>
          </a:p>
          <a:p>
            <a:pPr marL="285750" marR="0" indent="-285750" algn="just">
              <a:lnSpc>
                <a:spcPct val="107000"/>
              </a:lnSpc>
              <a:spcBef>
                <a:spcPts val="0"/>
              </a:spcBef>
              <a:spcAft>
                <a:spcPts val="0"/>
              </a:spcAft>
              <a:buFont typeface="Arial" panose="020B0604020202020204" pitchFamily="34" charset="0"/>
              <a:buChar char="•"/>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This woman needed a RTV/UTV to get around her family’s farm so she can participate in the daily farming activities.  Unfortunately, however, after purchasing the RTV/UTV, the SSA inappropriately categorized this purchase as a second automobile, which negatively impacted her eligibility for SSI, which then negatively impacted her eligibility for traditional and waiver Medicaid benefits. </a:t>
            </a:r>
          </a:p>
          <a:p>
            <a:pPr marL="285750" marR="0" indent="-285750" algn="just">
              <a:lnSpc>
                <a:spcPct val="107000"/>
              </a:lnSpc>
              <a:spcBef>
                <a:spcPts val="0"/>
              </a:spcBef>
              <a:spcAft>
                <a:spcPts val="0"/>
              </a:spcAft>
              <a:buFont typeface="Arial" panose="020B0604020202020204" pitchFamily="34" charset="0"/>
              <a:buChar char="•"/>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Due to the beneficiary’s family’s faith in the trust officer and </a:t>
            </a:r>
            <a:r>
              <a:rPr lang="en-US" sz="1700" dirty="0">
                <a:latin typeface="Calibri" panose="020F0502020204030204" pitchFamily="34" charset="0"/>
                <a:ea typeface="Calibri" panose="020F0502020204030204" pitchFamily="34" charset="0"/>
                <a:cs typeface="Times New Roman" panose="02020603050405020304" pitchFamily="18" charset="0"/>
              </a:rPr>
              <a:t>SNA attorney, t</a:t>
            </a:r>
            <a:r>
              <a:rPr lang="en-US" sz="1700" dirty="0">
                <a:effectLst/>
                <a:latin typeface="Calibri" panose="020F0502020204030204" pitchFamily="34" charset="0"/>
                <a:ea typeface="Calibri" panose="020F0502020204030204" pitchFamily="34" charset="0"/>
                <a:cs typeface="Times New Roman" panose="02020603050405020304" pitchFamily="18" charset="0"/>
              </a:rPr>
              <a:t>he beneficiary eventually secured a ruling from an Administrative Law Judge that the SSA’s position, that the RTV/UTV was a second automobile owned by the beneficiary, was wrong.  </a:t>
            </a:r>
          </a:p>
          <a:p>
            <a:pPr marL="285750" marR="0" indent="-285750" algn="just">
              <a:lnSpc>
                <a:spcPct val="107000"/>
              </a:lnSpc>
              <a:spcBef>
                <a:spcPts val="0"/>
              </a:spcBef>
              <a:spcAft>
                <a:spcPts val="0"/>
              </a:spcAft>
              <a:buFont typeface="Arial" panose="020B0604020202020204" pitchFamily="34" charset="0"/>
              <a:buChar char="•"/>
            </a:pP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07000"/>
              </a:lnSpc>
              <a:spcBef>
                <a:spcPts val="0"/>
              </a:spcBef>
              <a:spcAft>
                <a:spcPts val="0"/>
              </a:spcAft>
              <a:buFont typeface="Arial" panose="020B0604020202020204" pitchFamily="34" charset="0"/>
              <a:buChar char="•"/>
            </a:pPr>
            <a:r>
              <a:rPr lang="en-US" sz="1700" dirty="0">
                <a:effectLst/>
                <a:latin typeface="Calibri" panose="020F0502020204030204" pitchFamily="34" charset="0"/>
                <a:ea typeface="Calibri" panose="020F0502020204030204" pitchFamily="34" charset="0"/>
                <a:cs typeface="Times New Roman" panose="02020603050405020304" pitchFamily="18" charset="0"/>
              </a:rPr>
              <a:t>This ruling resulted in the reinstatement of the beneficiary’s government benefit programs and the backpay of SSI benefits that were previously, and improperly, withheld from her.  </a:t>
            </a:r>
          </a:p>
        </p:txBody>
      </p:sp>
      <p:sp>
        <p:nvSpPr>
          <p:cNvPr id="4" name="Title 3">
            <a:extLst>
              <a:ext uri="{FF2B5EF4-FFF2-40B4-BE49-F238E27FC236}">
                <a16:creationId xmlns:a16="http://schemas.microsoft.com/office/drawing/2014/main" id="{79A4E53D-C456-4B5C-9ADC-111A01823E30}"/>
              </a:ext>
            </a:extLst>
          </p:cNvPr>
          <p:cNvSpPr>
            <a:spLocks noGrp="1"/>
          </p:cNvSpPr>
          <p:nvPr>
            <p:ph type="title"/>
          </p:nvPr>
        </p:nvSpPr>
        <p:spPr/>
        <p:txBody>
          <a:bodyPr/>
          <a:lstStyle/>
          <a:p>
            <a:r>
              <a:rPr lang="en-US" dirty="0"/>
              <a:t>Vehicle Purchases – A Second Example</a:t>
            </a:r>
          </a:p>
        </p:txBody>
      </p:sp>
    </p:spTree>
    <p:extLst>
      <p:ext uri="{BB962C8B-B14F-4D97-AF65-F5344CB8AC3E}">
        <p14:creationId xmlns:p14="http://schemas.microsoft.com/office/powerpoint/2010/main" val="40075740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496" y="286241"/>
            <a:ext cx="6847177" cy="879175"/>
          </a:xfrm>
        </p:spPr>
        <p:txBody>
          <a:bodyPr/>
          <a:lstStyle/>
          <a:p>
            <a:r>
              <a:rPr lang="en-US" dirty="0"/>
              <a:t>Disclosure – Education Materials Only</a:t>
            </a:r>
          </a:p>
        </p:txBody>
      </p:sp>
      <p:sp>
        <p:nvSpPr>
          <p:cNvPr id="10" name="TextBox 9"/>
          <p:cNvSpPr txBox="1"/>
          <p:nvPr/>
        </p:nvSpPr>
        <p:spPr>
          <a:xfrm>
            <a:off x="487122" y="1779687"/>
            <a:ext cx="8325574" cy="4555093"/>
          </a:xfrm>
          <a:prstGeom prst="rect">
            <a:avLst/>
          </a:prstGeom>
          <a:noFill/>
        </p:spPr>
        <p:txBody>
          <a:bodyPr wrap="square" rtlCol="0">
            <a:spAutoFit/>
          </a:bodyPr>
          <a:lstStyle/>
          <a:p>
            <a:r>
              <a:rPr lang="en-US" sz="1600" dirty="0"/>
              <a:t>The information contained herein is believed to be correct, but no express or implied warranty is made as to its completeness or accuracy.</a:t>
            </a:r>
          </a:p>
          <a:p>
            <a:endParaRPr lang="en-US" sz="1600" dirty="0"/>
          </a:p>
          <a:p>
            <a:r>
              <a:rPr lang="en-US" sz="1600" dirty="0"/>
              <a:t>Forge Consulting is a national insurance agency. We analyze but do not provide investment, legal or tax advice. Advocacy Wealth, a Registered Investment Adviser, offers financial planning. Advocacy Trust offers fiduciary services. Forge is the parent company of both Advocacy subsidiaries.</a:t>
            </a:r>
          </a:p>
          <a:p>
            <a:endParaRPr lang="en-US" sz="1600" dirty="0"/>
          </a:p>
          <a:p>
            <a:r>
              <a:rPr lang="en-US" sz="1600" dirty="0"/>
              <a:t>Securities and Insurance Products are NOT insured by the FDIC, nor by any other Federal or State Government Agency, are NOT a Deposit of and are NOT Guaranteed by a Bank or any Bank Affiliate, and MAY lose value.</a:t>
            </a:r>
          </a:p>
          <a:p>
            <a:endParaRPr lang="en-US" sz="1600" dirty="0"/>
          </a:p>
          <a:p>
            <a:endParaRPr lang="en-US" sz="1600" dirty="0"/>
          </a:p>
          <a:p>
            <a:r>
              <a:rPr lang="en-US" sz="1600" dirty="0"/>
              <a:t>The sword and shield are registered trademarks of Forge Consulting LLC.</a:t>
            </a:r>
          </a:p>
          <a:p>
            <a:endParaRPr lang="en-US" sz="1600" dirty="0"/>
          </a:p>
          <a:p>
            <a:r>
              <a:rPr lang="en-US" sz="1400" dirty="0"/>
              <a:t>© </a:t>
            </a:r>
            <a:r>
              <a:rPr lang="en-US" sz="1600" dirty="0"/>
              <a:t>2022, Advocacy Wealth Management, 3350 Riverwood Parkway, Suite GL-28,</a:t>
            </a:r>
          </a:p>
          <a:p>
            <a:r>
              <a:rPr lang="en-US" sz="1600" dirty="0"/>
              <a:t>Atlanta, GA 30339, 678-203-0306 </a:t>
            </a:r>
          </a:p>
          <a:p>
            <a:endParaRPr lang="en-US" dirty="0"/>
          </a:p>
        </p:txBody>
      </p:sp>
      <p:pic>
        <p:nvPicPr>
          <p:cNvPr id="17" name="Picture 16" descr="cid:BC92A5E9-5757-459B-8AB5-C0848A1CE5AA"/>
          <p:cNvPicPr/>
          <p:nvPr/>
        </p:nvPicPr>
        <p:blipFill>
          <a:blip r:embed="rId3">
            <a:extLst>
              <a:ext uri="{28A0092B-C50C-407E-A947-70E740481C1C}">
                <a14:useLocalDpi xmlns:a14="http://schemas.microsoft.com/office/drawing/2010/main" val="0"/>
              </a:ext>
            </a:extLst>
          </a:blip>
          <a:srcRect/>
          <a:stretch>
            <a:fillRect/>
          </a:stretch>
        </p:blipFill>
        <p:spPr bwMode="auto">
          <a:xfrm>
            <a:off x="692018" y="4550880"/>
            <a:ext cx="3647263" cy="469624"/>
          </a:xfrm>
          <a:prstGeom prst="rect">
            <a:avLst/>
          </a:prstGeom>
          <a:noFill/>
          <a:ln>
            <a:noFill/>
          </a:ln>
        </p:spPr>
      </p:pic>
    </p:spTree>
    <p:extLst>
      <p:ext uri="{BB962C8B-B14F-4D97-AF65-F5344CB8AC3E}">
        <p14:creationId xmlns:p14="http://schemas.microsoft.com/office/powerpoint/2010/main" val="141732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Other Considerations</a:t>
            </a:r>
          </a:p>
        </p:txBody>
      </p:sp>
      <p:sp>
        <p:nvSpPr>
          <p:cNvPr id="5123" name="Rectangle 3"/>
          <p:cNvSpPr>
            <a:spLocks noGrp="1" noChangeArrowheads="1"/>
          </p:cNvSpPr>
          <p:nvPr>
            <p:ph idx="1"/>
          </p:nvPr>
        </p:nvSpPr>
        <p:spPr>
          <a:xfrm>
            <a:off x="378822" y="1738085"/>
            <a:ext cx="8229600" cy="3865563"/>
          </a:xfrm>
          <a:noFill/>
        </p:spPr>
        <p:txBody>
          <a:bodyPr>
            <a:normAutofit fontScale="92500" lnSpcReduction="10000"/>
          </a:bodyPr>
          <a:lstStyle/>
          <a:p>
            <a:pPr eaLnBrk="1" hangingPunct="1">
              <a:lnSpc>
                <a:spcPct val="80000"/>
              </a:lnSpc>
              <a:buClrTx/>
              <a:buFont typeface="Wingdings" panose="05000000000000000000" pitchFamily="2" charset="2"/>
              <a:buChar char="§"/>
            </a:pPr>
            <a:r>
              <a:rPr lang="en-US" altLang="en-US" sz="2200" dirty="0">
                <a:solidFill>
                  <a:srgbClr val="4D4D4D"/>
                </a:solidFill>
              </a:rPr>
              <a:t>Beneficiary Designations</a:t>
            </a:r>
          </a:p>
          <a:p>
            <a:pPr lvl="1" eaLnBrk="1" hangingPunct="1">
              <a:lnSpc>
                <a:spcPct val="80000"/>
              </a:lnSpc>
              <a:buClrTx/>
              <a:buFont typeface="Wingdings" panose="05000000000000000000" pitchFamily="2" charset="2"/>
              <a:buChar char="§"/>
            </a:pPr>
            <a:endParaRPr lang="en-US" altLang="en-US" sz="2200" dirty="0">
              <a:solidFill>
                <a:srgbClr val="4D4D4D"/>
              </a:solidFill>
            </a:endParaRPr>
          </a:p>
          <a:p>
            <a:pPr lvl="1" eaLnBrk="1" hangingPunct="1">
              <a:lnSpc>
                <a:spcPct val="80000"/>
              </a:lnSpc>
              <a:buClrTx/>
              <a:buFont typeface="Wingdings" panose="05000000000000000000" pitchFamily="2" charset="2"/>
              <a:buChar char="ü"/>
            </a:pPr>
            <a:r>
              <a:rPr lang="en-US" altLang="en-US" sz="2200" dirty="0">
                <a:solidFill>
                  <a:srgbClr val="4D4D4D"/>
                </a:solidFill>
              </a:rPr>
              <a:t>Life Insurance</a:t>
            </a:r>
          </a:p>
          <a:p>
            <a:pPr lvl="1" eaLnBrk="1" hangingPunct="1">
              <a:lnSpc>
                <a:spcPct val="80000"/>
              </a:lnSpc>
              <a:buClrTx/>
              <a:buFont typeface="Wingdings" panose="05000000000000000000" pitchFamily="2" charset="2"/>
              <a:buChar char="ü"/>
            </a:pPr>
            <a:r>
              <a:rPr lang="en-US" altLang="en-US" sz="2200" dirty="0">
                <a:solidFill>
                  <a:srgbClr val="4D4D4D"/>
                </a:solidFill>
              </a:rPr>
              <a:t>Retirement Accounts</a:t>
            </a:r>
          </a:p>
          <a:p>
            <a:pPr eaLnBrk="1" hangingPunct="1">
              <a:lnSpc>
                <a:spcPct val="80000"/>
              </a:lnSpc>
              <a:buClrTx/>
              <a:buFont typeface="Wingdings" panose="05000000000000000000" pitchFamily="2" charset="2"/>
              <a:buChar char="§"/>
            </a:pPr>
            <a:endParaRPr lang="en-US" altLang="en-US" sz="2200" dirty="0">
              <a:solidFill>
                <a:srgbClr val="4D4D4D"/>
              </a:solidFill>
            </a:endParaRPr>
          </a:p>
          <a:p>
            <a:pPr eaLnBrk="1" hangingPunct="1">
              <a:lnSpc>
                <a:spcPct val="80000"/>
              </a:lnSpc>
              <a:buClrTx/>
              <a:buFont typeface="Wingdings" panose="05000000000000000000" pitchFamily="2" charset="2"/>
              <a:buChar char="§"/>
            </a:pPr>
            <a:r>
              <a:rPr lang="en-US" altLang="en-US" sz="2200" dirty="0">
                <a:solidFill>
                  <a:srgbClr val="4D4D4D"/>
                </a:solidFill>
              </a:rPr>
              <a:t>Transfers on Death</a:t>
            </a:r>
          </a:p>
          <a:p>
            <a:pPr eaLnBrk="1" hangingPunct="1">
              <a:lnSpc>
                <a:spcPct val="80000"/>
              </a:lnSpc>
              <a:buClrTx/>
              <a:buFont typeface="Wingdings" panose="05000000000000000000" pitchFamily="2" charset="2"/>
              <a:buChar char="§"/>
            </a:pPr>
            <a:endParaRPr lang="en-US" altLang="en-US" sz="2200" dirty="0">
              <a:solidFill>
                <a:srgbClr val="4D4D4D"/>
              </a:solidFill>
            </a:endParaRPr>
          </a:p>
          <a:p>
            <a:pPr eaLnBrk="1" hangingPunct="1">
              <a:lnSpc>
                <a:spcPct val="80000"/>
              </a:lnSpc>
              <a:buClrTx/>
              <a:buFont typeface="Wingdings" panose="05000000000000000000" pitchFamily="2" charset="2"/>
              <a:buChar char="§"/>
            </a:pPr>
            <a:r>
              <a:rPr lang="en-US" altLang="en-US" sz="2200" dirty="0">
                <a:solidFill>
                  <a:srgbClr val="4D4D4D"/>
                </a:solidFill>
              </a:rPr>
              <a:t>Title on Assets</a:t>
            </a:r>
          </a:p>
          <a:p>
            <a:pPr eaLnBrk="1" hangingPunct="1">
              <a:lnSpc>
                <a:spcPct val="80000"/>
              </a:lnSpc>
              <a:buClrTx/>
              <a:buFont typeface="Wingdings" panose="05000000000000000000" pitchFamily="2" charset="2"/>
              <a:buChar char="§"/>
            </a:pPr>
            <a:endParaRPr lang="en-US" altLang="en-US" sz="2200" dirty="0">
              <a:solidFill>
                <a:srgbClr val="4D4D4D"/>
              </a:solidFill>
            </a:endParaRPr>
          </a:p>
          <a:p>
            <a:pPr eaLnBrk="1" hangingPunct="1">
              <a:lnSpc>
                <a:spcPct val="80000"/>
              </a:lnSpc>
              <a:buClrTx/>
              <a:buFont typeface="Wingdings" panose="05000000000000000000" pitchFamily="2" charset="2"/>
              <a:buChar char="§"/>
            </a:pPr>
            <a:r>
              <a:rPr lang="en-US" altLang="en-US" sz="2200" dirty="0">
                <a:solidFill>
                  <a:srgbClr val="4D4D4D"/>
                </a:solidFill>
              </a:rPr>
              <a:t>Special Planning</a:t>
            </a:r>
          </a:p>
          <a:p>
            <a:pPr lvl="1" eaLnBrk="1" hangingPunct="1">
              <a:lnSpc>
                <a:spcPct val="80000"/>
              </a:lnSpc>
              <a:buClrTx/>
              <a:buFont typeface="Wingdings" panose="05000000000000000000" pitchFamily="2" charset="2"/>
              <a:buChar char="§"/>
            </a:pPr>
            <a:endParaRPr lang="en-US" altLang="en-US" sz="2200" dirty="0">
              <a:solidFill>
                <a:srgbClr val="4D4D4D"/>
              </a:solidFill>
            </a:endParaRPr>
          </a:p>
          <a:p>
            <a:pPr lvl="1" eaLnBrk="1" hangingPunct="1">
              <a:lnSpc>
                <a:spcPct val="80000"/>
              </a:lnSpc>
              <a:buClrTx/>
              <a:buFont typeface="Wingdings" panose="05000000000000000000" pitchFamily="2" charset="2"/>
              <a:buChar char="ü"/>
            </a:pPr>
            <a:r>
              <a:rPr lang="en-US" altLang="en-US" sz="2200" dirty="0">
                <a:solidFill>
                  <a:srgbClr val="4D4D4D"/>
                </a:solidFill>
              </a:rPr>
              <a:t>Special Needs Trusts</a:t>
            </a:r>
          </a:p>
          <a:p>
            <a:pPr lvl="1" eaLnBrk="1" hangingPunct="1">
              <a:lnSpc>
                <a:spcPct val="80000"/>
              </a:lnSpc>
              <a:buClrTx/>
              <a:buFont typeface="Wingdings" panose="05000000000000000000" pitchFamily="2" charset="2"/>
              <a:buChar char="ü"/>
            </a:pPr>
            <a:r>
              <a:rPr lang="en-US" altLang="en-US" sz="2200" dirty="0">
                <a:solidFill>
                  <a:srgbClr val="4D4D4D"/>
                </a:solidFill>
              </a:rPr>
              <a:t>ABLE Accounts</a:t>
            </a:r>
          </a:p>
        </p:txBody>
      </p:sp>
    </p:spTree>
    <p:extLst>
      <p:ext uri="{BB962C8B-B14F-4D97-AF65-F5344CB8AC3E}">
        <p14:creationId xmlns:p14="http://schemas.microsoft.com/office/powerpoint/2010/main" val="302619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1143000"/>
          </a:xfrm>
          <a:noFill/>
        </p:spPr>
        <p:txBody>
          <a:bodyPr/>
          <a:lstStyle/>
          <a:p>
            <a:pPr>
              <a:defRPr/>
            </a:pPr>
            <a:r>
              <a:rPr lang="en-US" sz="2800" dirty="0">
                <a:effectLst>
                  <a:outerShdw blurRad="38100" dist="38100" dir="2700000" algn="tl">
                    <a:srgbClr val="C0C0C0"/>
                  </a:outerShdw>
                </a:effectLst>
                <a:latin typeface="Arial" charset="0"/>
              </a:rPr>
              <a:t>Government Benefits</a:t>
            </a:r>
          </a:p>
        </p:txBody>
      </p:sp>
      <p:sp>
        <p:nvSpPr>
          <p:cNvPr id="5123" name="Rectangle 3"/>
          <p:cNvSpPr>
            <a:spLocks noGrp="1" noChangeArrowheads="1"/>
          </p:cNvSpPr>
          <p:nvPr>
            <p:ph idx="1"/>
          </p:nvPr>
        </p:nvSpPr>
        <p:spPr>
          <a:xfrm>
            <a:off x="378822" y="1738085"/>
            <a:ext cx="8229600" cy="3865563"/>
          </a:xfrm>
          <a:noFill/>
        </p:spPr>
        <p:txBody>
          <a:bodyPr>
            <a:normAutofit/>
          </a:bodyPr>
          <a:lstStyle/>
          <a:p>
            <a:pPr marL="0" indent="0">
              <a:lnSpc>
                <a:spcPct val="90000"/>
              </a:lnSpc>
              <a:buClr>
                <a:srgbClr val="547B91"/>
              </a:buClr>
              <a:buNone/>
            </a:pPr>
            <a:r>
              <a:rPr lang="en-US" altLang="en-US" sz="1800" b="1" dirty="0">
                <a:solidFill>
                  <a:srgbClr val="595959"/>
                </a:solidFill>
              </a:rPr>
              <a:t>Entitlement</a:t>
            </a:r>
            <a:r>
              <a:rPr lang="en-US" altLang="en-US" sz="1800" dirty="0">
                <a:solidFill>
                  <a:srgbClr val="595959"/>
                </a:solidFill>
              </a:rPr>
              <a:t> (unaffected by settlements):</a:t>
            </a:r>
          </a:p>
          <a:p>
            <a:pPr marL="0" indent="0">
              <a:lnSpc>
                <a:spcPct val="90000"/>
              </a:lnSpc>
              <a:buClr>
                <a:srgbClr val="547B91"/>
              </a:buClr>
              <a:buNone/>
            </a:pPr>
            <a:endParaRPr lang="en-US" altLang="en-US" sz="1800" dirty="0">
              <a:solidFill>
                <a:srgbClr val="595959"/>
              </a:solidFill>
            </a:endParaRPr>
          </a:p>
          <a:p>
            <a:pPr lvl="1">
              <a:lnSpc>
                <a:spcPct val="90000"/>
              </a:lnSpc>
              <a:buClrTx/>
              <a:buFont typeface="Wingdings" panose="05000000000000000000" pitchFamily="2" charset="2"/>
              <a:buChar char="§"/>
            </a:pPr>
            <a:r>
              <a:rPr lang="en-US" altLang="en-US" sz="1600" dirty="0">
                <a:solidFill>
                  <a:srgbClr val="595959"/>
                </a:solidFill>
              </a:rPr>
              <a:t>SSDI</a:t>
            </a:r>
            <a:endParaRPr lang="en-US" altLang="en-US" sz="1400" dirty="0">
              <a:solidFill>
                <a:srgbClr val="595959"/>
              </a:solidFill>
            </a:endParaRPr>
          </a:p>
          <a:p>
            <a:pPr lvl="1">
              <a:lnSpc>
                <a:spcPct val="90000"/>
              </a:lnSpc>
              <a:buClrTx/>
              <a:buFont typeface="Wingdings" panose="05000000000000000000" pitchFamily="2" charset="2"/>
              <a:buChar char="§"/>
            </a:pPr>
            <a:r>
              <a:rPr lang="en-US" altLang="en-US" sz="1600" dirty="0">
                <a:solidFill>
                  <a:srgbClr val="595959"/>
                </a:solidFill>
              </a:rPr>
              <a:t>Medicare</a:t>
            </a:r>
          </a:p>
          <a:p>
            <a:pPr lvl="1">
              <a:lnSpc>
                <a:spcPct val="90000"/>
              </a:lnSpc>
              <a:buClrTx/>
              <a:buFont typeface="Wingdings" panose="05000000000000000000" pitchFamily="2" charset="2"/>
              <a:buChar char="§"/>
            </a:pPr>
            <a:endParaRPr lang="en-US" altLang="en-US" sz="1600" dirty="0">
              <a:solidFill>
                <a:srgbClr val="595959"/>
              </a:solidFill>
            </a:endParaRPr>
          </a:p>
          <a:p>
            <a:pPr marL="0" indent="0">
              <a:lnSpc>
                <a:spcPct val="90000"/>
              </a:lnSpc>
              <a:buClrTx/>
              <a:buNone/>
            </a:pPr>
            <a:r>
              <a:rPr lang="en-US" altLang="en-US" sz="1800" b="1" dirty="0">
                <a:solidFill>
                  <a:srgbClr val="595959"/>
                </a:solidFill>
              </a:rPr>
              <a:t>Needs-Based </a:t>
            </a:r>
            <a:r>
              <a:rPr lang="en-US" altLang="en-US" sz="1800" dirty="0">
                <a:solidFill>
                  <a:srgbClr val="595959"/>
                </a:solidFill>
              </a:rPr>
              <a:t>(affected by settlements):</a:t>
            </a:r>
          </a:p>
          <a:p>
            <a:pPr>
              <a:lnSpc>
                <a:spcPct val="90000"/>
              </a:lnSpc>
              <a:buClrTx/>
              <a:buFont typeface="Wingdings" panose="05000000000000000000" pitchFamily="2" charset="2"/>
              <a:buChar char="§"/>
            </a:pPr>
            <a:endParaRPr lang="en-US" altLang="en-US" sz="1800" dirty="0">
              <a:solidFill>
                <a:srgbClr val="595959"/>
              </a:solidFill>
            </a:endParaRPr>
          </a:p>
          <a:p>
            <a:pPr lvl="1">
              <a:lnSpc>
                <a:spcPct val="90000"/>
              </a:lnSpc>
              <a:buClrTx/>
              <a:buFont typeface="Wingdings" panose="05000000000000000000" pitchFamily="2" charset="2"/>
              <a:buChar char="§"/>
            </a:pPr>
            <a:r>
              <a:rPr lang="en-US" altLang="en-US" sz="1600" dirty="0">
                <a:solidFill>
                  <a:srgbClr val="595959"/>
                </a:solidFill>
              </a:rPr>
              <a:t>SSI</a:t>
            </a:r>
          </a:p>
          <a:p>
            <a:pPr lvl="1">
              <a:lnSpc>
                <a:spcPct val="90000"/>
              </a:lnSpc>
              <a:buClrTx/>
              <a:buFont typeface="Wingdings" panose="05000000000000000000" pitchFamily="2" charset="2"/>
              <a:buChar char="§"/>
            </a:pPr>
            <a:r>
              <a:rPr lang="en-US" altLang="en-US" sz="1600" dirty="0">
                <a:solidFill>
                  <a:srgbClr val="595959"/>
                </a:solidFill>
              </a:rPr>
              <a:t>Medicaid</a:t>
            </a:r>
          </a:p>
          <a:p>
            <a:pPr lvl="1">
              <a:lnSpc>
                <a:spcPct val="90000"/>
              </a:lnSpc>
              <a:buClrTx/>
              <a:buFont typeface="Wingdings" panose="05000000000000000000" pitchFamily="2" charset="2"/>
              <a:buChar char="§"/>
            </a:pPr>
            <a:r>
              <a:rPr lang="en-US" altLang="en-US" sz="1600" dirty="0">
                <a:solidFill>
                  <a:srgbClr val="595959"/>
                </a:solidFill>
              </a:rPr>
              <a:t>TANF/Food Stamps</a:t>
            </a:r>
          </a:p>
          <a:p>
            <a:pPr lvl="1">
              <a:lnSpc>
                <a:spcPct val="90000"/>
              </a:lnSpc>
              <a:buClrTx/>
              <a:buFont typeface="Wingdings" panose="05000000000000000000" pitchFamily="2" charset="2"/>
              <a:buChar char="§"/>
            </a:pPr>
            <a:r>
              <a:rPr lang="en-US" altLang="en-US" sz="1600" dirty="0">
                <a:solidFill>
                  <a:srgbClr val="595959"/>
                </a:solidFill>
              </a:rPr>
              <a:t>Section 8 Housing</a:t>
            </a:r>
          </a:p>
        </p:txBody>
      </p:sp>
    </p:spTree>
    <p:extLst>
      <p:ext uri="{BB962C8B-B14F-4D97-AF65-F5344CB8AC3E}">
        <p14:creationId xmlns:p14="http://schemas.microsoft.com/office/powerpoint/2010/main" val="146095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1143000"/>
          </a:xfrm>
          <a:noFill/>
        </p:spPr>
        <p:txBody>
          <a:bodyPr/>
          <a:lstStyle/>
          <a:p>
            <a:pPr>
              <a:defRPr/>
            </a:pPr>
            <a:r>
              <a:rPr lang="en-US" altLang="en-US" sz="2800" dirty="0"/>
              <a:t>Medicaid and Needs Based Government Benefits</a:t>
            </a:r>
            <a:endParaRPr lang="en-US" sz="2800" dirty="0">
              <a:effectLst>
                <a:outerShdw blurRad="38100" dist="38100" dir="2700000" algn="tl">
                  <a:srgbClr val="C0C0C0"/>
                </a:outerShdw>
              </a:effectLst>
              <a:latin typeface="Arial" charset="0"/>
            </a:endParaRPr>
          </a:p>
        </p:txBody>
      </p:sp>
      <p:sp>
        <p:nvSpPr>
          <p:cNvPr id="5123" name="Rectangle 3"/>
          <p:cNvSpPr>
            <a:spLocks noGrp="1" noChangeArrowheads="1"/>
          </p:cNvSpPr>
          <p:nvPr>
            <p:ph idx="1"/>
          </p:nvPr>
        </p:nvSpPr>
        <p:spPr>
          <a:xfrm>
            <a:off x="378822" y="1738085"/>
            <a:ext cx="8229600" cy="3865563"/>
          </a:xfrm>
          <a:noFill/>
        </p:spPr>
        <p:txBody>
          <a:bodyPr>
            <a:normAutofit/>
          </a:bodyPr>
          <a:lstStyle/>
          <a:p>
            <a:pPr marL="577850" indent="-577850">
              <a:lnSpc>
                <a:spcPct val="80000"/>
              </a:lnSpc>
              <a:buNone/>
            </a:pPr>
            <a:r>
              <a:rPr lang="en-US" altLang="en-US" sz="2000" dirty="0"/>
              <a:t>Medicaid</a:t>
            </a:r>
          </a:p>
          <a:p>
            <a:pPr marL="952500" lvl="1" indent="-495300">
              <a:lnSpc>
                <a:spcPct val="80000"/>
              </a:lnSpc>
            </a:pPr>
            <a:endParaRPr lang="en-US" altLang="en-US" sz="1600" dirty="0"/>
          </a:p>
          <a:p>
            <a:pPr>
              <a:lnSpc>
                <a:spcPct val="80000"/>
              </a:lnSpc>
              <a:buClrTx/>
              <a:buFont typeface="Wingdings" panose="05000000000000000000" pitchFamily="2" charset="2"/>
              <a:buChar char="§"/>
            </a:pPr>
            <a:r>
              <a:rPr lang="en-US" altLang="en-US" sz="1600" dirty="0"/>
              <a:t>Is a joint federal and state medical benefit beginning in 1965 to assist states in furnishing medical assistance to those in need.</a:t>
            </a:r>
          </a:p>
          <a:p>
            <a:pPr>
              <a:lnSpc>
                <a:spcPct val="80000"/>
              </a:lnSpc>
              <a:buClrTx/>
              <a:buFont typeface="Wingdings" panose="05000000000000000000" pitchFamily="2" charset="2"/>
              <a:buChar char="§"/>
            </a:pPr>
            <a:endParaRPr lang="en-US" altLang="en-US" sz="1600" dirty="0"/>
          </a:p>
          <a:p>
            <a:pPr>
              <a:lnSpc>
                <a:spcPct val="80000"/>
              </a:lnSpc>
              <a:buClrTx/>
              <a:buFont typeface="Wingdings" panose="05000000000000000000" pitchFamily="2" charset="2"/>
              <a:buChar char="§"/>
            </a:pPr>
            <a:r>
              <a:rPr lang="en-US" altLang="en-US" sz="1600" dirty="0"/>
              <a:t>Each state: </a:t>
            </a:r>
          </a:p>
          <a:p>
            <a:pPr>
              <a:lnSpc>
                <a:spcPct val="80000"/>
              </a:lnSpc>
              <a:buClrTx/>
              <a:buFont typeface="Wingdings" panose="05000000000000000000" pitchFamily="2" charset="2"/>
              <a:buChar char="§"/>
            </a:pPr>
            <a:endParaRPr lang="en-US" altLang="en-US" sz="1600" dirty="0"/>
          </a:p>
          <a:p>
            <a:pPr lvl="1">
              <a:lnSpc>
                <a:spcPct val="80000"/>
              </a:lnSpc>
              <a:buClrTx/>
              <a:buFont typeface="Wingdings" panose="05000000000000000000" pitchFamily="2" charset="2"/>
              <a:buChar char="§"/>
            </a:pPr>
            <a:r>
              <a:rPr lang="en-US" altLang="en-US" sz="1600" dirty="0"/>
              <a:t>Establishes its own Eligibility Standards (i.e. 1634(a), SSI-Criteria, or 209(b))</a:t>
            </a:r>
          </a:p>
          <a:p>
            <a:pPr lvl="1">
              <a:lnSpc>
                <a:spcPct val="80000"/>
              </a:lnSpc>
              <a:buClrTx/>
              <a:buFont typeface="Wingdings" panose="05000000000000000000" pitchFamily="2" charset="2"/>
              <a:buChar char="§"/>
            </a:pPr>
            <a:r>
              <a:rPr lang="en-US" altLang="en-US" sz="1600" dirty="0"/>
              <a:t>Determines the type, amount, duration, and scope of services</a:t>
            </a:r>
          </a:p>
          <a:p>
            <a:pPr lvl="1">
              <a:lnSpc>
                <a:spcPct val="80000"/>
              </a:lnSpc>
              <a:buClrTx/>
              <a:buFont typeface="Wingdings" panose="05000000000000000000" pitchFamily="2" charset="2"/>
              <a:buChar char="§"/>
            </a:pPr>
            <a:r>
              <a:rPr lang="en-US" altLang="en-US" sz="1600" dirty="0"/>
              <a:t>Sets the rate of payment for services</a:t>
            </a:r>
          </a:p>
          <a:p>
            <a:pPr lvl="1">
              <a:lnSpc>
                <a:spcPct val="80000"/>
              </a:lnSpc>
              <a:buClrTx/>
              <a:buFont typeface="Wingdings" panose="05000000000000000000" pitchFamily="2" charset="2"/>
              <a:buChar char="§"/>
            </a:pPr>
            <a:r>
              <a:rPr lang="en-US" altLang="en-US" sz="1600" dirty="0"/>
              <a:t>Administers its own program</a:t>
            </a:r>
          </a:p>
          <a:p>
            <a:pPr lvl="1">
              <a:lnSpc>
                <a:spcPct val="80000"/>
              </a:lnSpc>
              <a:buClrTx/>
              <a:buFont typeface="Wingdings" panose="05000000000000000000" pitchFamily="2" charset="2"/>
              <a:buChar char="§"/>
            </a:pPr>
            <a:endParaRPr lang="en-US" altLang="en-US" sz="1600" dirty="0"/>
          </a:p>
          <a:p>
            <a:pPr>
              <a:buClrTx/>
              <a:buFont typeface="Wingdings" panose="05000000000000000000" pitchFamily="2" charset="2"/>
              <a:buChar char="§"/>
            </a:pPr>
            <a:r>
              <a:rPr lang="en-US" altLang="en-US" sz="1600" dirty="0"/>
              <a:t>Kentucky Medicaid is based upon §1634 of the Social Security Act</a:t>
            </a:r>
          </a:p>
        </p:txBody>
      </p:sp>
    </p:spTree>
    <p:extLst>
      <p:ext uri="{BB962C8B-B14F-4D97-AF65-F5344CB8AC3E}">
        <p14:creationId xmlns:p14="http://schemas.microsoft.com/office/powerpoint/2010/main" val="1185701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7075714" cy="1143000"/>
          </a:xfrm>
          <a:noFill/>
        </p:spPr>
        <p:txBody>
          <a:bodyPr>
            <a:normAutofit/>
          </a:bodyPr>
          <a:lstStyle/>
          <a:p>
            <a:pPr>
              <a:defRPr/>
            </a:pPr>
            <a:r>
              <a:rPr lang="en-US" altLang="en-US" dirty="0"/>
              <a:t>Medicaid and Other Needs Based Government Benefits</a:t>
            </a:r>
            <a:endParaRPr lang="en-US" dirty="0">
              <a:effectLst>
                <a:outerShdw blurRad="38100" dist="38100" dir="2700000" algn="tl">
                  <a:srgbClr val="C0C0C0"/>
                </a:outerShdw>
              </a:effectLst>
              <a:latin typeface="Arial" charset="0"/>
            </a:endParaRPr>
          </a:p>
        </p:txBody>
      </p:sp>
      <p:sp>
        <p:nvSpPr>
          <p:cNvPr id="5123" name="Rectangle 3"/>
          <p:cNvSpPr>
            <a:spLocks noGrp="1" noChangeArrowheads="1"/>
          </p:cNvSpPr>
          <p:nvPr>
            <p:ph idx="1"/>
          </p:nvPr>
        </p:nvSpPr>
        <p:spPr>
          <a:xfrm>
            <a:off x="378822" y="1555205"/>
            <a:ext cx="8229600" cy="4270829"/>
          </a:xfrm>
          <a:noFill/>
        </p:spPr>
        <p:txBody>
          <a:bodyPr>
            <a:normAutofit lnSpcReduction="10000"/>
          </a:bodyPr>
          <a:lstStyle/>
          <a:p>
            <a:pPr>
              <a:lnSpc>
                <a:spcPct val="80000"/>
              </a:lnSpc>
              <a:buClrTx/>
              <a:buFont typeface="Wingdings" panose="05000000000000000000" pitchFamily="2" charset="2"/>
              <a:buChar char="§"/>
            </a:pPr>
            <a:endParaRPr lang="en-US" altLang="en-US" sz="1800" dirty="0"/>
          </a:p>
          <a:p>
            <a:pPr marL="0" indent="0">
              <a:lnSpc>
                <a:spcPct val="80000"/>
              </a:lnSpc>
              <a:buClrTx/>
              <a:buNone/>
            </a:pPr>
            <a:r>
              <a:rPr lang="en-US" altLang="en-US" sz="1800" b="1" dirty="0"/>
              <a:t>Supplemental Security Income (“SSI”)</a:t>
            </a:r>
          </a:p>
          <a:p>
            <a:pPr>
              <a:lnSpc>
                <a:spcPct val="80000"/>
              </a:lnSpc>
              <a:buClrTx/>
              <a:buFont typeface="Wingdings" panose="05000000000000000000" pitchFamily="2" charset="2"/>
              <a:buChar char="§"/>
            </a:pPr>
            <a:endParaRPr lang="en-US" altLang="en-US" sz="1800" dirty="0"/>
          </a:p>
          <a:p>
            <a:pPr>
              <a:lnSpc>
                <a:spcPct val="80000"/>
              </a:lnSpc>
              <a:buClrTx/>
              <a:buFont typeface="Wingdings" panose="05000000000000000000" pitchFamily="2" charset="2"/>
              <a:buChar char="§"/>
            </a:pPr>
            <a:r>
              <a:rPr lang="en-US" altLang="en-US" sz="1800" dirty="0"/>
              <a:t>SSI is a Federal program administered by the Social Security Administration (SSA), and is sometimes called Title XVI benefits</a:t>
            </a:r>
          </a:p>
          <a:p>
            <a:pPr lvl="1">
              <a:lnSpc>
                <a:spcPct val="80000"/>
              </a:lnSpc>
              <a:buClrTx/>
              <a:buFont typeface="Wingdings" panose="05000000000000000000" pitchFamily="2" charset="2"/>
              <a:buChar char="§"/>
            </a:pPr>
            <a:endParaRPr lang="en-US" altLang="en-US" sz="1500" dirty="0"/>
          </a:p>
          <a:p>
            <a:pPr lvl="1">
              <a:lnSpc>
                <a:spcPct val="80000"/>
              </a:lnSpc>
              <a:buClrTx/>
              <a:buFont typeface="Wingdings" panose="05000000000000000000" pitchFamily="2" charset="2"/>
              <a:buChar char="ü"/>
            </a:pPr>
            <a:r>
              <a:rPr lang="en-US" altLang="en-US" sz="1500" dirty="0"/>
              <a:t>Provides cash assistance to individuals who have limited income and resources and are either age 65 or older, blind, or disabled, including children</a:t>
            </a:r>
          </a:p>
          <a:p>
            <a:pPr marL="457200" lvl="1" indent="0">
              <a:lnSpc>
                <a:spcPct val="80000"/>
              </a:lnSpc>
              <a:buClrTx/>
              <a:buNone/>
            </a:pPr>
            <a:endParaRPr lang="en-US" altLang="en-US" sz="1500" dirty="0"/>
          </a:p>
          <a:p>
            <a:pPr lvl="1">
              <a:lnSpc>
                <a:spcPct val="80000"/>
              </a:lnSpc>
              <a:buClrTx/>
              <a:buFont typeface="Wingdings" panose="05000000000000000000" pitchFamily="2" charset="2"/>
              <a:buChar char="ü"/>
            </a:pPr>
            <a:r>
              <a:rPr lang="en-US" altLang="en-US" sz="1500" dirty="0"/>
              <a:t>The SSI benefit in 2022 is $841</a:t>
            </a:r>
          </a:p>
          <a:p>
            <a:pPr lvl="1">
              <a:lnSpc>
                <a:spcPct val="80000"/>
              </a:lnSpc>
              <a:buClrTx/>
              <a:buFont typeface="Wingdings" panose="05000000000000000000" pitchFamily="2" charset="2"/>
              <a:buChar char="ü"/>
            </a:pPr>
            <a:endParaRPr lang="en-US" altLang="en-US" sz="1500" dirty="0"/>
          </a:p>
          <a:p>
            <a:pPr lvl="1">
              <a:lnSpc>
                <a:spcPct val="80000"/>
              </a:lnSpc>
              <a:buClrTx/>
              <a:buFont typeface="Wingdings" panose="05000000000000000000" pitchFamily="2" charset="2"/>
              <a:buChar char="ü"/>
            </a:pPr>
            <a:r>
              <a:rPr lang="en-US" altLang="en-US" sz="1500" dirty="0"/>
              <a:t>The amount of cash benefit an individual receives is based on the Federal Benefit Rate (FBR) and the amount of income the individual receives.  To calculate the cash benefit, an individual must subtract their countable income from the Federal Benefit Rate</a:t>
            </a:r>
          </a:p>
          <a:p>
            <a:pPr lvl="2">
              <a:lnSpc>
                <a:spcPct val="80000"/>
              </a:lnSpc>
              <a:buClrTx/>
              <a:buFont typeface="Wingdings" panose="05000000000000000000" pitchFamily="2" charset="2"/>
              <a:buChar char="§"/>
            </a:pPr>
            <a:endParaRPr lang="en-US" altLang="en-US" sz="1200" dirty="0"/>
          </a:p>
          <a:p>
            <a:pPr lvl="2">
              <a:lnSpc>
                <a:spcPct val="80000"/>
              </a:lnSpc>
              <a:buClrTx/>
              <a:buFont typeface="Wingdings" panose="05000000000000000000" pitchFamily="2" charset="2"/>
              <a:buChar char="v"/>
            </a:pPr>
            <a:r>
              <a:rPr lang="en-US" altLang="en-US" sz="1200" dirty="0"/>
              <a:t>Your non-excluded resources must not exceed $2,000</a:t>
            </a:r>
          </a:p>
          <a:p>
            <a:pPr lvl="2">
              <a:lnSpc>
                <a:spcPct val="80000"/>
              </a:lnSpc>
              <a:buClrTx/>
              <a:buFont typeface="Wingdings" panose="05000000000000000000" pitchFamily="2" charset="2"/>
              <a:buChar char="v"/>
            </a:pPr>
            <a:endParaRPr lang="en-US" altLang="en-US" sz="1200" dirty="0"/>
          </a:p>
          <a:p>
            <a:pPr lvl="2">
              <a:lnSpc>
                <a:spcPct val="80000"/>
              </a:lnSpc>
              <a:buClrTx/>
              <a:buFont typeface="Wingdings" panose="05000000000000000000" pitchFamily="2" charset="2"/>
              <a:buChar char="v"/>
            </a:pPr>
            <a:r>
              <a:rPr lang="en-US" altLang="en-US" sz="1200" dirty="0"/>
              <a:t>Your countable income must be less than the FBR amount (Social Security does not count the first $20)</a:t>
            </a:r>
          </a:p>
          <a:p>
            <a:pPr>
              <a:lnSpc>
                <a:spcPct val="90000"/>
              </a:lnSpc>
              <a:buClrTx/>
              <a:buFont typeface="Wingdings" panose="05000000000000000000" pitchFamily="2" charset="2"/>
              <a:buChar char="§"/>
            </a:pPr>
            <a:endParaRPr lang="en-US" altLang="en-US" sz="1800" dirty="0"/>
          </a:p>
          <a:p>
            <a:pPr>
              <a:lnSpc>
                <a:spcPct val="80000"/>
              </a:lnSpc>
              <a:buClrTx/>
              <a:buFont typeface="Wingdings" panose="05000000000000000000" pitchFamily="2" charset="2"/>
              <a:buChar char="§"/>
            </a:pPr>
            <a:endParaRPr lang="en-US" altLang="en-US" sz="1600" dirty="0"/>
          </a:p>
        </p:txBody>
      </p:sp>
    </p:spTree>
    <p:extLst>
      <p:ext uri="{BB962C8B-B14F-4D97-AF65-F5344CB8AC3E}">
        <p14:creationId xmlns:p14="http://schemas.microsoft.com/office/powerpoint/2010/main" val="382953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7075714" cy="1143000"/>
          </a:xfrm>
          <a:noFill/>
        </p:spPr>
        <p:txBody>
          <a:bodyPr>
            <a:normAutofit/>
          </a:bodyPr>
          <a:lstStyle/>
          <a:p>
            <a:pPr>
              <a:defRPr/>
            </a:pPr>
            <a:r>
              <a:rPr lang="en-US" altLang="en-US" dirty="0"/>
              <a:t>Medicaid and Other Needs Based Government Benefits</a:t>
            </a:r>
            <a:endParaRPr lang="en-US" dirty="0">
              <a:effectLst>
                <a:outerShdw blurRad="38100" dist="38100" dir="2700000" algn="tl">
                  <a:srgbClr val="C0C0C0"/>
                </a:outerShdw>
              </a:effectLst>
              <a:latin typeface="Arial" charset="0"/>
            </a:endParaRPr>
          </a:p>
        </p:txBody>
      </p:sp>
      <p:sp>
        <p:nvSpPr>
          <p:cNvPr id="5123" name="Rectangle 3"/>
          <p:cNvSpPr>
            <a:spLocks noGrp="1" noChangeArrowheads="1"/>
          </p:cNvSpPr>
          <p:nvPr>
            <p:ph idx="1"/>
          </p:nvPr>
        </p:nvSpPr>
        <p:spPr>
          <a:xfrm>
            <a:off x="489563" y="1555205"/>
            <a:ext cx="8229600" cy="4833237"/>
          </a:xfrm>
          <a:noFill/>
        </p:spPr>
        <p:txBody>
          <a:bodyPr>
            <a:normAutofit fontScale="70000" lnSpcReduction="20000"/>
          </a:bodyPr>
          <a:lstStyle/>
          <a:p>
            <a:pPr>
              <a:lnSpc>
                <a:spcPct val="80000"/>
              </a:lnSpc>
              <a:buClrTx/>
              <a:buFont typeface="Wingdings" panose="05000000000000000000" pitchFamily="2" charset="2"/>
              <a:buChar char="§"/>
            </a:pPr>
            <a:endParaRPr lang="en-US" altLang="en-US" sz="1800" dirty="0"/>
          </a:p>
          <a:p>
            <a:pPr marL="0" indent="0">
              <a:lnSpc>
                <a:spcPct val="80000"/>
              </a:lnSpc>
              <a:buClrTx/>
              <a:buNone/>
            </a:pPr>
            <a:r>
              <a:rPr lang="en-US" altLang="en-US" sz="3100" b="1" dirty="0"/>
              <a:t>Supplemental Security Income (“SSI”)</a:t>
            </a:r>
          </a:p>
          <a:p>
            <a:pPr>
              <a:lnSpc>
                <a:spcPct val="80000"/>
              </a:lnSpc>
              <a:buClrTx/>
              <a:buFont typeface="Wingdings" panose="05000000000000000000" pitchFamily="2" charset="2"/>
              <a:buChar char="§"/>
            </a:pPr>
            <a:endParaRPr lang="en-US" altLang="en-US" sz="1800" dirty="0"/>
          </a:p>
          <a:p>
            <a:pPr algn="just">
              <a:lnSpc>
                <a:spcPct val="80000"/>
              </a:lnSpc>
              <a:buClrTx/>
              <a:buFont typeface="Wingdings" panose="05000000000000000000" pitchFamily="2" charset="2"/>
              <a:buChar char="§"/>
            </a:pPr>
            <a:r>
              <a:rPr lang="en-US" altLang="en-US" sz="2700" b="1" dirty="0"/>
              <a:t>In-Kind Support and Maintenance: </a:t>
            </a:r>
            <a:r>
              <a:rPr lang="en-US" altLang="en-US" sz="2700" dirty="0"/>
              <a:t>s</a:t>
            </a:r>
            <a:r>
              <a:rPr lang="en-US" sz="2700" dirty="0"/>
              <a:t>ince SSI is intended to cover a recipient’s food and shelter related </a:t>
            </a:r>
            <a:r>
              <a:rPr lang="en-US" dirty="0"/>
              <a:t>expenses, the following housing expenses are considered ISM:</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Mortgage payments</a:t>
            </a:r>
          </a:p>
          <a:p>
            <a:pPr lvl="1">
              <a:buFont typeface="Wingdings" panose="05000000000000000000" pitchFamily="2" charset="2"/>
              <a:buChar char="ü"/>
            </a:pPr>
            <a:r>
              <a:rPr lang="en-US" dirty="0"/>
              <a:t>Home insurance, if required by mortgage terms</a:t>
            </a:r>
          </a:p>
          <a:p>
            <a:pPr lvl="1">
              <a:buFont typeface="Wingdings" panose="05000000000000000000" pitchFamily="2" charset="2"/>
              <a:buChar char="ü"/>
            </a:pPr>
            <a:r>
              <a:rPr lang="en-US" dirty="0"/>
              <a:t>Rent</a:t>
            </a:r>
          </a:p>
          <a:p>
            <a:pPr lvl="1">
              <a:buFont typeface="Wingdings" panose="05000000000000000000" pitchFamily="2" charset="2"/>
              <a:buChar char="ü"/>
            </a:pPr>
            <a:r>
              <a:rPr lang="en-US" dirty="0"/>
              <a:t>Property tax</a:t>
            </a:r>
          </a:p>
          <a:p>
            <a:pPr lvl="1">
              <a:buFont typeface="Wingdings" panose="05000000000000000000" pitchFamily="2" charset="2"/>
              <a:buChar char="ü"/>
            </a:pPr>
            <a:r>
              <a:rPr lang="en-US" dirty="0"/>
              <a:t>Heating fuel, Gas and electricity</a:t>
            </a:r>
          </a:p>
          <a:p>
            <a:pPr lvl="1">
              <a:buFont typeface="Wingdings" panose="05000000000000000000" pitchFamily="2" charset="2"/>
              <a:buChar char="ü"/>
            </a:pPr>
            <a:r>
              <a:rPr lang="en-US" dirty="0"/>
              <a:t>Water and Sewer</a:t>
            </a:r>
          </a:p>
          <a:p>
            <a:pPr lvl="1">
              <a:buFont typeface="Wingdings" panose="05000000000000000000" pitchFamily="2" charset="2"/>
              <a:buChar char="ü"/>
            </a:pPr>
            <a:r>
              <a:rPr lang="en-US" dirty="0"/>
              <a:t>Garbage removal</a:t>
            </a:r>
          </a:p>
          <a:p>
            <a:pPr lvl="1">
              <a:buFont typeface="Wingdings" panose="05000000000000000000" pitchFamily="2" charset="2"/>
              <a:buChar char="ü"/>
            </a:pPr>
            <a:endParaRPr lang="en-US" dirty="0"/>
          </a:p>
          <a:p>
            <a:pPr marL="457200" lvl="1" indent="0">
              <a:buNone/>
            </a:pPr>
            <a:r>
              <a:rPr lang="en-US" dirty="0"/>
              <a:t>Social Security will reduce an SSI beneficiary’s monthly SSI benefit dollar for dollar for all in-kind support and maintenance received during a given month.  The max reduction, however, is 1/3 of the overall SSI benefit.</a:t>
            </a:r>
          </a:p>
          <a:p>
            <a:pPr marL="457200" lvl="1" indent="0">
              <a:buNone/>
            </a:pPr>
            <a:endParaRPr lang="en-US" dirty="0"/>
          </a:p>
          <a:p>
            <a:pPr>
              <a:lnSpc>
                <a:spcPct val="80000"/>
              </a:lnSpc>
              <a:buClrTx/>
              <a:buFont typeface="Wingdings" panose="05000000000000000000" pitchFamily="2" charset="2"/>
              <a:buChar char="§"/>
            </a:pPr>
            <a:endParaRPr lang="en-US" altLang="en-US" sz="1200" dirty="0"/>
          </a:p>
          <a:p>
            <a:pPr>
              <a:lnSpc>
                <a:spcPct val="90000"/>
              </a:lnSpc>
              <a:buClrTx/>
              <a:buFont typeface="Wingdings" panose="05000000000000000000" pitchFamily="2" charset="2"/>
              <a:buChar char="§"/>
            </a:pPr>
            <a:endParaRPr lang="en-US" altLang="en-US" sz="1800" dirty="0"/>
          </a:p>
          <a:p>
            <a:pPr>
              <a:lnSpc>
                <a:spcPct val="80000"/>
              </a:lnSpc>
              <a:buClrTx/>
              <a:buFont typeface="Wingdings" panose="05000000000000000000" pitchFamily="2" charset="2"/>
              <a:buChar char="§"/>
            </a:pPr>
            <a:endParaRPr lang="en-US" altLang="en-US" sz="1600" dirty="0"/>
          </a:p>
        </p:txBody>
      </p:sp>
    </p:spTree>
    <p:extLst>
      <p:ext uri="{BB962C8B-B14F-4D97-AF65-F5344CB8AC3E}">
        <p14:creationId xmlns:p14="http://schemas.microsoft.com/office/powerpoint/2010/main" val="1723608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143000"/>
          </a:xfrm>
          <a:noFill/>
        </p:spPr>
        <p:txBody>
          <a:bodyPr/>
          <a:lstStyle/>
          <a:p>
            <a:pPr eaLnBrk="1" hangingPunct="1"/>
            <a:r>
              <a:rPr lang="en-US" altLang="en-US" sz="2800" dirty="0"/>
              <a:t>Government Benefits		</a:t>
            </a:r>
          </a:p>
        </p:txBody>
      </p:sp>
      <p:sp>
        <p:nvSpPr>
          <p:cNvPr id="10243" name="Rectangle 3"/>
          <p:cNvSpPr>
            <a:spLocks noGrp="1" noChangeArrowheads="1"/>
          </p:cNvSpPr>
          <p:nvPr>
            <p:ph idx="1"/>
          </p:nvPr>
        </p:nvSpPr>
        <p:spPr>
          <a:xfrm>
            <a:off x="457200" y="1668162"/>
            <a:ext cx="8229600" cy="4096912"/>
          </a:xfrm>
          <a:noFill/>
        </p:spPr>
        <p:txBody>
          <a:bodyPr>
            <a:normAutofit fontScale="92500" lnSpcReduction="20000"/>
          </a:bodyPr>
          <a:lstStyle/>
          <a:p>
            <a:r>
              <a:rPr lang="en-US" sz="2200" dirty="0"/>
              <a:t>What to do if a client is on Government Benefits</a:t>
            </a:r>
          </a:p>
          <a:p>
            <a:pPr>
              <a:buFont typeface="Wingdings" panose="05000000000000000000" pitchFamily="2" charset="2"/>
              <a:buChar char="ü"/>
            </a:pPr>
            <a:endParaRPr lang="en-US" sz="2200" dirty="0"/>
          </a:p>
          <a:p>
            <a:pPr lvl="1">
              <a:buFont typeface="Wingdings" panose="05000000000000000000" pitchFamily="2" charset="2"/>
              <a:buChar char="ü"/>
            </a:pPr>
            <a:r>
              <a:rPr lang="en-US" sz="2000" b="1" dirty="0"/>
              <a:t>Medicare and Social Security Disability Income </a:t>
            </a:r>
            <a:r>
              <a:rPr lang="en-US" sz="2000" dirty="0"/>
              <a:t>– No preservation planning is necessary.  Provided, however, if money is coming from a litigation settlement, some consideration of Medicare’s interest in the settlement is required under 42 USC 1395y(B)(2) – The Medicare Secondary Payer Act.</a:t>
            </a:r>
          </a:p>
          <a:p>
            <a:pPr lvl="1">
              <a:buFont typeface="Wingdings" panose="05000000000000000000" pitchFamily="2" charset="2"/>
              <a:buChar char="ü"/>
            </a:pPr>
            <a:endParaRPr lang="en-US" sz="2000" dirty="0"/>
          </a:p>
          <a:p>
            <a:pPr lvl="1">
              <a:buFont typeface="Wingdings" panose="05000000000000000000" pitchFamily="2" charset="2"/>
              <a:buChar char="ü"/>
            </a:pPr>
            <a:r>
              <a:rPr lang="en-US" sz="2000" b="1" dirty="0"/>
              <a:t>Medicaid and Supplemental Security Income </a:t>
            </a:r>
            <a:r>
              <a:rPr lang="en-US" sz="2000" dirty="0"/>
              <a:t>– You can establish:</a:t>
            </a:r>
          </a:p>
          <a:p>
            <a:pPr lvl="1"/>
            <a:endParaRPr lang="en-US" sz="2000" dirty="0"/>
          </a:p>
          <a:p>
            <a:pPr lvl="2">
              <a:buFont typeface="Wingdings" panose="05000000000000000000" pitchFamily="2" charset="2"/>
              <a:buChar char="v"/>
            </a:pPr>
            <a:r>
              <a:rPr lang="en-US" sz="1800" dirty="0"/>
              <a:t>ABLE Account</a:t>
            </a:r>
          </a:p>
          <a:p>
            <a:pPr lvl="2">
              <a:buFont typeface="Wingdings" panose="05000000000000000000" pitchFamily="2" charset="2"/>
              <a:buChar char="v"/>
            </a:pPr>
            <a:r>
              <a:rPr lang="en-US" sz="1800" dirty="0"/>
              <a:t>First Party Special Needs Trust</a:t>
            </a:r>
          </a:p>
          <a:p>
            <a:pPr lvl="2">
              <a:buFont typeface="Wingdings" panose="05000000000000000000" pitchFamily="2" charset="2"/>
              <a:buChar char="v"/>
            </a:pPr>
            <a:r>
              <a:rPr lang="en-US" sz="1800" dirty="0"/>
              <a:t>Third Party Special Needs Trust</a:t>
            </a:r>
          </a:p>
          <a:p>
            <a:pPr lvl="2">
              <a:buFont typeface="Wingdings" panose="05000000000000000000" pitchFamily="2" charset="2"/>
              <a:buChar char="v"/>
            </a:pPr>
            <a:r>
              <a:rPr lang="en-US" sz="1800" dirty="0"/>
              <a:t>Forego the benefits</a:t>
            </a:r>
          </a:p>
        </p:txBody>
      </p:sp>
    </p:spTree>
    <p:extLst>
      <p:ext uri="{BB962C8B-B14F-4D97-AF65-F5344CB8AC3E}">
        <p14:creationId xmlns:p14="http://schemas.microsoft.com/office/powerpoint/2010/main" val="370225499"/>
      </p:ext>
    </p:extLst>
  </p:cSld>
  <p:clrMapOvr>
    <a:masterClrMapping/>
  </p:clrMapOvr>
</p:sld>
</file>

<file path=ppt/theme/theme1.xml><?xml version="1.0" encoding="utf-8"?>
<a:theme xmlns:a="http://schemas.openxmlformats.org/drawingml/2006/main" name="Forge Companies Theme v0_2">
  <a:themeElements>
    <a:clrScheme name="Custom 3">
      <a:dk1>
        <a:srgbClr val="535254"/>
      </a:dk1>
      <a:lt1>
        <a:sysClr val="window" lastClr="FFFFFF"/>
      </a:lt1>
      <a:dk2>
        <a:srgbClr val="306A8C"/>
      </a:dk2>
      <a:lt2>
        <a:srgbClr val="EEECEE"/>
      </a:lt2>
      <a:accent1>
        <a:srgbClr val="3984B0"/>
      </a:accent1>
      <a:accent2>
        <a:srgbClr val="DF4A39"/>
      </a:accent2>
      <a:accent3>
        <a:srgbClr val="39B09C"/>
      </a:accent3>
      <a:accent4>
        <a:srgbClr val="E37B37"/>
      </a:accent4>
      <a:accent5>
        <a:srgbClr val="93BCD4"/>
      </a:accent5>
      <a:accent6>
        <a:srgbClr val="EFC02E"/>
      </a:accent6>
      <a:hlink>
        <a:srgbClr val="306A8C"/>
      </a:hlink>
      <a:folHlink>
        <a:srgbClr val="8B308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21611</TotalTime>
  <Words>3090</Words>
  <Application>Microsoft Office PowerPoint</Application>
  <PresentationFormat>On-screen Show (4:3)</PresentationFormat>
  <Paragraphs>367</Paragraphs>
  <Slides>36</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Lucida Grande</vt:lpstr>
      <vt:lpstr>Wingdings</vt:lpstr>
      <vt:lpstr>Forge Companies Theme v0_2</vt:lpstr>
      <vt:lpstr>The Crossroad of Estate and Special Needs Planning  Peter H. Wayne IV, JD, CTFA</vt:lpstr>
      <vt:lpstr>The First Steps in Estate &amp; Special Needs Planning</vt:lpstr>
      <vt:lpstr>Estate Planning Documents </vt:lpstr>
      <vt:lpstr>Other Considerations</vt:lpstr>
      <vt:lpstr>Government Benefits</vt:lpstr>
      <vt:lpstr>Medicaid and Needs Based Government Benefits</vt:lpstr>
      <vt:lpstr>Medicaid and Other Needs Based Government Benefits</vt:lpstr>
      <vt:lpstr>Medicaid and Other Needs Based Government Benefits</vt:lpstr>
      <vt:lpstr>Government Benefits  </vt:lpstr>
      <vt:lpstr>PowerPoint Presentation</vt:lpstr>
      <vt:lpstr>What is an ABLE  Account </vt:lpstr>
      <vt:lpstr>ABLE Accounts Continued</vt:lpstr>
      <vt:lpstr>ABLE Accounts Continued</vt:lpstr>
      <vt:lpstr>Qualified Disability Expenses</vt:lpstr>
      <vt:lpstr>Qualified Disability Expenses - Housing</vt:lpstr>
      <vt:lpstr>ABLE Accounts Continued</vt:lpstr>
      <vt:lpstr>PowerPoint Presentation</vt:lpstr>
      <vt:lpstr>Why Consider a Special Needs Trust?</vt:lpstr>
      <vt:lpstr>Special Needs Trusts</vt:lpstr>
      <vt:lpstr>Pooled and Private  Special Needs Trusts</vt:lpstr>
      <vt:lpstr>Why Create a d(4)(A) Trust? </vt:lpstr>
      <vt:lpstr>Special Needs Trust - Establishment </vt:lpstr>
      <vt:lpstr>Special Needs Trust Considerations </vt:lpstr>
      <vt:lpstr>Example Uses of SNT Funds: </vt:lpstr>
      <vt:lpstr>Medicare Set Asides</vt:lpstr>
      <vt:lpstr>Finding a Trustee </vt:lpstr>
      <vt:lpstr>Finding a Trustee </vt:lpstr>
      <vt:lpstr>Finding a Trustee </vt:lpstr>
      <vt:lpstr>ABLE Account and Special Needs Trust</vt:lpstr>
      <vt:lpstr>PowerPoint Presentation</vt:lpstr>
      <vt:lpstr>Home Purchases</vt:lpstr>
      <vt:lpstr>Home Purchases – A Process </vt:lpstr>
      <vt:lpstr>Home Purchases – An Example </vt:lpstr>
      <vt:lpstr>Vehicle Purchases – An Example</vt:lpstr>
      <vt:lpstr>Vehicle Purchases – A Second Example</vt:lpstr>
      <vt:lpstr>Disclosure – Education Materials Only</vt:lpstr>
    </vt:vector>
  </TitlesOfParts>
  <Company>Forge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Forge Companies 2015 PowerPoint Template</dc:title>
  <dc:creator>Kyle Williams</dc:creator>
  <cp:lastModifiedBy>Witherspoon, James</cp:lastModifiedBy>
  <cp:revision>256</cp:revision>
  <cp:lastPrinted>2016-11-01T22:24:09Z</cp:lastPrinted>
  <dcterms:created xsi:type="dcterms:W3CDTF">2015-02-05T17:02:14Z</dcterms:created>
  <dcterms:modified xsi:type="dcterms:W3CDTF">2022-01-14T18:45:03Z</dcterms:modified>
</cp:coreProperties>
</file>