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331" r:id="rId2"/>
    <p:sldId id="318" r:id="rId3"/>
    <p:sldId id="319" r:id="rId4"/>
    <p:sldId id="332" r:id="rId5"/>
    <p:sldId id="334" r:id="rId6"/>
    <p:sldId id="335" r:id="rId7"/>
    <p:sldId id="320" r:id="rId8"/>
    <p:sldId id="336" r:id="rId9"/>
    <p:sldId id="322" r:id="rId10"/>
    <p:sldId id="323" r:id="rId11"/>
    <p:sldId id="327" r:id="rId12"/>
    <p:sldId id="330" r:id="rId13"/>
    <p:sldId id="325" r:id="rId14"/>
    <p:sldId id="259" r:id="rId15"/>
    <p:sldId id="338" r:id="rId16"/>
    <p:sldId id="339" r:id="rId17"/>
    <p:sldId id="260" r:id="rId18"/>
    <p:sldId id="337" r:id="rId19"/>
    <p:sldId id="326" r:id="rId20"/>
    <p:sldId id="329" r:id="rId21"/>
    <p:sldId id="256" r:id="rId22"/>
    <p:sldId id="281" r:id="rId23"/>
    <p:sldId id="282" r:id="rId24"/>
    <p:sldId id="280" r:id="rId25"/>
    <p:sldId id="284" r:id="rId26"/>
    <p:sldId id="286" r:id="rId27"/>
    <p:sldId id="287" r:id="rId28"/>
    <p:sldId id="283" r:id="rId29"/>
    <p:sldId id="289" r:id="rId30"/>
    <p:sldId id="288" r:id="rId31"/>
    <p:sldId id="293" r:id="rId32"/>
    <p:sldId id="271" r:id="rId33"/>
    <p:sldId id="272" r:id="rId34"/>
    <p:sldId id="273" r:id="rId35"/>
    <p:sldId id="263" r:id="rId36"/>
    <p:sldId id="265" r:id="rId37"/>
    <p:sldId id="264" r:id="rId38"/>
    <p:sldId id="274" r:id="rId39"/>
    <p:sldId id="312" r:id="rId40"/>
    <p:sldId id="313" r:id="rId41"/>
    <p:sldId id="314" r:id="rId42"/>
    <p:sldId id="305" r:id="rId43"/>
    <p:sldId id="315" r:id="rId44"/>
    <p:sldId id="316" r:id="rId45"/>
    <p:sldId id="278" r:id="rId46"/>
    <p:sldId id="277" r:id="rId47"/>
    <p:sldId id="297" r:id="rId48"/>
    <p:sldId id="301" r:id="rId49"/>
    <p:sldId id="302" r:id="rId50"/>
    <p:sldId id="303" r:id="rId51"/>
    <p:sldId id="306" r:id="rId52"/>
    <p:sldId id="304" r:id="rId53"/>
    <p:sldId id="295" r:id="rId54"/>
    <p:sldId id="317" r:id="rId55"/>
    <p:sldId id="296" r:id="rId56"/>
    <p:sldId id="269" r:id="rId57"/>
    <p:sldId id="310" r:id="rId58"/>
    <p:sldId id="311" r:id="rId59"/>
    <p:sldId id="308" r:id="rId60"/>
    <p:sldId id="309" r:id="rId61"/>
  </p:sldIdLst>
  <p:sldSz cx="12192000" cy="6858000"/>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82F3B79C-0144-43F6-ABDE-F173C69BA0D6}" type="datetimeFigureOut">
              <a:rPr lang="en-US" smtClean="0"/>
              <a:t>1/24/2022</a:t>
            </a:fld>
            <a:endParaRPr lang="en-US"/>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34DC915D-E4A2-4F3F-93DF-395C19F0EE04}" type="slidenum">
              <a:rPr lang="en-US" smtClean="0"/>
              <a:t>‹#›</a:t>
            </a:fld>
            <a:endParaRPr lang="en-US"/>
          </a:p>
        </p:txBody>
      </p:sp>
    </p:spTree>
    <p:extLst>
      <p:ext uri="{BB962C8B-B14F-4D97-AF65-F5344CB8AC3E}">
        <p14:creationId xmlns:p14="http://schemas.microsoft.com/office/powerpoint/2010/main" val="199508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F54ACAD8-8526-4AA3-8B5A-926F30844AFE}" type="datetimeFigureOut">
              <a:rPr lang="en-US" smtClean="0"/>
              <a:t>1/24/2022</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B8765DD6-DC5A-4190-BC32-CA8A3C45EB29}" type="slidenum">
              <a:rPr lang="en-US" smtClean="0"/>
              <a:t>‹#›</a:t>
            </a:fld>
            <a:endParaRPr lang="en-US"/>
          </a:p>
        </p:txBody>
      </p:sp>
    </p:spTree>
    <p:extLst>
      <p:ext uri="{BB962C8B-B14F-4D97-AF65-F5344CB8AC3E}">
        <p14:creationId xmlns:p14="http://schemas.microsoft.com/office/powerpoint/2010/main" val="14591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p:sp>
      <p:sp>
        <p:nvSpPr>
          <p:cNvPr id="286723" name="Notes Placeholder 2"/>
          <p:cNvSpPr>
            <a:spLocks noGrp="1"/>
          </p:cNvSpPr>
          <p:nvPr>
            <p:ph type="body" idx="1"/>
          </p:nvPr>
        </p:nvSpPr>
        <p:spPr>
          <a:noFill/>
        </p:spPr>
        <p:txBody>
          <a:bodyPr/>
          <a:lstStyle/>
          <a:p>
            <a:endParaRPr/>
          </a:p>
        </p:txBody>
      </p:sp>
      <p:sp>
        <p:nvSpPr>
          <p:cNvPr id="286724" name="Slide Number Placeholder 3"/>
          <p:cNvSpPr>
            <a:spLocks noGrp="1"/>
          </p:cNvSpPr>
          <p:nvPr>
            <p:ph type="sldNum" sz="quarter" idx="5"/>
          </p:nvPr>
        </p:nvSpPr>
        <p:spPr>
          <a:noFill/>
        </p:spPr>
        <p:txBody>
          <a:bodyPr/>
          <a:lstStyle/>
          <a:p>
            <a:fld id="{1370DD40-EBEB-4853-8E01-7F330C766F76}" type="slidenum">
              <a:rPr lang="en-US" smtClean="0">
                <a:latin typeface="Arial" pitchFamily="34" charset="0"/>
              </a:rPr>
              <a:t>14</a:t>
            </a:fld>
            <a:endParaRPr lang="en-US">
              <a:latin typeface="Arial" pitchFamily="34" charset="0"/>
            </a:endParaRPr>
          </a:p>
        </p:txBody>
      </p:sp>
    </p:spTree>
    <p:extLst>
      <p:ext uri="{BB962C8B-B14F-4D97-AF65-F5344CB8AC3E}">
        <p14:creationId xmlns:p14="http://schemas.microsoft.com/office/powerpoint/2010/main" val="2862182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0D4C5A22-078C-438B-802C-D2781A81AEA6}" type="slidenum">
              <a:rPr lang="en-US" smtClean="0"/>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28</a:t>
            </a:fld>
            <a:endParaRPr lang="en-US"/>
          </a:p>
        </p:txBody>
      </p:sp>
    </p:spTree>
    <p:extLst>
      <p:ext uri="{BB962C8B-B14F-4D97-AF65-F5344CB8AC3E}">
        <p14:creationId xmlns:p14="http://schemas.microsoft.com/office/powerpoint/2010/main" val="1887683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29</a:t>
            </a:fld>
            <a:endParaRPr lang="en-US"/>
          </a:p>
        </p:txBody>
      </p:sp>
    </p:spTree>
    <p:extLst>
      <p:ext uri="{BB962C8B-B14F-4D97-AF65-F5344CB8AC3E}">
        <p14:creationId xmlns:p14="http://schemas.microsoft.com/office/powerpoint/2010/main" val="1633077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30</a:t>
            </a:fld>
            <a:endParaRPr lang="en-US"/>
          </a:p>
        </p:txBody>
      </p:sp>
    </p:spTree>
    <p:extLst>
      <p:ext uri="{BB962C8B-B14F-4D97-AF65-F5344CB8AC3E}">
        <p14:creationId xmlns:p14="http://schemas.microsoft.com/office/powerpoint/2010/main" val="2735996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31</a:t>
            </a:fld>
            <a:endParaRPr lang="en-US"/>
          </a:p>
        </p:txBody>
      </p:sp>
    </p:spTree>
    <p:extLst>
      <p:ext uri="{BB962C8B-B14F-4D97-AF65-F5344CB8AC3E}">
        <p14:creationId xmlns:p14="http://schemas.microsoft.com/office/powerpoint/2010/main" val="61067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32</a:t>
            </a:fld>
            <a:endParaRPr lang="en-US"/>
          </a:p>
        </p:txBody>
      </p:sp>
    </p:spTree>
    <p:extLst>
      <p:ext uri="{BB962C8B-B14F-4D97-AF65-F5344CB8AC3E}">
        <p14:creationId xmlns:p14="http://schemas.microsoft.com/office/powerpoint/2010/main" val="2956728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33</a:t>
            </a:fld>
            <a:endParaRPr lang="en-US"/>
          </a:p>
        </p:txBody>
      </p:sp>
    </p:spTree>
    <p:extLst>
      <p:ext uri="{BB962C8B-B14F-4D97-AF65-F5344CB8AC3E}">
        <p14:creationId xmlns:p14="http://schemas.microsoft.com/office/powerpoint/2010/main" val="2627313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34</a:t>
            </a:fld>
            <a:endParaRPr lang="en-US"/>
          </a:p>
        </p:txBody>
      </p:sp>
    </p:spTree>
    <p:extLst>
      <p:ext uri="{BB962C8B-B14F-4D97-AF65-F5344CB8AC3E}">
        <p14:creationId xmlns:p14="http://schemas.microsoft.com/office/powerpoint/2010/main" val="2975038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p:sp>
      <p:sp>
        <p:nvSpPr>
          <p:cNvPr id="289795" name="Notes Placeholder 2"/>
          <p:cNvSpPr>
            <a:spLocks noGrp="1"/>
          </p:cNvSpPr>
          <p:nvPr>
            <p:ph type="body" idx="1"/>
          </p:nvPr>
        </p:nvSpPr>
        <p:spPr>
          <a:noFill/>
        </p:spPr>
        <p:txBody>
          <a:bodyPr/>
          <a:lstStyle/>
          <a:p>
            <a:endParaRPr/>
          </a:p>
        </p:txBody>
      </p:sp>
      <p:sp>
        <p:nvSpPr>
          <p:cNvPr id="289796" name="Slide Number Placeholder 3"/>
          <p:cNvSpPr>
            <a:spLocks noGrp="1"/>
          </p:cNvSpPr>
          <p:nvPr>
            <p:ph type="sldNum" sz="quarter" idx="5"/>
          </p:nvPr>
        </p:nvSpPr>
        <p:spPr>
          <a:noFill/>
        </p:spPr>
        <p:txBody>
          <a:bodyPr/>
          <a:lstStyle/>
          <a:p>
            <a:fld id="{D79C1413-DAE1-4FD6-9085-A8297A12E3FE}" type="slidenum">
              <a:rPr lang="en-US" smtClean="0">
                <a:latin typeface="Arial" pitchFamily="34" charset="0"/>
              </a:rPr>
              <a:t>35</a:t>
            </a:fld>
            <a:endParaRPr lang="en-US">
              <a:latin typeface="Arial" pitchFamily="34" charset="0"/>
            </a:endParaRPr>
          </a:p>
        </p:txBody>
      </p:sp>
    </p:spTree>
    <p:extLst>
      <p:ext uri="{BB962C8B-B14F-4D97-AF65-F5344CB8AC3E}">
        <p14:creationId xmlns:p14="http://schemas.microsoft.com/office/powerpoint/2010/main" val="2693008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36</a:t>
            </a:fld>
            <a:endParaRPr lang="en-US"/>
          </a:p>
        </p:txBody>
      </p:sp>
    </p:spTree>
    <p:extLst>
      <p:ext uri="{BB962C8B-B14F-4D97-AF65-F5344CB8AC3E}">
        <p14:creationId xmlns:p14="http://schemas.microsoft.com/office/powerpoint/2010/main" val="312557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16</a:t>
            </a:fld>
            <a:endParaRPr lang="en-US"/>
          </a:p>
        </p:txBody>
      </p:sp>
    </p:spTree>
    <p:extLst>
      <p:ext uri="{BB962C8B-B14F-4D97-AF65-F5344CB8AC3E}">
        <p14:creationId xmlns:p14="http://schemas.microsoft.com/office/powerpoint/2010/main" val="2228919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p:sp>
      <p:sp>
        <p:nvSpPr>
          <p:cNvPr id="290819" name="Notes Placeholder 2"/>
          <p:cNvSpPr>
            <a:spLocks noGrp="1"/>
          </p:cNvSpPr>
          <p:nvPr>
            <p:ph type="body" idx="1"/>
          </p:nvPr>
        </p:nvSpPr>
        <p:spPr>
          <a:noFill/>
        </p:spPr>
        <p:txBody>
          <a:bodyPr/>
          <a:lstStyle/>
          <a:p>
            <a:endParaRPr/>
          </a:p>
        </p:txBody>
      </p:sp>
      <p:sp>
        <p:nvSpPr>
          <p:cNvPr id="290820" name="Slide Number Placeholder 3"/>
          <p:cNvSpPr>
            <a:spLocks noGrp="1"/>
          </p:cNvSpPr>
          <p:nvPr>
            <p:ph type="sldNum" sz="quarter" idx="5"/>
          </p:nvPr>
        </p:nvSpPr>
        <p:spPr>
          <a:noFill/>
        </p:spPr>
        <p:txBody>
          <a:bodyPr/>
          <a:lstStyle/>
          <a:p>
            <a:fld id="{03816798-4835-4408-888D-B233AA05012C}" type="slidenum">
              <a:rPr lang="en-US" smtClean="0">
                <a:latin typeface="Arial" pitchFamily="34" charset="0"/>
              </a:rPr>
              <a:t>37</a:t>
            </a:fld>
            <a:endParaRPr lang="en-US">
              <a:latin typeface="Arial" pitchFamily="34" charset="0"/>
            </a:endParaRPr>
          </a:p>
        </p:txBody>
      </p:sp>
    </p:spTree>
    <p:extLst>
      <p:ext uri="{BB962C8B-B14F-4D97-AF65-F5344CB8AC3E}">
        <p14:creationId xmlns:p14="http://schemas.microsoft.com/office/powerpoint/2010/main" val="358382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38</a:t>
            </a:fld>
            <a:endParaRPr lang="en-US"/>
          </a:p>
        </p:txBody>
      </p:sp>
    </p:spTree>
    <p:extLst>
      <p:ext uri="{BB962C8B-B14F-4D97-AF65-F5344CB8AC3E}">
        <p14:creationId xmlns:p14="http://schemas.microsoft.com/office/powerpoint/2010/main" val="2601881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42</a:t>
            </a:fld>
            <a:endParaRPr lang="en-US"/>
          </a:p>
        </p:txBody>
      </p:sp>
    </p:spTree>
    <p:extLst>
      <p:ext uri="{BB962C8B-B14F-4D97-AF65-F5344CB8AC3E}">
        <p14:creationId xmlns:p14="http://schemas.microsoft.com/office/powerpoint/2010/main" val="3829518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45</a:t>
            </a:fld>
            <a:endParaRPr lang="en-US"/>
          </a:p>
        </p:txBody>
      </p:sp>
    </p:spTree>
    <p:extLst>
      <p:ext uri="{BB962C8B-B14F-4D97-AF65-F5344CB8AC3E}">
        <p14:creationId xmlns:p14="http://schemas.microsoft.com/office/powerpoint/2010/main" val="1522733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46</a:t>
            </a:fld>
            <a:endParaRPr lang="en-US"/>
          </a:p>
        </p:txBody>
      </p:sp>
    </p:spTree>
    <p:extLst>
      <p:ext uri="{BB962C8B-B14F-4D97-AF65-F5344CB8AC3E}">
        <p14:creationId xmlns:p14="http://schemas.microsoft.com/office/powerpoint/2010/main" val="1760478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47</a:t>
            </a:fld>
            <a:endParaRPr lang="en-US"/>
          </a:p>
        </p:txBody>
      </p:sp>
    </p:spTree>
    <p:extLst>
      <p:ext uri="{BB962C8B-B14F-4D97-AF65-F5344CB8AC3E}">
        <p14:creationId xmlns:p14="http://schemas.microsoft.com/office/powerpoint/2010/main" val="3804370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48</a:t>
            </a:fld>
            <a:endParaRPr lang="en-US"/>
          </a:p>
        </p:txBody>
      </p:sp>
    </p:spTree>
    <p:extLst>
      <p:ext uri="{BB962C8B-B14F-4D97-AF65-F5344CB8AC3E}">
        <p14:creationId xmlns:p14="http://schemas.microsoft.com/office/powerpoint/2010/main" val="439151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49</a:t>
            </a:fld>
            <a:endParaRPr lang="en-US"/>
          </a:p>
        </p:txBody>
      </p:sp>
    </p:spTree>
    <p:extLst>
      <p:ext uri="{BB962C8B-B14F-4D97-AF65-F5344CB8AC3E}">
        <p14:creationId xmlns:p14="http://schemas.microsoft.com/office/powerpoint/2010/main" val="3391309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50</a:t>
            </a:fld>
            <a:endParaRPr lang="en-US"/>
          </a:p>
        </p:txBody>
      </p:sp>
    </p:spTree>
    <p:extLst>
      <p:ext uri="{BB962C8B-B14F-4D97-AF65-F5344CB8AC3E}">
        <p14:creationId xmlns:p14="http://schemas.microsoft.com/office/powerpoint/2010/main" val="3855585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51</a:t>
            </a:fld>
            <a:endParaRPr lang="en-US"/>
          </a:p>
        </p:txBody>
      </p:sp>
    </p:spTree>
    <p:extLst>
      <p:ext uri="{BB962C8B-B14F-4D97-AF65-F5344CB8AC3E}">
        <p14:creationId xmlns:p14="http://schemas.microsoft.com/office/powerpoint/2010/main" val="74822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p:sp>
      <p:sp>
        <p:nvSpPr>
          <p:cNvPr id="287747" name="Notes Placeholder 2"/>
          <p:cNvSpPr>
            <a:spLocks noGrp="1"/>
          </p:cNvSpPr>
          <p:nvPr>
            <p:ph type="body" idx="1"/>
          </p:nvPr>
        </p:nvSpPr>
        <p:spPr>
          <a:noFill/>
        </p:spPr>
        <p:txBody>
          <a:bodyPr/>
          <a:lstStyle/>
          <a:p>
            <a:endParaRPr/>
          </a:p>
        </p:txBody>
      </p:sp>
      <p:sp>
        <p:nvSpPr>
          <p:cNvPr id="287748" name="Slide Number Placeholder 3"/>
          <p:cNvSpPr>
            <a:spLocks noGrp="1"/>
          </p:cNvSpPr>
          <p:nvPr>
            <p:ph type="sldNum" sz="quarter" idx="5"/>
          </p:nvPr>
        </p:nvSpPr>
        <p:spPr>
          <a:noFill/>
        </p:spPr>
        <p:txBody>
          <a:bodyPr/>
          <a:lstStyle/>
          <a:p>
            <a:fld id="{B87033B1-1BBD-425A-8FAE-26A61D521C26}" type="slidenum">
              <a:rPr lang="en-US" smtClean="0">
                <a:latin typeface="Arial" pitchFamily="34" charset="0"/>
              </a:rPr>
              <a:t>17</a:t>
            </a:fld>
            <a:endParaRPr lang="en-US">
              <a:latin typeface="Arial" pitchFamily="34" charset="0"/>
            </a:endParaRPr>
          </a:p>
        </p:txBody>
      </p:sp>
    </p:spTree>
    <p:extLst>
      <p:ext uri="{BB962C8B-B14F-4D97-AF65-F5344CB8AC3E}">
        <p14:creationId xmlns:p14="http://schemas.microsoft.com/office/powerpoint/2010/main" val="1896399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52</a:t>
            </a:fld>
            <a:endParaRPr lang="en-US"/>
          </a:p>
        </p:txBody>
      </p:sp>
    </p:spTree>
    <p:extLst>
      <p:ext uri="{BB962C8B-B14F-4D97-AF65-F5344CB8AC3E}">
        <p14:creationId xmlns:p14="http://schemas.microsoft.com/office/powerpoint/2010/main" val="2843316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53</a:t>
            </a:fld>
            <a:endParaRPr lang="en-US"/>
          </a:p>
        </p:txBody>
      </p:sp>
    </p:spTree>
    <p:extLst>
      <p:ext uri="{BB962C8B-B14F-4D97-AF65-F5344CB8AC3E}">
        <p14:creationId xmlns:p14="http://schemas.microsoft.com/office/powerpoint/2010/main" val="4049571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55</a:t>
            </a:fld>
            <a:endParaRPr lang="en-US"/>
          </a:p>
        </p:txBody>
      </p:sp>
    </p:spTree>
    <p:extLst>
      <p:ext uri="{BB962C8B-B14F-4D97-AF65-F5344CB8AC3E}">
        <p14:creationId xmlns:p14="http://schemas.microsoft.com/office/powerpoint/2010/main" val="3562936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56</a:t>
            </a:fld>
            <a:endParaRPr lang="en-US"/>
          </a:p>
        </p:txBody>
      </p:sp>
    </p:spTree>
    <p:extLst>
      <p:ext uri="{BB962C8B-B14F-4D97-AF65-F5344CB8AC3E}">
        <p14:creationId xmlns:p14="http://schemas.microsoft.com/office/powerpoint/2010/main" val="182274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21</a:t>
            </a:fld>
            <a:endParaRPr lang="en-US"/>
          </a:p>
        </p:txBody>
      </p:sp>
    </p:spTree>
    <p:extLst>
      <p:ext uri="{BB962C8B-B14F-4D97-AF65-F5344CB8AC3E}">
        <p14:creationId xmlns:p14="http://schemas.microsoft.com/office/powerpoint/2010/main" val="2391142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22</a:t>
            </a:fld>
            <a:endParaRPr lang="en-US"/>
          </a:p>
        </p:txBody>
      </p:sp>
    </p:spTree>
    <p:extLst>
      <p:ext uri="{BB962C8B-B14F-4D97-AF65-F5344CB8AC3E}">
        <p14:creationId xmlns:p14="http://schemas.microsoft.com/office/powerpoint/2010/main" val="655179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23</a:t>
            </a:fld>
            <a:endParaRPr lang="en-US"/>
          </a:p>
        </p:txBody>
      </p:sp>
    </p:spTree>
    <p:extLst>
      <p:ext uri="{BB962C8B-B14F-4D97-AF65-F5344CB8AC3E}">
        <p14:creationId xmlns:p14="http://schemas.microsoft.com/office/powerpoint/2010/main" val="1344267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24</a:t>
            </a:fld>
            <a:endParaRPr lang="en-US"/>
          </a:p>
        </p:txBody>
      </p:sp>
    </p:spTree>
    <p:extLst>
      <p:ext uri="{BB962C8B-B14F-4D97-AF65-F5344CB8AC3E}">
        <p14:creationId xmlns:p14="http://schemas.microsoft.com/office/powerpoint/2010/main" val="167276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B8765DD6-DC5A-4190-BC32-CA8A3C45EB29}" type="slidenum">
              <a:rPr lang="en-US" smtClean="0"/>
              <a:t>25</a:t>
            </a:fld>
            <a:endParaRPr lang="en-US"/>
          </a:p>
        </p:txBody>
      </p:sp>
    </p:spTree>
    <p:extLst>
      <p:ext uri="{BB962C8B-B14F-4D97-AF65-F5344CB8AC3E}">
        <p14:creationId xmlns:p14="http://schemas.microsoft.com/office/powerpoint/2010/main" val="884697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0D4C5A22-078C-438B-802C-D2781A81AEA6}" type="slidenum">
              <a:rPr lang="en-US" smtClean="0"/>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79FC17-64DE-4375-8D2A-F1E4500B795B}"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6C05F-8A0E-4A61-9718-DD7431291A0C}" type="slidenum">
              <a:rPr lang="en-US" smtClean="0"/>
              <a:t>‹#›</a:t>
            </a:fld>
            <a:endParaRPr lang="en-US"/>
          </a:p>
        </p:txBody>
      </p:sp>
    </p:spTree>
    <p:extLst>
      <p:ext uri="{BB962C8B-B14F-4D97-AF65-F5344CB8AC3E}">
        <p14:creationId xmlns:p14="http://schemas.microsoft.com/office/powerpoint/2010/main" val="382816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9FC17-64DE-4375-8D2A-F1E4500B795B}"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6C05F-8A0E-4A61-9718-DD7431291A0C}" type="slidenum">
              <a:rPr lang="en-US" smtClean="0"/>
              <a:t>‹#›</a:t>
            </a:fld>
            <a:endParaRPr lang="en-US"/>
          </a:p>
        </p:txBody>
      </p:sp>
    </p:spTree>
    <p:extLst>
      <p:ext uri="{BB962C8B-B14F-4D97-AF65-F5344CB8AC3E}">
        <p14:creationId xmlns:p14="http://schemas.microsoft.com/office/powerpoint/2010/main" val="95909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379FC17-64DE-4375-8D2A-F1E4500B795B}"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6C05F-8A0E-4A61-9718-DD7431291A0C}" type="slidenum">
              <a:rPr lang="en-US" smtClean="0"/>
              <a:t>‹#›</a:t>
            </a:fld>
            <a:endParaRPr lang="en-US"/>
          </a:p>
        </p:txBody>
      </p:sp>
    </p:spTree>
    <p:extLst>
      <p:ext uri="{BB962C8B-B14F-4D97-AF65-F5344CB8AC3E}">
        <p14:creationId xmlns:p14="http://schemas.microsoft.com/office/powerpoint/2010/main" val="1030651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379FC17-64DE-4375-8D2A-F1E4500B795B}"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6C05F-8A0E-4A61-9718-DD7431291A0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191597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9FC17-64DE-4375-8D2A-F1E4500B795B}"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6C05F-8A0E-4A61-9718-DD7431291A0C}" type="slidenum">
              <a:rPr lang="en-US" smtClean="0"/>
              <a:t>‹#›</a:t>
            </a:fld>
            <a:endParaRPr lang="en-US"/>
          </a:p>
        </p:txBody>
      </p:sp>
    </p:spTree>
    <p:extLst>
      <p:ext uri="{BB962C8B-B14F-4D97-AF65-F5344CB8AC3E}">
        <p14:creationId xmlns:p14="http://schemas.microsoft.com/office/powerpoint/2010/main" val="2899206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79FC17-64DE-4375-8D2A-F1E4500B795B}" type="datetimeFigureOut">
              <a:rPr lang="en-US" smtClean="0"/>
              <a:t>1/24/2022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6C05F-8A0E-4A61-9718-DD7431291A0C}" type="slidenum">
              <a:rPr lang="en-US" smtClean="0"/>
              <a:t>‹#›</a:t>
            </a:fld>
            <a:endParaRPr lang="en-US"/>
          </a:p>
        </p:txBody>
      </p:sp>
    </p:spTree>
    <p:extLst>
      <p:ext uri="{BB962C8B-B14F-4D97-AF65-F5344CB8AC3E}">
        <p14:creationId xmlns:p14="http://schemas.microsoft.com/office/powerpoint/2010/main" val="2276837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79FC17-64DE-4375-8D2A-F1E4500B795B}" type="datetimeFigureOut">
              <a:rPr lang="en-US" smtClean="0"/>
              <a:t>1/24/2022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6C05F-8A0E-4A61-9718-DD7431291A0C}" type="slidenum">
              <a:rPr lang="en-US" smtClean="0"/>
              <a:t>‹#›</a:t>
            </a:fld>
            <a:endParaRPr lang="en-US"/>
          </a:p>
        </p:txBody>
      </p:sp>
    </p:spTree>
    <p:extLst>
      <p:ext uri="{BB962C8B-B14F-4D97-AF65-F5344CB8AC3E}">
        <p14:creationId xmlns:p14="http://schemas.microsoft.com/office/powerpoint/2010/main" val="912646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79FC17-64DE-4375-8D2A-F1E4500B795B}"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6C05F-8A0E-4A61-9718-DD7431291A0C}" type="slidenum">
              <a:rPr lang="en-US" smtClean="0"/>
              <a:t>‹#›</a:t>
            </a:fld>
            <a:endParaRPr lang="en-US"/>
          </a:p>
        </p:txBody>
      </p:sp>
    </p:spTree>
    <p:extLst>
      <p:ext uri="{BB962C8B-B14F-4D97-AF65-F5344CB8AC3E}">
        <p14:creationId xmlns:p14="http://schemas.microsoft.com/office/powerpoint/2010/main" val="2657338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79FC17-64DE-4375-8D2A-F1E4500B795B}"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6C05F-8A0E-4A61-9718-DD7431291A0C}" type="slidenum">
              <a:rPr lang="en-US" smtClean="0"/>
              <a:t>‹#›</a:t>
            </a:fld>
            <a:endParaRPr lang="en-US"/>
          </a:p>
        </p:txBody>
      </p:sp>
    </p:spTree>
    <p:extLst>
      <p:ext uri="{BB962C8B-B14F-4D97-AF65-F5344CB8AC3E}">
        <p14:creationId xmlns:p14="http://schemas.microsoft.com/office/powerpoint/2010/main" val="298517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E379FC17-64DE-4375-8D2A-F1E4500B795B}"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6C05F-8A0E-4A61-9718-DD7431291A0C}" type="slidenum">
              <a:rPr lang="en-US" smtClean="0"/>
              <a:t>‹#›</a:t>
            </a:fld>
            <a:endParaRPr lang="en-US"/>
          </a:p>
        </p:txBody>
      </p:sp>
    </p:spTree>
    <p:extLst>
      <p:ext uri="{BB962C8B-B14F-4D97-AF65-F5344CB8AC3E}">
        <p14:creationId xmlns:p14="http://schemas.microsoft.com/office/powerpoint/2010/main" val="1919075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9FC17-64DE-4375-8D2A-F1E4500B795B}"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6C05F-8A0E-4A61-9718-DD7431291A0C}" type="slidenum">
              <a:rPr lang="en-US" smtClean="0"/>
              <a:t>‹#›</a:t>
            </a:fld>
            <a:endParaRPr lang="en-US"/>
          </a:p>
        </p:txBody>
      </p:sp>
    </p:spTree>
    <p:extLst>
      <p:ext uri="{BB962C8B-B14F-4D97-AF65-F5344CB8AC3E}">
        <p14:creationId xmlns:p14="http://schemas.microsoft.com/office/powerpoint/2010/main" val="374031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79FC17-64DE-4375-8D2A-F1E4500B795B}"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6C05F-8A0E-4A61-9718-DD7431291A0C}" type="slidenum">
              <a:rPr lang="en-US" smtClean="0"/>
              <a:t>‹#›</a:t>
            </a:fld>
            <a:endParaRPr lang="en-US"/>
          </a:p>
        </p:txBody>
      </p:sp>
    </p:spTree>
    <p:extLst>
      <p:ext uri="{BB962C8B-B14F-4D97-AF65-F5344CB8AC3E}">
        <p14:creationId xmlns:p14="http://schemas.microsoft.com/office/powerpoint/2010/main" val="1880347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79FC17-64DE-4375-8D2A-F1E4500B795B}"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6C05F-8A0E-4A61-9718-DD7431291A0C}" type="slidenum">
              <a:rPr lang="en-US" smtClean="0"/>
              <a:t>‹#›</a:t>
            </a:fld>
            <a:endParaRPr lang="en-US"/>
          </a:p>
        </p:txBody>
      </p:sp>
    </p:spTree>
    <p:extLst>
      <p:ext uri="{BB962C8B-B14F-4D97-AF65-F5344CB8AC3E}">
        <p14:creationId xmlns:p14="http://schemas.microsoft.com/office/powerpoint/2010/main" val="415658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E379FC17-64DE-4375-8D2A-F1E4500B795B}" type="datetimeFigureOut">
              <a:rPr lang="en-US" smtClean="0"/>
              <a:t>1/24/2022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866C05F-8A0E-4A61-9718-DD7431291A0C}" type="slidenum">
              <a:rPr lang="en-US" smtClean="0"/>
              <a:t>‹#›</a:t>
            </a:fld>
            <a:endParaRPr lang="en-US"/>
          </a:p>
        </p:txBody>
      </p:sp>
    </p:spTree>
    <p:extLst>
      <p:ext uri="{BB962C8B-B14F-4D97-AF65-F5344CB8AC3E}">
        <p14:creationId xmlns:p14="http://schemas.microsoft.com/office/powerpoint/2010/main" val="297811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379FC17-64DE-4375-8D2A-F1E4500B795B}" type="datetimeFigureOut">
              <a:rPr lang="en-US" smtClean="0"/>
              <a:t>1/24/2022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866C05F-8A0E-4A61-9718-DD7431291A0C}" type="slidenum">
              <a:rPr lang="en-US" smtClean="0"/>
              <a:t>‹#›</a:t>
            </a:fld>
            <a:endParaRPr lang="en-US"/>
          </a:p>
        </p:txBody>
      </p:sp>
    </p:spTree>
    <p:extLst>
      <p:ext uri="{BB962C8B-B14F-4D97-AF65-F5344CB8AC3E}">
        <p14:creationId xmlns:p14="http://schemas.microsoft.com/office/powerpoint/2010/main" val="4671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379FC17-64DE-4375-8D2A-F1E4500B795B}" type="datetimeFigureOut">
              <a:rPr lang="en-US" smtClean="0"/>
              <a:t>1/24/2022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866C05F-8A0E-4A61-9718-DD7431291A0C}" type="slidenum">
              <a:rPr lang="en-US" smtClean="0"/>
              <a:t>‹#›</a:t>
            </a:fld>
            <a:endParaRPr lang="en-US"/>
          </a:p>
        </p:txBody>
      </p:sp>
    </p:spTree>
    <p:extLst>
      <p:ext uri="{BB962C8B-B14F-4D97-AF65-F5344CB8AC3E}">
        <p14:creationId xmlns:p14="http://schemas.microsoft.com/office/powerpoint/2010/main" val="2826550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9FC17-64DE-4375-8D2A-F1E4500B795B}"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6C05F-8A0E-4A61-9718-DD7431291A0C}" type="slidenum">
              <a:rPr lang="en-US" smtClean="0"/>
              <a:t>‹#›</a:t>
            </a:fld>
            <a:endParaRPr lang="en-US"/>
          </a:p>
        </p:txBody>
      </p:sp>
    </p:spTree>
    <p:extLst>
      <p:ext uri="{BB962C8B-B14F-4D97-AF65-F5344CB8AC3E}">
        <p14:creationId xmlns:p14="http://schemas.microsoft.com/office/powerpoint/2010/main" val="3025845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9"/>
          <a:srcRect l="3613"/>
          <a:stretch>
            <a:fillRect/>
          </a:stretch>
        </p:blipFill>
        <p:spPr>
          <a:xfrm>
            <a:off x="0" y="2669685"/>
            <a:ext cx="4037012" cy="4188315"/>
          </a:xfrm>
          <a:prstGeom prst="rect">
            <a:avLst/>
          </a:prstGeom>
        </p:spPr>
      </p:pic>
      <p:pic>
        <p:nvPicPr>
          <p:cNvPr id="7" name="Picture 6"/>
          <p:cNvPicPr>
            <a:picLocks noChangeAspect="1"/>
          </p:cNvPicPr>
          <p:nvPr/>
        </p:nvPicPr>
        <p:blipFill>
          <a:blip r:embed="rId20"/>
          <a:srcRect l="35640"/>
          <a:stretch>
            <a:fill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a:blip r:embed="rId21"/>
          <a:srcRect t="28813"/>
          <a:stretch>
            <a:fillRect/>
          </a:stretch>
        </p:blipFill>
        <p:spPr>
          <a:xfrm>
            <a:off x="7999412" y="0"/>
            <a:ext cx="1603387" cy="1141407"/>
          </a:xfrm>
          <a:prstGeom prst="rect">
            <a:avLst/>
          </a:prstGeom>
        </p:spPr>
      </p:pic>
      <p:pic>
        <p:nvPicPr>
          <p:cNvPr id="10" name="Picture 9"/>
          <p:cNvPicPr>
            <a:picLocks noChangeAspect="1"/>
          </p:cNvPicPr>
          <p:nvPr/>
        </p:nvPicPr>
        <p:blipFill>
          <a:blip r:embed="rId22"/>
          <a:srcRect b="23320"/>
          <a:stretch>
            <a:fill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379FC17-64DE-4375-8D2A-F1E4500B795B}" type="datetimeFigureOut">
              <a:rPr lang="en-US" smtClean="0"/>
              <a:t>1/24/2022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866C05F-8A0E-4A61-9718-DD7431291A0C}" type="slidenum">
              <a:rPr lang="en-US" smtClean="0"/>
              <a:t>‹#›</a:t>
            </a:fld>
            <a:endParaRPr lang="en-US"/>
          </a:p>
        </p:txBody>
      </p:sp>
    </p:spTree>
    <p:extLst>
      <p:ext uri="{BB962C8B-B14F-4D97-AF65-F5344CB8AC3E}">
        <p14:creationId xmlns:p14="http://schemas.microsoft.com/office/powerpoint/2010/main" val="27920731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ct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chatha@tuckerlaw.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nchatha@tuckerlaw.com"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dvance.lexis.com/documentpage/?pdmfid=1000516&amp;crid=b1a808f5-a8d3-4e2a-97f6-884a24c31c36&amp;config=00JABjMWI1MWQwMC1jMTkxLTQwYmQtYjVhZi02YjlmODA2YTQ0MDYKAFBvZENhdGFsb2e72FxZbMY0LIULAwi1Fxlg&amp;pddocfullpath=%2Fshared%2Fdocument%2Fcases%2Furn%3AcontentItem%3A5PPK-S941-F04G-P0HW-00008-00&amp;pddocid=urn%3AcontentItem%3A5PPK-S941-F04G-P0HW-00008-00&amp;pdcontentcomponentid=506041&amp;pdteaserkey=sr0&amp;pditab=allpods&amp;ecomp=-Jx7kkk&amp;earg=sr0&amp;prid=ab94ab8a-fffe-4f6a-821d-ab0402b6b21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s://advance.lexis.com/documentpage/?pdmfid=1000516&amp;crid=b1a808f5-a8d3-4e2a-97f6-884a24c31c36&amp;config=00JABjMWI1MWQwMC1jMTkxLTQwYmQtYjVhZi02YjlmODA2YTQ0MDYKAFBvZENhdGFsb2e72FxZbMY0LIULAwi1Fxlg&amp;pddocfullpath=%2Fshared%2Fdocument%2Fcases%2Furn%3AcontentItem%3A5PPK-S941-F04G-P0HW-00008-00&amp;pddocid=urn%3AcontentItem%3A5PPK-S941-F04G-P0HW-00008-00&amp;pdcontentcomponentid=506041&amp;pdteaserkey=sr0&amp;pditab=allpods&amp;ecomp=-Jx7kkk&amp;earg=sr0&amp;prid=ab94ab8a-fffe-4f6a-821d-ab0402b6b21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ABEF-FD02-476C-9932-12BDC85D3359}"/>
              </a:ext>
            </a:extLst>
          </p:cNvPr>
          <p:cNvSpPr>
            <a:spLocks noGrp="1"/>
          </p:cNvSpPr>
          <p:nvPr>
            <p:ph type="title"/>
          </p:nvPr>
        </p:nvSpPr>
        <p:spPr/>
        <p:txBody>
          <a:bodyPr>
            <a:noAutofit/>
          </a:bodyPr>
          <a:lstStyle/>
          <a:p>
            <a:pPr algn="ctr"/>
            <a:r>
              <a:rPr lang="en-US" sz="5400" b="1">
                <a:effectLst/>
                <a:latin typeface="+mn-lt"/>
                <a:ea typeface="Calibri" panose="020F0502020204030204" pitchFamily="34" charset="0"/>
              </a:rPr>
              <a:t>Regulatory &amp; Digital Asset Update</a:t>
            </a:r>
            <a:endParaRPr lang="en-US" sz="5400" b="1">
              <a:latin typeface="+mn-lt"/>
            </a:endParaRPr>
          </a:p>
        </p:txBody>
      </p:sp>
      <p:sp>
        <p:nvSpPr>
          <p:cNvPr id="3" name="Content Placeholder 2">
            <a:extLst>
              <a:ext uri="{FF2B5EF4-FFF2-40B4-BE49-F238E27FC236}">
                <a16:creationId xmlns:a16="http://schemas.microsoft.com/office/drawing/2014/main" id="{328A29F1-6432-4466-87CA-BC40649235F7}"/>
              </a:ext>
            </a:extLst>
          </p:cNvPr>
          <p:cNvSpPr>
            <a:spLocks noGrp="1"/>
          </p:cNvSpPr>
          <p:nvPr>
            <p:ph idx="1"/>
          </p:nvPr>
        </p:nvSpPr>
        <p:spPr/>
        <p:txBody>
          <a:bodyPr>
            <a:normAutofit/>
          </a:bodyPr>
          <a:lstStyle/>
          <a:p>
            <a:pPr marL="0" indent="0">
              <a:buNone/>
            </a:pPr>
            <a:endParaRPr lang="en-US"/>
          </a:p>
          <a:p>
            <a:pPr marL="0" indent="0" algn="ctr">
              <a:buNone/>
            </a:pPr>
            <a:r>
              <a:rPr lang="en-US" i="1">
                <a:latin typeface="+mn-lt"/>
              </a:rPr>
              <a:t>Presented by </a:t>
            </a:r>
          </a:p>
          <a:p>
            <a:pPr marL="0" indent="0" algn="ctr">
              <a:spcBef>
                <a:spcPct val="0"/>
              </a:spcBef>
              <a:buNone/>
            </a:pPr>
            <a:r>
              <a:rPr lang="en-US" sz="2400" b="1" kern="100">
                <a:latin typeface="+mn-lt"/>
                <a:cs typeface="Calibri" panose="020F0502020204030204" pitchFamily="34" charset="0"/>
              </a:rPr>
              <a:t>Nora Gieg Chatha, Esq. </a:t>
            </a:r>
          </a:p>
          <a:p>
            <a:pPr marL="0" indent="0" algn="ctr">
              <a:spcBef>
                <a:spcPct val="0"/>
              </a:spcBef>
              <a:buNone/>
            </a:pPr>
            <a:r>
              <a:rPr lang="en-US" sz="2400" b="1" kern="100">
                <a:latin typeface="+mn-lt"/>
                <a:cs typeface="Calibri" panose="020F0502020204030204" pitchFamily="34" charset="0"/>
              </a:rPr>
              <a:t>Fiduciary Attorney </a:t>
            </a:r>
          </a:p>
          <a:p>
            <a:pPr marL="0" indent="0" algn="ctr">
              <a:spcBef>
                <a:spcPct val="0"/>
              </a:spcBef>
              <a:buNone/>
            </a:pPr>
            <a:r>
              <a:rPr lang="en-US" sz="2400" b="1" kern="100">
                <a:latin typeface="+mn-lt"/>
                <a:cs typeface="Calibri" panose="020F0502020204030204" pitchFamily="34" charset="0"/>
              </a:rPr>
              <a:t>Tucker Arensberg, P.C.</a:t>
            </a:r>
          </a:p>
          <a:p>
            <a:pPr marL="0" indent="0" algn="ctr">
              <a:spcBef>
                <a:spcPct val="0"/>
              </a:spcBef>
              <a:buNone/>
            </a:pPr>
            <a:r>
              <a:rPr lang="en-US" sz="2400" b="1" kern="100">
                <a:latin typeface="+mn-lt"/>
                <a:cs typeface="Calibri" panose="020F0502020204030204" pitchFamily="34" charset="0"/>
                <a:hlinkClick r:id="rId2"/>
              </a:rPr>
              <a:t>nchatha@tuckerlaw.com</a:t>
            </a:r>
            <a:endParaRPr lang="en-US" sz="2400" b="1" kern="100">
              <a:latin typeface="+mn-lt"/>
              <a:cs typeface="Calibri" panose="020F0502020204030204" pitchFamily="34" charset="0"/>
            </a:endParaRPr>
          </a:p>
          <a:p>
            <a:pPr marL="0" indent="0" algn="ctr">
              <a:spcBef>
                <a:spcPct val="0"/>
              </a:spcBef>
              <a:buNone/>
            </a:pPr>
            <a:r>
              <a:rPr lang="en-US" sz="2400" b="1" kern="100">
                <a:latin typeface="+mn-lt"/>
                <a:cs typeface="Calibri" panose="020F0502020204030204" pitchFamily="34" charset="0"/>
              </a:rPr>
              <a:t>412-594-3940</a:t>
            </a:r>
          </a:p>
          <a:p>
            <a:pPr marL="0" indent="0">
              <a:spcBef>
                <a:spcPct val="0"/>
              </a:spcBef>
              <a:buNone/>
            </a:pPr>
            <a:endParaRPr lang="en-US" sz="2400" kern="100">
              <a:latin typeface="+mn-lt"/>
              <a:cs typeface="Calibri" panose="020F0502020204030204" pitchFamily="34" charset="0"/>
            </a:endParaRPr>
          </a:p>
          <a:p>
            <a:pPr marL="0" indent="0" algn="ctr">
              <a:spcBef>
                <a:spcPct val="0"/>
              </a:spcBef>
              <a:buNone/>
            </a:pPr>
            <a:r>
              <a:rPr lang="en-US" sz="2400" i="1" kern="100">
                <a:latin typeface="+mn-lt"/>
                <a:cs typeface="Calibri" panose="020F0502020204030204" pitchFamily="34" charset="0"/>
              </a:rPr>
              <a:t>For Federated Hermes</a:t>
            </a:r>
          </a:p>
          <a:p>
            <a:pPr marL="0" indent="0" algn="ctr">
              <a:spcBef>
                <a:spcPct val="0"/>
              </a:spcBef>
              <a:buNone/>
            </a:pPr>
            <a:r>
              <a:rPr lang="en-US" sz="2400" i="1" kern="100">
                <a:latin typeface="+mn-lt"/>
                <a:cs typeface="Calibri" panose="020F0502020204030204" pitchFamily="34" charset="0"/>
              </a:rPr>
              <a:t>2022 </a:t>
            </a:r>
            <a:r>
              <a:rPr lang="en-US" sz="2400" i="1" kern="100">
                <a:effectLst/>
                <a:latin typeface="+mn-lt"/>
                <a:ea typeface="Calibri" panose="020F0502020204030204" pitchFamily="34" charset="0"/>
                <a:cs typeface="Calibri" panose="020F0502020204030204" pitchFamily="34" charset="0"/>
              </a:rPr>
              <a:t>Trust Advisors Forum</a:t>
            </a:r>
          </a:p>
          <a:p>
            <a:pPr marL="0" indent="0">
              <a:spcBef>
                <a:spcPct val="0"/>
              </a:spcBef>
              <a:buNone/>
            </a:pPr>
            <a:endParaRPr lang="en-US">
              <a:latin typeface="+mn-lt"/>
            </a:endParaRPr>
          </a:p>
          <a:p>
            <a:pPr marL="0" indent="0">
              <a:buNone/>
            </a:pPr>
            <a:endParaRPr lang="en-US"/>
          </a:p>
        </p:txBody>
      </p:sp>
    </p:spTree>
    <p:extLst>
      <p:ext uri="{BB962C8B-B14F-4D97-AF65-F5344CB8AC3E}">
        <p14:creationId xmlns:p14="http://schemas.microsoft.com/office/powerpoint/2010/main" val="1349103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31F72-52DC-4BB2-8371-AC498BEA3E3F}"/>
              </a:ext>
            </a:extLst>
          </p:cNvPr>
          <p:cNvSpPr>
            <a:spLocks noGrp="1"/>
          </p:cNvSpPr>
          <p:nvPr>
            <p:ph type="title"/>
          </p:nvPr>
        </p:nvSpPr>
        <p:spPr/>
        <p:txBody>
          <a:bodyPr/>
          <a:lstStyle/>
          <a:p>
            <a:r>
              <a:rPr lang="en-US"/>
              <a:t>FDIC Proposal on Deposit Insurance Rules for Trusts</a:t>
            </a:r>
          </a:p>
        </p:txBody>
      </p:sp>
      <p:sp>
        <p:nvSpPr>
          <p:cNvPr id="3" name="Content Placeholder 2">
            <a:extLst>
              <a:ext uri="{FF2B5EF4-FFF2-40B4-BE49-F238E27FC236}">
                <a16:creationId xmlns:a16="http://schemas.microsoft.com/office/drawing/2014/main" id="{155DAA5F-D352-48C6-8F3D-5627AEE9C2C6}"/>
              </a:ext>
            </a:extLst>
          </p:cNvPr>
          <p:cNvSpPr>
            <a:spLocks noGrp="1"/>
          </p:cNvSpPr>
          <p:nvPr>
            <p:ph idx="1"/>
          </p:nvPr>
        </p:nvSpPr>
        <p:spPr>
          <a:xfrm>
            <a:off x="645130" y="2028498"/>
            <a:ext cx="9404723" cy="4219902"/>
          </a:xfrm>
        </p:spPr>
        <p:txBody>
          <a:bodyPr>
            <a:normAutofit fontScale="85000" lnSpcReduction="20000"/>
          </a:bodyPr>
          <a:lstStyle/>
          <a:p>
            <a:pPr>
              <a:lnSpc>
                <a:spcPct val="120000"/>
              </a:lnSpc>
              <a:spcBef>
                <a:spcPct val="0"/>
              </a:spcBef>
            </a:pPr>
            <a:r>
              <a:rPr lang="en-US"/>
              <a:t>FDIC published proposed rule to amend insurance for trust accounts on 7/20/2021</a:t>
            </a:r>
          </a:p>
          <a:p>
            <a:pPr marL="0" indent="0">
              <a:lnSpc>
                <a:spcPct val="120000"/>
              </a:lnSpc>
              <a:spcBef>
                <a:spcPct val="0"/>
              </a:spcBef>
              <a:buNone/>
            </a:pPr>
            <a:endParaRPr lang="en-US"/>
          </a:p>
          <a:p>
            <a:pPr>
              <a:lnSpc>
                <a:spcPct val="120000"/>
              </a:lnSpc>
              <a:spcBef>
                <a:spcPct val="0"/>
              </a:spcBef>
            </a:pPr>
            <a:r>
              <a:rPr lang="en-US"/>
              <a:t>Would merge Rev and Irrev Trusts into a new “trust accounts” category that would include:</a:t>
            </a:r>
          </a:p>
          <a:p>
            <a:pPr lvl="1">
              <a:lnSpc>
                <a:spcPct val="120000"/>
              </a:lnSpc>
              <a:spcBef>
                <a:spcPct val="0"/>
              </a:spcBef>
            </a:pPr>
            <a:r>
              <a:rPr lang="en-US"/>
              <a:t>(1) informal revocable trust deposits (POD); </a:t>
            </a:r>
          </a:p>
          <a:p>
            <a:pPr lvl="1">
              <a:lnSpc>
                <a:spcPct val="120000"/>
              </a:lnSpc>
              <a:spcBef>
                <a:spcPct val="0"/>
              </a:spcBef>
            </a:pPr>
            <a:r>
              <a:rPr lang="en-US"/>
              <a:t>(2) formal revocable trust deposits; and </a:t>
            </a:r>
          </a:p>
          <a:p>
            <a:pPr lvl="1">
              <a:lnSpc>
                <a:spcPct val="120000"/>
              </a:lnSpc>
              <a:spcBef>
                <a:spcPct val="0"/>
              </a:spcBef>
            </a:pPr>
            <a:r>
              <a:rPr lang="en-US"/>
              <a:t>(3) irrevocable trust deposits. </a:t>
            </a:r>
          </a:p>
          <a:p>
            <a:pPr marL="457200" lvl="1" indent="0">
              <a:lnSpc>
                <a:spcPct val="120000"/>
              </a:lnSpc>
              <a:spcBef>
                <a:spcPct val="0"/>
              </a:spcBef>
              <a:buNone/>
            </a:pPr>
            <a:endParaRPr lang="en-US"/>
          </a:p>
          <a:p>
            <a:pPr>
              <a:lnSpc>
                <a:spcPct val="120000"/>
              </a:lnSpc>
              <a:spcBef>
                <a:spcPct val="0"/>
              </a:spcBef>
            </a:pPr>
            <a:r>
              <a:rPr lang="en-US"/>
              <a:t> Does not affect deposit rules for trusts for which bank is trustee</a:t>
            </a:r>
          </a:p>
          <a:p>
            <a:pPr marL="0" indent="0">
              <a:lnSpc>
                <a:spcPct val="120000"/>
              </a:lnSpc>
              <a:spcBef>
                <a:spcPct val="0"/>
              </a:spcBef>
              <a:buNone/>
            </a:pPr>
            <a:endParaRPr lang="en-US"/>
          </a:p>
          <a:p>
            <a:pPr>
              <a:lnSpc>
                <a:spcPct val="120000"/>
              </a:lnSpc>
              <a:spcBef>
                <a:spcPct val="0"/>
              </a:spcBef>
            </a:pPr>
            <a:r>
              <a:rPr lang="en-US"/>
              <a:t>  Insurance for “trust accounts” would be calculated:</a:t>
            </a:r>
          </a:p>
          <a:p>
            <a:pPr lvl="1">
              <a:lnSpc>
                <a:spcPct val="120000"/>
              </a:lnSpc>
              <a:spcBef>
                <a:spcPct val="0"/>
              </a:spcBef>
            </a:pPr>
            <a:r>
              <a:rPr lang="en-US"/>
              <a:t> $250,000 multiplied by number of trust beneficiaries, not to exceed five, regardless of whether revocable or irrevocable, and regardless of contingencies or the allocation of funds among the beneficiaries</a:t>
            </a:r>
          </a:p>
          <a:p>
            <a:pPr lvl="1">
              <a:lnSpc>
                <a:spcPct val="120000"/>
              </a:lnSpc>
              <a:spcBef>
                <a:spcPct val="0"/>
              </a:spcBef>
            </a:pPr>
            <a:r>
              <a:rPr lang="en-US"/>
              <a:t>Contingent trust beneficiaries whose interest arises upon the death of another are “ineligible beneficiaries” under the proposal and not entitled to separate insurance</a:t>
            </a:r>
          </a:p>
          <a:p>
            <a:pPr lvl="1">
              <a:lnSpc>
                <a:spcPct val="120000"/>
              </a:lnSpc>
              <a:spcBef>
                <a:spcPct val="0"/>
              </a:spcBef>
            </a:pPr>
            <a:r>
              <a:rPr lang="en-US"/>
              <a:t> Total “trust account” insurance would be limited at each IDI to $1,250,000.</a:t>
            </a:r>
          </a:p>
        </p:txBody>
      </p:sp>
    </p:spTree>
    <p:extLst>
      <p:ext uri="{BB962C8B-B14F-4D97-AF65-F5344CB8AC3E}">
        <p14:creationId xmlns:p14="http://schemas.microsoft.com/office/powerpoint/2010/main" val="52875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083B-C2E0-443A-9074-E9D49A220701}"/>
              </a:ext>
            </a:extLst>
          </p:cNvPr>
          <p:cNvSpPr>
            <a:spLocks noGrp="1"/>
          </p:cNvSpPr>
          <p:nvPr>
            <p:ph type="title"/>
          </p:nvPr>
        </p:nvSpPr>
        <p:spPr/>
        <p:txBody>
          <a:bodyPr/>
          <a:lstStyle/>
          <a:p>
            <a:r>
              <a:rPr lang="en-US"/>
              <a:t>OCC Guidance on National Trust Companies</a:t>
            </a:r>
          </a:p>
        </p:txBody>
      </p:sp>
      <p:sp>
        <p:nvSpPr>
          <p:cNvPr id="3" name="Content Placeholder 2">
            <a:extLst>
              <a:ext uri="{FF2B5EF4-FFF2-40B4-BE49-F238E27FC236}">
                <a16:creationId xmlns:a16="http://schemas.microsoft.com/office/drawing/2014/main" id="{338EC2E5-BA48-4D52-B308-F29FA99EA39A}"/>
              </a:ext>
            </a:extLst>
          </p:cNvPr>
          <p:cNvSpPr>
            <a:spLocks noGrp="1"/>
          </p:cNvSpPr>
          <p:nvPr>
            <p:ph idx="1"/>
          </p:nvPr>
        </p:nvSpPr>
        <p:spPr>
          <a:xfrm>
            <a:off x="645130" y="2017986"/>
            <a:ext cx="9404723" cy="4230413"/>
          </a:xfrm>
        </p:spPr>
        <p:txBody>
          <a:bodyPr/>
          <a:lstStyle/>
          <a:p>
            <a:r>
              <a:rPr lang="en-US"/>
              <a:t>Interpretive Letter 1176 January 11, 2021</a:t>
            </a:r>
          </a:p>
          <a:p>
            <a:pPr lvl="1"/>
            <a:r>
              <a:rPr lang="en-US"/>
              <a:t>National trust bank limit its activities to those permissible for a state trust bank or company "even if those state authorized activities are not necessarily considered fiduciary in nature under 12 U.S.C. § 92a and 12 C.F.R. Part 9.“ (e.g., nonfiduciary custody of assets such as cryptocurrency) </a:t>
            </a:r>
          </a:p>
          <a:p>
            <a:pPr lvl="1"/>
            <a:r>
              <a:rPr lang="en-US"/>
              <a:t>The Letter also discusses standards for "assessing whether an activity is conducted in a fiduciary capacity, and the implications for chartering de novo institutions and approving the conversion of state institutions, along with the permissibility of certain activities for existing national banks that do not have fiduciary powers."</a:t>
            </a:r>
          </a:p>
        </p:txBody>
      </p:sp>
    </p:spTree>
    <p:extLst>
      <p:ext uri="{BB962C8B-B14F-4D97-AF65-F5344CB8AC3E}">
        <p14:creationId xmlns:p14="http://schemas.microsoft.com/office/powerpoint/2010/main" val="743528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485E6-0EE2-4261-95CE-F8B8A6AB358B}"/>
              </a:ext>
            </a:extLst>
          </p:cNvPr>
          <p:cNvSpPr>
            <a:spLocks noGrp="1"/>
          </p:cNvSpPr>
          <p:nvPr>
            <p:ph type="title"/>
          </p:nvPr>
        </p:nvSpPr>
        <p:spPr/>
        <p:txBody>
          <a:bodyPr/>
          <a:lstStyle/>
          <a:p>
            <a:r>
              <a:rPr lang="en-US"/>
              <a:t>Recent Interagency Guidance on Third-Party Relationships</a:t>
            </a:r>
          </a:p>
        </p:txBody>
      </p:sp>
      <p:sp>
        <p:nvSpPr>
          <p:cNvPr id="3" name="Content Placeholder 2">
            <a:extLst>
              <a:ext uri="{FF2B5EF4-FFF2-40B4-BE49-F238E27FC236}">
                <a16:creationId xmlns:a16="http://schemas.microsoft.com/office/drawing/2014/main" id="{30831737-1651-4EEF-9946-41D7AB944EBA}"/>
              </a:ext>
            </a:extLst>
          </p:cNvPr>
          <p:cNvSpPr>
            <a:spLocks noGrp="1"/>
          </p:cNvSpPr>
          <p:nvPr>
            <p:ph idx="1"/>
          </p:nvPr>
        </p:nvSpPr>
        <p:spPr/>
        <p:txBody>
          <a:bodyPr/>
          <a:lstStyle/>
          <a:p>
            <a:r>
              <a:rPr lang="en-US"/>
              <a:t>Proposed Interagency Guidance on Third-Party Relationships: Risk Management </a:t>
            </a:r>
          </a:p>
          <a:p>
            <a:pPr marL="0" indent="0">
              <a:buNone/>
            </a:pPr>
            <a:endParaRPr lang="en-US"/>
          </a:p>
          <a:p>
            <a:r>
              <a:rPr lang="en-US"/>
              <a:t>Third-Party Relationships: Conducting Due Diligence on Financial Technology Companies: A Guide for Community Banks</a:t>
            </a:r>
          </a:p>
        </p:txBody>
      </p:sp>
    </p:spTree>
    <p:extLst>
      <p:ext uri="{BB962C8B-B14F-4D97-AF65-F5344CB8AC3E}">
        <p14:creationId xmlns:p14="http://schemas.microsoft.com/office/powerpoint/2010/main" val="2085347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C31C-7C78-49C5-BA57-893A7D0BB93B}"/>
              </a:ext>
            </a:extLst>
          </p:cNvPr>
          <p:cNvSpPr>
            <a:spLocks noGrp="1"/>
          </p:cNvSpPr>
          <p:nvPr>
            <p:ph type="title"/>
          </p:nvPr>
        </p:nvSpPr>
        <p:spPr/>
        <p:txBody>
          <a:bodyPr/>
          <a:lstStyle/>
          <a:p>
            <a:r>
              <a:rPr lang="en-US"/>
              <a:t>Digital Assets</a:t>
            </a:r>
          </a:p>
        </p:txBody>
      </p:sp>
      <p:sp>
        <p:nvSpPr>
          <p:cNvPr id="3" name="Content Placeholder 2">
            <a:extLst>
              <a:ext uri="{FF2B5EF4-FFF2-40B4-BE49-F238E27FC236}">
                <a16:creationId xmlns:a16="http://schemas.microsoft.com/office/drawing/2014/main" id="{50DB6937-3012-4911-A891-D9158BEE96CF}"/>
              </a:ext>
            </a:extLst>
          </p:cNvPr>
          <p:cNvSpPr>
            <a:spLocks noGrp="1"/>
          </p:cNvSpPr>
          <p:nvPr>
            <p:ph idx="1"/>
          </p:nvPr>
        </p:nvSpPr>
        <p:spPr>
          <a:xfrm>
            <a:off x="462455" y="1303283"/>
            <a:ext cx="10468303" cy="5101999"/>
          </a:xfrm>
        </p:spPr>
        <p:txBody>
          <a:bodyPr>
            <a:noAutofit/>
          </a:bodyPr>
          <a:lstStyle/>
          <a:p>
            <a:pPr marL="0" indent="0">
              <a:buNone/>
            </a:pPr>
            <a:endParaRPr lang="en-US" sz="1600"/>
          </a:p>
          <a:p>
            <a:r>
              <a:rPr lang="en-US" sz="1600"/>
              <a:t>Increased interest from clients in cryptocurrencies and NFTs </a:t>
            </a:r>
          </a:p>
          <a:p>
            <a:r>
              <a:rPr lang="en-US" sz="1600"/>
              <a:t>Many other types of digital assets </a:t>
            </a:r>
          </a:p>
          <a:p>
            <a:r>
              <a:rPr lang="en-US" sz="1600"/>
              <a:t>Investment considerations</a:t>
            </a:r>
          </a:p>
          <a:p>
            <a:pPr lvl="2"/>
            <a:r>
              <a:rPr lang="en-US"/>
              <a:t>Duties and authority in the relationship </a:t>
            </a:r>
          </a:p>
          <a:p>
            <a:pPr lvl="2"/>
            <a:r>
              <a:rPr lang="en-US"/>
              <a:t>Price volatility and valuation </a:t>
            </a:r>
          </a:p>
          <a:p>
            <a:pPr lvl="2"/>
            <a:r>
              <a:rPr lang="en-US"/>
              <a:t>Legal/regulatory treatment</a:t>
            </a:r>
          </a:p>
          <a:p>
            <a:pPr lvl="2"/>
            <a:r>
              <a:rPr lang="en-US"/>
              <a:t> Custody of digital assets</a:t>
            </a:r>
          </a:p>
          <a:p>
            <a:r>
              <a:rPr lang="en-US" sz="1600"/>
              <a:t>Fiduciary considerations</a:t>
            </a:r>
          </a:p>
          <a:p>
            <a:pPr lvl="2"/>
            <a:r>
              <a:rPr lang="en-US"/>
              <a:t>Access</a:t>
            </a:r>
          </a:p>
          <a:p>
            <a:pPr lvl="2"/>
            <a:r>
              <a:rPr lang="en-US"/>
              <a:t>Duties</a:t>
            </a:r>
          </a:p>
          <a:p>
            <a:r>
              <a:rPr lang="en-US" sz="1600"/>
              <a:t>Agency perspectives</a:t>
            </a:r>
          </a:p>
          <a:p>
            <a:pPr lvl="2"/>
            <a:r>
              <a:rPr lang="en-US"/>
              <a:t>OCC </a:t>
            </a:r>
          </a:p>
          <a:p>
            <a:pPr lvl="2"/>
            <a:r>
              <a:rPr lang="en-US"/>
              <a:t>FDIC </a:t>
            </a:r>
          </a:p>
          <a:p>
            <a:pPr lvl="2"/>
            <a:r>
              <a:rPr lang="en-US"/>
              <a:t>FRB</a:t>
            </a:r>
          </a:p>
        </p:txBody>
      </p:sp>
    </p:spTree>
    <p:extLst>
      <p:ext uri="{BB962C8B-B14F-4D97-AF65-F5344CB8AC3E}">
        <p14:creationId xmlns:p14="http://schemas.microsoft.com/office/powerpoint/2010/main" val="1006487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a:defRPr/>
            </a:pPr>
            <a:br>
              <a:rPr lang="en-US" sz="3600"/>
            </a:br>
            <a:r>
              <a:rPr lang="en-US"/>
              <a:t>Why Are Digital Assets Relevant?</a:t>
            </a:r>
            <a:br>
              <a:rPr lang="en-US" sz="3600"/>
            </a:br>
            <a:endParaRPr lang="en-US" sz="3600" cap="all">
              <a:solidFill>
                <a:srgbClr val="0E3A68"/>
              </a:solidFill>
            </a:endParaRPr>
          </a:p>
        </p:txBody>
      </p:sp>
      <p:sp>
        <p:nvSpPr>
          <p:cNvPr id="123907" name="Content Placeholder 2"/>
          <p:cNvSpPr>
            <a:spLocks noGrp="1"/>
          </p:cNvSpPr>
          <p:nvPr>
            <p:ph idx="1"/>
          </p:nvPr>
        </p:nvSpPr>
        <p:spPr/>
        <p:txBody>
          <a:bodyPr>
            <a:normAutofit/>
          </a:bodyPr>
          <a:lstStyle/>
          <a:p>
            <a:pPr eaLnBrk="1" hangingPunct="1"/>
            <a:r>
              <a:rPr lang="en-US"/>
              <a:t>Estimated Three Hundred Million internet users in </a:t>
            </a:r>
          </a:p>
          <a:p>
            <a:pPr marL="0" indent="0" eaLnBrk="1" hangingPunct="1">
              <a:buNone/>
            </a:pPr>
            <a:r>
              <a:rPr lang="en-US"/>
              <a:t>   North America alone per World Internet Usage Statistics </a:t>
            </a:r>
          </a:p>
          <a:p>
            <a:pPr lvl="1"/>
            <a:r>
              <a:rPr lang="en-US"/>
              <a:t>90.3% of the North American Population</a:t>
            </a:r>
          </a:p>
          <a:p>
            <a:pPr lvl="1"/>
            <a:r>
              <a:rPr lang="en-US"/>
              <a:t>208% Grown Rate in Usage</a:t>
            </a:r>
          </a:p>
          <a:p>
            <a:pPr eaLnBrk="1" hangingPunct="1"/>
            <a:r>
              <a:rPr lang="en-US"/>
              <a:t>Growing number of websites and types of accounts </a:t>
            </a:r>
          </a:p>
          <a:p>
            <a:pPr eaLnBrk="1" hangingPunct="1"/>
            <a:r>
              <a:rPr lang="en-US"/>
              <a:t>Children’s increasing use of internet and social media</a:t>
            </a:r>
          </a:p>
          <a:p>
            <a:pPr lvl="1" eaLnBrk="1" hangingPunct="1"/>
            <a:r>
              <a:rPr lang="en-US"/>
              <a:t>Children 50x more likely to be subject to ID theft</a:t>
            </a:r>
          </a:p>
          <a:p>
            <a:pPr lvl="1" eaLnBrk="1" hangingPunct="1"/>
            <a:r>
              <a:rPr lang="en-US"/>
              <a:t>Children generating more electronic assets </a:t>
            </a:r>
          </a:p>
          <a:p>
            <a:pPr eaLnBrk="1" hangingPunct="1"/>
            <a:r>
              <a:rPr lang="en-US"/>
              <a:t>McAfee Study:  $54,722 average “perceived” value of digital estate for U.S. Citizen as of 2011</a:t>
            </a:r>
          </a:p>
        </p:txBody>
      </p:sp>
      <p:sp>
        <p:nvSpPr>
          <p:cNvPr id="123908" name="Slide Number Placeholder 3"/>
          <p:cNvSpPr>
            <a:spLocks noGrp="1"/>
          </p:cNvSpPr>
          <p:nvPr>
            <p:ph type="sldNum" sz="quarter" idx="12"/>
          </p:nvPr>
        </p:nvSpPr>
        <p:spPr>
          <a:noFill/>
        </p:spPr>
        <p:txBody>
          <a:bodyPr/>
          <a:lstStyle/>
          <a:p>
            <a:endParaRPr lang="en-US"/>
          </a:p>
          <a:p>
            <a:fld id="{876D9BDA-6F69-49A8-B12D-1E023C9CF86F}" type="slidenum">
              <a:rPr lang="en-US" smtClean="0"/>
              <a:t>14</a:t>
            </a:fld>
            <a:endParaRPr lang="en-US"/>
          </a:p>
        </p:txBody>
      </p:sp>
      <p:pic>
        <p:nvPicPr>
          <p:cNvPr id="8" name="Picture 2"/>
          <p:cNvPicPr>
            <a:picLocks noChangeAspect="1" noChangeArrowheads="1"/>
          </p:cNvPicPr>
          <p:nvPr/>
        </p:nvPicPr>
        <p:blipFill>
          <a:blip r:embed="rId3"/>
          <a:srcRect/>
          <a:stretch>
            <a:fillRect/>
          </a:stretch>
        </p:blipFill>
        <p:spPr>
          <a:xfrm>
            <a:off x="8999483" y="2052918"/>
            <a:ext cx="2360613" cy="2062460"/>
          </a:xfrm>
          <a:prstGeom prst="rect">
            <a:avLst/>
          </a:prstGeom>
          <a:noFill/>
          <a:ln w="9525">
            <a:noFill/>
            <a:miter lim="800000"/>
          </a:ln>
        </p:spPr>
      </p:pic>
    </p:spTree>
    <p:extLst>
      <p:ext uri="{BB962C8B-B14F-4D97-AF65-F5344CB8AC3E}">
        <p14:creationId xmlns:p14="http://schemas.microsoft.com/office/powerpoint/2010/main" val="205506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heel(3)">
                                      <p:cBhvr>
                                        <p:cTn id="7" dur="1000"/>
                                        <p:tgtEl>
                                          <p:spTgt spid="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0BA4-303C-4DF0-95A6-392D6CA1EAF4}"/>
              </a:ext>
            </a:extLst>
          </p:cNvPr>
          <p:cNvSpPr>
            <a:spLocks noGrp="1"/>
          </p:cNvSpPr>
          <p:nvPr>
            <p:ph type="title"/>
          </p:nvPr>
        </p:nvSpPr>
        <p:spPr/>
        <p:txBody>
          <a:bodyPr/>
          <a:lstStyle/>
          <a:p>
            <a:r>
              <a:rPr lang="en-US"/>
              <a:t>What are “digital assets”?</a:t>
            </a:r>
          </a:p>
        </p:txBody>
      </p:sp>
      <p:sp>
        <p:nvSpPr>
          <p:cNvPr id="3" name="Content Placeholder 2">
            <a:extLst>
              <a:ext uri="{FF2B5EF4-FFF2-40B4-BE49-F238E27FC236}">
                <a16:creationId xmlns:a16="http://schemas.microsoft.com/office/drawing/2014/main" id="{378F7ADF-A96C-42AB-9A41-FEFB4F1C1E2A}"/>
              </a:ext>
            </a:extLst>
          </p:cNvPr>
          <p:cNvSpPr>
            <a:spLocks noGrp="1"/>
          </p:cNvSpPr>
          <p:nvPr>
            <p:ph idx="1"/>
          </p:nvPr>
        </p:nvSpPr>
        <p:spPr>
          <a:xfrm>
            <a:off x="735724" y="1502980"/>
            <a:ext cx="9314129" cy="4745420"/>
          </a:xfrm>
        </p:spPr>
        <p:txBody>
          <a:bodyPr/>
          <a:lstStyle/>
          <a:p>
            <a:pPr lvl="1"/>
            <a:r>
              <a:rPr lang="en-US" sz="2400"/>
              <a:t>Social networking accounts                                 </a:t>
            </a:r>
          </a:p>
          <a:p>
            <a:pPr lvl="1"/>
            <a:r>
              <a:rPr lang="en-US" sz="2400"/>
              <a:t>Electronic mail accounts</a:t>
            </a:r>
          </a:p>
          <a:p>
            <a:pPr lvl="1"/>
            <a:r>
              <a:rPr lang="en-US" sz="2400"/>
              <a:t>Electronic blogs/domain names &amp; contents </a:t>
            </a:r>
          </a:p>
          <a:p>
            <a:pPr lvl="1"/>
            <a:r>
              <a:rPr lang="en-US" sz="2400"/>
              <a:t>Digital photos/writings/messages/posts        </a:t>
            </a:r>
          </a:p>
          <a:p>
            <a:pPr lvl="1"/>
            <a:r>
              <a:rPr lang="en-US" sz="2400"/>
              <a:t>Loyalty programs (points/miles)?</a:t>
            </a:r>
          </a:p>
          <a:p>
            <a:pPr lvl="1"/>
            <a:r>
              <a:rPr lang="en-US" sz="2400"/>
              <a:t>Virtual Property (gaming property)?</a:t>
            </a:r>
          </a:p>
          <a:p>
            <a:pPr lvl="1"/>
            <a:r>
              <a:rPr lang="en-US" sz="2400"/>
              <a:t>Bitcoin?</a:t>
            </a:r>
          </a:p>
          <a:p>
            <a:endParaRPr lang="en-US"/>
          </a:p>
        </p:txBody>
      </p:sp>
    </p:spTree>
    <p:extLst>
      <p:ext uri="{BB962C8B-B14F-4D97-AF65-F5344CB8AC3E}">
        <p14:creationId xmlns:p14="http://schemas.microsoft.com/office/powerpoint/2010/main" val="320172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2F18-A6DE-47C5-AE43-D598ADE76022}"/>
              </a:ext>
            </a:extLst>
          </p:cNvPr>
          <p:cNvSpPr>
            <a:spLocks noGrp="1"/>
          </p:cNvSpPr>
          <p:nvPr>
            <p:ph type="title"/>
          </p:nvPr>
        </p:nvSpPr>
        <p:spPr/>
        <p:txBody>
          <a:bodyPr/>
          <a:lstStyle/>
          <a:p>
            <a:r>
              <a:rPr lang="en-US"/>
              <a:t>Cryptocurrency</a:t>
            </a:r>
          </a:p>
        </p:txBody>
      </p:sp>
      <p:sp>
        <p:nvSpPr>
          <p:cNvPr id="3" name="Content Placeholder 2">
            <a:extLst>
              <a:ext uri="{FF2B5EF4-FFF2-40B4-BE49-F238E27FC236}">
                <a16:creationId xmlns:a16="http://schemas.microsoft.com/office/drawing/2014/main" id="{507456A1-C8C7-4CD9-B49D-35829D6FF677}"/>
              </a:ext>
            </a:extLst>
          </p:cNvPr>
          <p:cNvSpPr>
            <a:spLocks noGrp="1"/>
          </p:cNvSpPr>
          <p:nvPr>
            <p:ph idx="1"/>
          </p:nvPr>
        </p:nvSpPr>
        <p:spPr>
          <a:xfrm>
            <a:off x="838200" y="1594271"/>
            <a:ext cx="10515600" cy="4795512"/>
          </a:xfrm>
        </p:spPr>
        <p:txBody>
          <a:bodyPr>
            <a:normAutofit fontScale="92500" lnSpcReduction="10000"/>
          </a:bodyPr>
          <a:lstStyle/>
          <a:p>
            <a:r>
              <a:rPr lang="en-US"/>
              <a:t>46 million Americans own bitcoin – about 22% of adults.</a:t>
            </a:r>
          </a:p>
          <a:p>
            <a:r>
              <a:rPr lang="en-US"/>
              <a:t>Despite cryptocurrencies’ names like “currency,” “gold,” or “coin”, they aren’t currency but more like goods.</a:t>
            </a:r>
          </a:p>
          <a:p>
            <a:r>
              <a:rPr lang="en-US"/>
              <a:t>Cryptocurrencies are </a:t>
            </a:r>
            <a:r>
              <a:rPr lang="en-US" i="1"/>
              <a:t>digital </a:t>
            </a:r>
            <a:r>
              <a:rPr lang="en-US"/>
              <a:t>and fall under federal and state digital assets laws.</a:t>
            </a:r>
          </a:p>
          <a:p>
            <a:r>
              <a:rPr lang="en-US"/>
              <a:t>Under RUFADAA, online management systems or Terms of Service Agreement (TOSAs) are atop the hierarchy.</a:t>
            </a:r>
          </a:p>
          <a:p>
            <a:r>
              <a:rPr lang="en-US"/>
              <a:t>Cryptocurrency beneficiary designation or elections for the account will take precedence over account instructions listed in a will, trust or power of attorney documents.</a:t>
            </a:r>
          </a:p>
          <a:p>
            <a:r>
              <a:rPr lang="en-US"/>
              <a:t>Cryptocurrencies are stored mostly on blockchain technology that requires a private key (a strength) but  a lost password or asset might be almost impossible to recover.</a:t>
            </a:r>
          </a:p>
          <a:p>
            <a:r>
              <a:rPr lang="en-US"/>
              <a:t>Reportable on death tax returns.  </a:t>
            </a:r>
          </a:p>
          <a:p>
            <a:r>
              <a:rPr lang="en-US"/>
              <a:t>Place password on digital vault with FA (or Atty/CPA) or place on encrypted flash drives and external hardware to store digitally.</a:t>
            </a:r>
          </a:p>
          <a:p>
            <a:endParaRPr lang="en-US"/>
          </a:p>
          <a:p>
            <a:endParaRPr lang="en-US"/>
          </a:p>
          <a:p>
            <a:endParaRPr lang="en-US"/>
          </a:p>
        </p:txBody>
      </p:sp>
    </p:spTree>
    <p:extLst>
      <p:ext uri="{BB962C8B-B14F-4D97-AF65-F5344CB8AC3E}">
        <p14:creationId xmlns:p14="http://schemas.microsoft.com/office/powerpoint/2010/main" val="930742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a:defRPr/>
            </a:pPr>
            <a:br>
              <a:rPr lang="en-US" sz="4000"/>
            </a:br>
            <a:r>
              <a:rPr lang="en-US" sz="4000"/>
              <a:t>Why Plan for Digital Assets?</a:t>
            </a:r>
            <a:br>
              <a:rPr lang="en-US" sz="4000"/>
            </a:br>
            <a:endParaRPr lang="en-US" sz="4000" cap="all">
              <a:solidFill>
                <a:srgbClr val="0E3A68"/>
              </a:solidFill>
            </a:endParaRPr>
          </a:p>
        </p:txBody>
      </p:sp>
      <p:sp>
        <p:nvSpPr>
          <p:cNvPr id="124931" name="Content Placeholder 2"/>
          <p:cNvSpPr>
            <a:spLocks noGrp="1"/>
          </p:cNvSpPr>
          <p:nvPr>
            <p:ph idx="1"/>
          </p:nvPr>
        </p:nvSpPr>
        <p:spPr/>
        <p:txBody>
          <a:bodyPr>
            <a:normAutofit/>
          </a:bodyPr>
          <a:lstStyle/>
          <a:p>
            <a:pPr eaLnBrk="1" hangingPunct="1"/>
            <a:r>
              <a:rPr lang="en-US"/>
              <a:t>Financial value </a:t>
            </a:r>
          </a:p>
          <a:p>
            <a:pPr eaLnBrk="1" hangingPunct="1"/>
            <a:r>
              <a:rPr lang="en-US"/>
              <a:t>Sentimental value</a:t>
            </a:r>
          </a:p>
          <a:p>
            <a:pPr eaLnBrk="1" hangingPunct="1"/>
            <a:r>
              <a:rPr lang="en-US"/>
              <a:t>Lessen burden on personal representative and loved ones</a:t>
            </a:r>
          </a:p>
          <a:p>
            <a:pPr eaLnBrk="1" hangingPunct="1"/>
            <a:r>
              <a:rPr lang="en-US"/>
              <a:t>Copyright concerns</a:t>
            </a:r>
          </a:p>
          <a:p>
            <a:pPr eaLnBrk="1" hangingPunct="1"/>
            <a:r>
              <a:rPr lang="en-US"/>
              <a:t>Prevent identity theft</a:t>
            </a:r>
          </a:p>
          <a:p>
            <a:pPr eaLnBrk="1" hangingPunct="1"/>
            <a:r>
              <a:rPr lang="en-US"/>
              <a:t>Prevent theft of property/loss to estate </a:t>
            </a:r>
          </a:p>
          <a:p>
            <a:pPr eaLnBrk="1" hangingPunct="1"/>
            <a:r>
              <a:rPr lang="en-US"/>
              <a:t>Litigation concerns </a:t>
            </a:r>
          </a:p>
          <a:p>
            <a:pPr eaLnBrk="1" hangingPunct="1"/>
            <a:r>
              <a:rPr lang="en-US"/>
              <a:t>Privacy</a:t>
            </a:r>
          </a:p>
          <a:p>
            <a:pPr eaLnBrk="1" hangingPunct="1"/>
            <a:endParaRPr lang="en-US"/>
          </a:p>
        </p:txBody>
      </p:sp>
      <p:sp>
        <p:nvSpPr>
          <p:cNvPr id="124932" name="Slide Number Placeholder 3"/>
          <p:cNvSpPr>
            <a:spLocks noGrp="1"/>
          </p:cNvSpPr>
          <p:nvPr>
            <p:ph type="sldNum" sz="quarter" idx="12"/>
          </p:nvPr>
        </p:nvSpPr>
        <p:spPr>
          <a:noFill/>
        </p:spPr>
        <p:txBody>
          <a:bodyPr/>
          <a:lstStyle/>
          <a:p>
            <a:endParaRPr lang="en-US"/>
          </a:p>
        </p:txBody>
      </p:sp>
    </p:spTree>
    <p:extLst>
      <p:ext uri="{BB962C8B-B14F-4D97-AF65-F5344CB8AC3E}">
        <p14:creationId xmlns:p14="http://schemas.microsoft.com/office/powerpoint/2010/main" val="528713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0B5CD-203D-46A5-BAAE-CA80BB66E5EB}"/>
              </a:ext>
            </a:extLst>
          </p:cNvPr>
          <p:cNvSpPr>
            <a:spLocks noGrp="1"/>
          </p:cNvSpPr>
          <p:nvPr>
            <p:ph type="title"/>
          </p:nvPr>
        </p:nvSpPr>
        <p:spPr>
          <a:xfrm>
            <a:off x="683172" y="452718"/>
            <a:ext cx="9367662" cy="1029241"/>
          </a:xfrm>
        </p:spPr>
        <p:txBody>
          <a:bodyPr/>
          <a:lstStyle/>
          <a:p>
            <a:r>
              <a:rPr lang="en-US"/>
              <a:t>Federal Regulation of Digital Assets </a:t>
            </a:r>
          </a:p>
        </p:txBody>
      </p:sp>
      <p:sp>
        <p:nvSpPr>
          <p:cNvPr id="3" name="Content Placeholder 2">
            <a:extLst>
              <a:ext uri="{FF2B5EF4-FFF2-40B4-BE49-F238E27FC236}">
                <a16:creationId xmlns:a16="http://schemas.microsoft.com/office/drawing/2014/main" id="{354E3403-2700-4490-984D-FAC2D796BBCD}"/>
              </a:ext>
            </a:extLst>
          </p:cNvPr>
          <p:cNvSpPr>
            <a:spLocks noGrp="1"/>
          </p:cNvSpPr>
          <p:nvPr>
            <p:ph idx="1"/>
          </p:nvPr>
        </p:nvSpPr>
        <p:spPr>
          <a:xfrm>
            <a:off x="599090" y="1660634"/>
            <a:ext cx="9450763" cy="4587765"/>
          </a:xfrm>
        </p:spPr>
        <p:txBody>
          <a:bodyPr>
            <a:normAutofit/>
          </a:bodyPr>
          <a:lstStyle/>
          <a:p>
            <a:r>
              <a:rPr lang="en-US"/>
              <a:t>Security or commodity?</a:t>
            </a:r>
          </a:p>
          <a:p>
            <a:pPr lvl="1"/>
            <a:r>
              <a:rPr lang="en-US"/>
              <a:t>Security – Securities &amp; Exchange Commission regulation</a:t>
            </a:r>
          </a:p>
          <a:p>
            <a:pPr lvl="1"/>
            <a:r>
              <a:rPr lang="en-US"/>
              <a:t>Commodity – Commodity Futures Trading Commission regulation</a:t>
            </a:r>
          </a:p>
          <a:p>
            <a:r>
              <a:rPr lang="en-US"/>
              <a:t>Joint Action of FDIC, FRB, and OCC</a:t>
            </a:r>
          </a:p>
          <a:p>
            <a:pPr lvl="1"/>
            <a:r>
              <a:rPr lang="en-US"/>
              <a:t>Goal is to create interagency policies</a:t>
            </a:r>
          </a:p>
          <a:p>
            <a:pPr lvl="1"/>
            <a:r>
              <a:rPr lang="en-US"/>
              <a:t>Early goal – common vocabulary of digital assets</a:t>
            </a:r>
          </a:p>
          <a:p>
            <a:r>
              <a:rPr lang="en-US"/>
              <a:t>OCC letters re: permitting banks to custody cryptocurrency</a:t>
            </a:r>
          </a:p>
          <a:p>
            <a:r>
              <a:rPr lang="en-US"/>
              <a:t>Infrastructure Investment and Jobs Act (Nov. 15, 2021)</a:t>
            </a:r>
          </a:p>
          <a:p>
            <a:pPr lvl="1"/>
            <a:r>
              <a:rPr lang="en-US"/>
              <a:t>Expanded def’n of broker – probably includes crypto, digital wallet providers</a:t>
            </a:r>
          </a:p>
          <a:p>
            <a:r>
              <a:rPr lang="en-US"/>
              <a:t>Proposed federal legislation</a:t>
            </a:r>
          </a:p>
          <a:p>
            <a:endParaRPr lang="en-US"/>
          </a:p>
        </p:txBody>
      </p:sp>
    </p:spTree>
    <p:extLst>
      <p:ext uri="{BB962C8B-B14F-4D97-AF65-F5344CB8AC3E}">
        <p14:creationId xmlns:p14="http://schemas.microsoft.com/office/powerpoint/2010/main" val="807013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DB89-AF7D-46B6-8EF5-59B6C33EDFDA}"/>
              </a:ext>
            </a:extLst>
          </p:cNvPr>
          <p:cNvSpPr>
            <a:spLocks noGrp="1"/>
          </p:cNvSpPr>
          <p:nvPr>
            <p:ph type="title"/>
          </p:nvPr>
        </p:nvSpPr>
        <p:spPr/>
        <p:txBody>
          <a:bodyPr/>
          <a:lstStyle/>
          <a:p>
            <a:r>
              <a:rPr lang="en-US"/>
              <a:t>OCC Guidance on Custody of Cryptocurrency </a:t>
            </a:r>
          </a:p>
        </p:txBody>
      </p:sp>
      <p:sp>
        <p:nvSpPr>
          <p:cNvPr id="3" name="Content Placeholder 2">
            <a:extLst>
              <a:ext uri="{FF2B5EF4-FFF2-40B4-BE49-F238E27FC236}">
                <a16:creationId xmlns:a16="http://schemas.microsoft.com/office/drawing/2014/main" id="{317F0E68-0333-4E3F-BD0B-5CA22BE8A93D}"/>
              </a:ext>
            </a:extLst>
          </p:cNvPr>
          <p:cNvSpPr>
            <a:spLocks noGrp="1"/>
          </p:cNvSpPr>
          <p:nvPr>
            <p:ph idx="1"/>
          </p:nvPr>
        </p:nvSpPr>
        <p:spPr/>
        <p:txBody>
          <a:bodyPr/>
          <a:lstStyle/>
          <a:p>
            <a:r>
              <a:rPr lang="en-US"/>
              <a:t>Interpretive Letter 1170: national banks and federal thrifts may custody cryptocurrencies for customers</a:t>
            </a:r>
          </a:p>
          <a:p>
            <a:r>
              <a:rPr lang="en-US"/>
              <a:t> “OCC concludes that providing cryptocurrency custody services, including holding unique cryptographic keys associated with cryptocurrency, is a modern form of traditional bank activities related to custody services. Crypto custody services may extend beyond passively holding ‘keys.’” </a:t>
            </a:r>
          </a:p>
          <a:p>
            <a:r>
              <a:rPr lang="en-US"/>
              <a:t>Banks may use subcustodian to hold assets</a:t>
            </a:r>
          </a:p>
        </p:txBody>
      </p:sp>
    </p:spTree>
    <p:extLst>
      <p:ext uri="{BB962C8B-B14F-4D97-AF65-F5344CB8AC3E}">
        <p14:creationId xmlns:p14="http://schemas.microsoft.com/office/powerpoint/2010/main" val="55714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6C78C-024D-4D89-ACA2-11784CC5B86E}"/>
              </a:ext>
            </a:extLst>
          </p:cNvPr>
          <p:cNvSpPr>
            <a:spLocks noGrp="1"/>
          </p:cNvSpPr>
          <p:nvPr>
            <p:ph type="title"/>
          </p:nvPr>
        </p:nvSpPr>
        <p:spPr/>
        <p:txBody>
          <a:bodyPr/>
          <a:lstStyle/>
          <a:p>
            <a:r>
              <a:rPr lang="en-US"/>
              <a:t>Current Areas of Focus </a:t>
            </a:r>
          </a:p>
        </p:txBody>
      </p:sp>
      <p:sp>
        <p:nvSpPr>
          <p:cNvPr id="3" name="Content Placeholder 2">
            <a:extLst>
              <a:ext uri="{FF2B5EF4-FFF2-40B4-BE49-F238E27FC236}">
                <a16:creationId xmlns:a16="http://schemas.microsoft.com/office/drawing/2014/main" id="{2BB187C3-965D-4C2D-8AE2-268EAB0C77EA}"/>
              </a:ext>
            </a:extLst>
          </p:cNvPr>
          <p:cNvSpPr>
            <a:spLocks noGrp="1"/>
          </p:cNvSpPr>
          <p:nvPr>
            <p:ph idx="1"/>
          </p:nvPr>
        </p:nvSpPr>
        <p:spPr>
          <a:xfrm>
            <a:off x="819807" y="1460938"/>
            <a:ext cx="9230046" cy="4787461"/>
          </a:xfrm>
        </p:spPr>
        <p:txBody>
          <a:bodyPr>
            <a:normAutofit fontScale="85000" lnSpcReduction="20000"/>
          </a:bodyPr>
          <a:lstStyle/>
          <a:p>
            <a:r>
              <a:rPr lang="en-US" sz="2400"/>
              <a:t>Congressional Revenue Raisers </a:t>
            </a:r>
          </a:p>
          <a:p>
            <a:pPr lvl="1"/>
            <a:r>
              <a:rPr lang="en-US" sz="2400"/>
              <a:t>Proposed Federal Transfer Tax Changes </a:t>
            </a:r>
          </a:p>
          <a:p>
            <a:pPr lvl="1"/>
            <a:r>
              <a:rPr lang="en-US" sz="2400"/>
              <a:t>Proposed Retirement Account Changes</a:t>
            </a:r>
          </a:p>
          <a:p>
            <a:pPr marL="457200" lvl="1" indent="0">
              <a:buNone/>
            </a:pPr>
            <a:endParaRPr lang="en-US" sz="2400"/>
          </a:p>
          <a:p>
            <a:r>
              <a:rPr lang="en-US" sz="2400"/>
              <a:t>Federal Regulatory Guidance </a:t>
            </a:r>
          </a:p>
          <a:p>
            <a:pPr lvl="1"/>
            <a:r>
              <a:rPr lang="en-US" sz="2400"/>
              <a:t>DOL, SEC, FDIC guidance on fiduciary duties, investment options,&amp; deposit insurance </a:t>
            </a:r>
          </a:p>
          <a:p>
            <a:pPr lvl="1"/>
            <a:r>
              <a:rPr lang="en-US" sz="2400"/>
              <a:t>Digital assets &amp; novel charters</a:t>
            </a:r>
          </a:p>
          <a:p>
            <a:pPr marL="457200" lvl="1" indent="0">
              <a:buNone/>
            </a:pPr>
            <a:endParaRPr lang="en-US" sz="2400"/>
          </a:p>
          <a:p>
            <a:r>
              <a:rPr lang="en-US" sz="2600"/>
              <a:t>Federal Tax Updates</a:t>
            </a:r>
          </a:p>
          <a:p>
            <a:pPr lvl="1"/>
            <a:r>
              <a:rPr lang="en-US" sz="2400"/>
              <a:t>IRS Notice 2022-06</a:t>
            </a:r>
          </a:p>
          <a:p>
            <a:pPr lvl="1"/>
            <a:r>
              <a:rPr lang="en-US" sz="2400"/>
              <a:t>Treasury &amp; IRS Final Reg 114615-16</a:t>
            </a:r>
          </a:p>
          <a:p>
            <a:pPr lvl="1"/>
            <a:r>
              <a:rPr lang="en-US" sz="2400"/>
              <a:t>IRS Final Regs Section 67(e) Grantor Trust Deductions  </a:t>
            </a:r>
          </a:p>
        </p:txBody>
      </p:sp>
    </p:spTree>
    <p:extLst>
      <p:ext uri="{BB962C8B-B14F-4D97-AF65-F5344CB8AC3E}">
        <p14:creationId xmlns:p14="http://schemas.microsoft.com/office/powerpoint/2010/main" val="436245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12C7-E354-4456-9297-6051DD05A9A0}"/>
              </a:ext>
            </a:extLst>
          </p:cNvPr>
          <p:cNvSpPr>
            <a:spLocks noGrp="1"/>
          </p:cNvSpPr>
          <p:nvPr>
            <p:ph type="title"/>
          </p:nvPr>
        </p:nvSpPr>
        <p:spPr/>
        <p:txBody>
          <a:bodyPr/>
          <a:lstStyle/>
          <a:p>
            <a:r>
              <a:rPr lang="fr-FR"/>
              <a:t>FDIC RFI on Digital Assets</a:t>
            </a:r>
            <a:endParaRPr lang="en-US"/>
          </a:p>
        </p:txBody>
      </p:sp>
      <p:sp>
        <p:nvSpPr>
          <p:cNvPr id="3" name="Content Placeholder 2">
            <a:extLst>
              <a:ext uri="{FF2B5EF4-FFF2-40B4-BE49-F238E27FC236}">
                <a16:creationId xmlns:a16="http://schemas.microsoft.com/office/drawing/2014/main" id="{8776BFAC-05DE-4DA1-AC5E-F5526A7CD7AF}"/>
              </a:ext>
            </a:extLst>
          </p:cNvPr>
          <p:cNvSpPr>
            <a:spLocks noGrp="1"/>
          </p:cNvSpPr>
          <p:nvPr>
            <p:ph idx="1"/>
          </p:nvPr>
        </p:nvSpPr>
        <p:spPr/>
        <p:txBody>
          <a:bodyPr/>
          <a:lstStyle/>
          <a:p>
            <a:r>
              <a:rPr lang="en-US"/>
              <a:t>FDIC sought comments on current and potential digital asset activities in areas such as payments, lending, investments, deposits, custody </a:t>
            </a:r>
          </a:p>
          <a:p>
            <a:pPr marL="0" indent="0">
              <a:buNone/>
            </a:pPr>
            <a:endParaRPr lang="en-US"/>
          </a:p>
          <a:p>
            <a:r>
              <a:rPr lang="en-US"/>
              <a:t>ABA letter commented on the need for: </a:t>
            </a:r>
          </a:p>
          <a:p>
            <a:pPr lvl="2"/>
            <a:r>
              <a:rPr lang="en-US" sz="1800"/>
              <a:t>Consistent taxonomy on digital assets </a:t>
            </a:r>
          </a:p>
          <a:p>
            <a:pPr lvl="2"/>
            <a:r>
              <a:rPr lang="en-US" sz="1800"/>
              <a:t>Regulatory clarity regarding what digital asset activity is  permissible for a bank </a:t>
            </a:r>
          </a:p>
          <a:p>
            <a:pPr lvl="2"/>
            <a:r>
              <a:rPr lang="en-US" sz="1800"/>
              <a:t>Consistent regulation of banks and non-banks engaged in digital asset activity</a:t>
            </a:r>
          </a:p>
        </p:txBody>
      </p:sp>
    </p:spTree>
    <p:extLst>
      <p:ext uri="{BB962C8B-B14F-4D97-AF65-F5344CB8AC3E}">
        <p14:creationId xmlns:p14="http://schemas.microsoft.com/office/powerpoint/2010/main" val="1901822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9503" y="867222"/>
            <a:ext cx="8961110" cy="3910159"/>
          </a:xfrm>
        </p:spPr>
        <p:txBody>
          <a:bodyPr>
            <a:normAutofit/>
          </a:bodyPr>
          <a:lstStyle/>
          <a:p>
            <a:r>
              <a:rPr lang="en-US" sz="4000">
                <a:latin typeface="+mn-lt"/>
                <a:cs typeface="Aharoni" panose="020B0604020202020204" pitchFamily="2" charset="-79"/>
              </a:rPr>
              <a:t>REVISED UNIFORM FIDUCIARY </a:t>
            </a:r>
            <a:br>
              <a:rPr lang="en-US" sz="4000">
                <a:latin typeface="+mn-lt"/>
                <a:cs typeface="Aharoni" panose="020B0604020202020204" pitchFamily="2" charset="-79"/>
              </a:rPr>
            </a:br>
            <a:r>
              <a:rPr lang="en-US" sz="4000">
                <a:latin typeface="+mn-lt"/>
                <a:cs typeface="Aharoni" panose="020B0604020202020204" pitchFamily="2" charset="-79"/>
              </a:rPr>
              <a:t>ACCESS TO DIGITAL ASSETS ACT</a:t>
            </a:r>
            <a:r>
              <a:rPr lang="en-US" sz="4000">
                <a:latin typeface="+mn-lt"/>
              </a:rPr>
              <a:t> </a:t>
            </a:r>
            <a:br>
              <a:rPr lang="en-US" sz="3100"/>
            </a:br>
            <a:br>
              <a:rPr lang="en-US" sz="3100"/>
            </a:br>
            <a:r>
              <a:rPr lang="en-US" sz="3100"/>
              <a:t> </a:t>
            </a:r>
            <a:br>
              <a:rPr lang="en-US" sz="3100"/>
            </a:br>
            <a:endParaRPr lang="en-US" sz="3100"/>
          </a:p>
        </p:txBody>
      </p:sp>
      <p:sp>
        <p:nvSpPr>
          <p:cNvPr id="3" name="Subtitle 2"/>
          <p:cNvSpPr>
            <a:spLocks noGrp="1"/>
          </p:cNvSpPr>
          <p:nvPr>
            <p:ph type="subTitle" idx="1"/>
          </p:nvPr>
        </p:nvSpPr>
        <p:spPr/>
        <p:txBody>
          <a:bodyPr>
            <a:normAutofit fontScale="92500" lnSpcReduction="20000"/>
          </a:bodyPr>
          <a:lstStyle/>
          <a:p>
            <a:pPr>
              <a:lnSpc>
                <a:spcPct val="100000"/>
              </a:lnSpc>
              <a:spcBef>
                <a:spcPct val="0"/>
              </a:spcBef>
            </a:pPr>
            <a:r>
              <a:rPr lang="en-US"/>
              <a:t>Nora Gieg Chatha, Esq.</a:t>
            </a:r>
          </a:p>
          <a:p>
            <a:pPr>
              <a:lnSpc>
                <a:spcPct val="100000"/>
              </a:lnSpc>
              <a:spcBef>
                <a:spcPct val="0"/>
              </a:spcBef>
            </a:pPr>
            <a:r>
              <a:rPr lang="en-US">
                <a:hlinkClick r:id="rId3"/>
              </a:rPr>
              <a:t>nchatha@tuckerlaw.com</a:t>
            </a:r>
            <a:endParaRPr lang="en-US"/>
          </a:p>
          <a:p>
            <a:pPr>
              <a:lnSpc>
                <a:spcPct val="100000"/>
              </a:lnSpc>
              <a:spcBef>
                <a:spcPct val="0"/>
              </a:spcBef>
            </a:pPr>
            <a:r>
              <a:rPr lang="en-US"/>
              <a:t>412-594-3940</a:t>
            </a:r>
          </a:p>
        </p:txBody>
      </p:sp>
      <p:pic>
        <p:nvPicPr>
          <p:cNvPr id="4" name="Picture 3"/>
          <p:cNvPicPr>
            <a:picLocks noChangeAspect="1" noChangeArrowheads="1"/>
          </p:cNvPicPr>
          <p:nvPr/>
        </p:nvPicPr>
        <p:blipFill>
          <a:blip r:embed="rId4"/>
          <a:srcRect/>
          <a:stretch>
            <a:fillRect/>
          </a:stretch>
        </p:blipFill>
        <p:spPr>
          <a:xfrm rot="1372726">
            <a:off x="8335664" y="3605878"/>
            <a:ext cx="1811338" cy="1516062"/>
          </a:xfrm>
          <a:prstGeom prst="rect">
            <a:avLst/>
          </a:prstGeom>
          <a:noFill/>
          <a:ln w="9525">
            <a:noFill/>
            <a:miter lim="800000"/>
          </a:ln>
        </p:spPr>
      </p:pic>
      <p:pic>
        <p:nvPicPr>
          <p:cNvPr id="5" name="Picture 3"/>
          <p:cNvPicPr>
            <a:picLocks noChangeAspect="1" noChangeArrowheads="1"/>
          </p:cNvPicPr>
          <p:nvPr/>
        </p:nvPicPr>
        <p:blipFill>
          <a:blip r:embed="rId5"/>
          <a:srcRect/>
          <a:stretch>
            <a:fillRect/>
          </a:stretch>
        </p:blipFill>
        <p:spPr>
          <a:xfrm rot="570454">
            <a:off x="1450614" y="3961437"/>
            <a:ext cx="2468563" cy="481013"/>
          </a:xfrm>
          <a:prstGeom prst="rect">
            <a:avLst/>
          </a:prstGeom>
          <a:noFill/>
          <a:ln w="9525">
            <a:noFill/>
            <a:miter lim="800000"/>
          </a:ln>
        </p:spPr>
      </p:pic>
      <p:pic>
        <p:nvPicPr>
          <p:cNvPr id="6" name="Picture 5"/>
          <p:cNvPicPr>
            <a:picLocks noChangeAspect="1" noChangeArrowheads="1"/>
          </p:cNvPicPr>
          <p:nvPr/>
        </p:nvPicPr>
        <p:blipFill>
          <a:blip r:embed="rId6"/>
          <a:srcRect/>
          <a:stretch>
            <a:fillRect/>
          </a:stretch>
        </p:blipFill>
        <p:spPr>
          <a:xfrm>
            <a:off x="1291356" y="4609653"/>
            <a:ext cx="2143125" cy="1381125"/>
          </a:xfrm>
          <a:prstGeom prst="rect">
            <a:avLst/>
          </a:prstGeom>
          <a:noFill/>
          <a:ln w="9525">
            <a:noFill/>
            <a:miter lim="800000"/>
          </a:ln>
        </p:spPr>
      </p:pic>
      <p:pic>
        <p:nvPicPr>
          <p:cNvPr id="7" name="Picture 3"/>
          <p:cNvPicPr>
            <a:picLocks noChangeAspect="1" noChangeArrowheads="1"/>
          </p:cNvPicPr>
          <p:nvPr/>
        </p:nvPicPr>
        <p:blipFill>
          <a:blip r:embed="rId4"/>
          <a:srcRect/>
          <a:stretch>
            <a:fillRect/>
          </a:stretch>
        </p:blipFill>
        <p:spPr>
          <a:xfrm rot="1372726">
            <a:off x="3912433" y="4656383"/>
            <a:ext cx="1811338" cy="1516062"/>
          </a:xfrm>
          <a:prstGeom prst="rect">
            <a:avLst/>
          </a:prstGeom>
          <a:noFill/>
          <a:ln w="9525">
            <a:noFill/>
            <a:miter lim="800000"/>
          </a:ln>
        </p:spPr>
      </p:pic>
      <p:pic>
        <p:nvPicPr>
          <p:cNvPr id="8" name="Picture 4"/>
          <p:cNvPicPr>
            <a:picLocks noChangeAspect="1" noChangeArrowheads="1"/>
          </p:cNvPicPr>
          <p:nvPr/>
        </p:nvPicPr>
        <p:blipFill>
          <a:blip r:embed="rId7"/>
          <a:srcRect/>
          <a:stretch>
            <a:fillRect/>
          </a:stretch>
        </p:blipFill>
        <p:spPr>
          <a:xfrm rot="-781425">
            <a:off x="7105848" y="4751053"/>
            <a:ext cx="1417638" cy="1425575"/>
          </a:xfrm>
          <a:prstGeom prst="rect">
            <a:avLst/>
          </a:prstGeom>
          <a:noFill/>
          <a:ln w="9525">
            <a:noFill/>
            <a:miter lim="800000"/>
          </a:ln>
        </p:spPr>
      </p:pic>
    </p:spTree>
    <p:extLst>
      <p:ext uri="{BB962C8B-B14F-4D97-AF65-F5344CB8AC3E}">
        <p14:creationId xmlns:p14="http://schemas.microsoft.com/office/powerpoint/2010/main" val="190553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1000"/>
                                        <p:tgtEl>
                                          <p:spTgt spid="4">
                                            <p:bg/>
                                          </p:spTgt>
                                        </p:tgtEl>
                                      </p:cBhvr>
                                    </p:animEffect>
                                  </p:childTnLst>
                                </p:cTn>
                              </p:par>
                              <p:par>
                                <p:cTn id="8" presetID="1" presetClass="entr" presetSubtype="0" fill="hold" nodeType="withEffect">
                                  <p:stCondLst>
                                    <p:cond delay="500"/>
                                  </p:stCondLst>
                                  <p:childTnLst>
                                    <p:set>
                                      <p:cBhvr>
                                        <p:cTn id="9" dur="1" fill="hold">
                                          <p:stCondLst>
                                            <p:cond delay="0"/>
                                          </p:stCondLst>
                                        </p:cTn>
                                        <p:tgtEl>
                                          <p:spTgt spid="5">
                                            <p:bg/>
                                          </p:spTgt>
                                        </p:tgtEl>
                                        <p:attrNameLst>
                                          <p:attrName>style.visibility</p:attrName>
                                        </p:attrNameLst>
                                      </p:cBhvr>
                                      <p:to>
                                        <p:strVal val="visible"/>
                                      </p:to>
                                    </p:set>
                                  </p:childTnLst>
                                </p:cTn>
                              </p:par>
                              <p:par>
                                <p:cTn id="10" presetID="9" presetClass="entr" presetSubtype="0" fill="hold" nodeType="with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dissolve">
                                      <p:cBhvr>
                                        <p:cTn id="12" dur="1000"/>
                                        <p:tgtEl>
                                          <p:spTgt spid="6">
                                            <p:bg/>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dissolve">
                                      <p:cBhvr>
                                        <p:cTn id="15" dur="1000"/>
                                        <p:tgtEl>
                                          <p:spTgt spid="7">
                                            <p:bg/>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dissolve">
                                      <p:cBhvr>
                                        <p:cTn id="18" dur="1000"/>
                                        <p:tgtEl>
                                          <p:spTgt spid="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A6CA-0BDC-4BC2-9691-6C159208A04C}"/>
              </a:ext>
            </a:extLst>
          </p:cNvPr>
          <p:cNvSpPr>
            <a:spLocks noGrp="1"/>
          </p:cNvSpPr>
          <p:nvPr>
            <p:ph type="title"/>
          </p:nvPr>
        </p:nvSpPr>
        <p:spPr>
          <a:xfrm>
            <a:off x="1147864" y="311285"/>
            <a:ext cx="9144000" cy="1225685"/>
          </a:xfrm>
        </p:spPr>
        <p:txBody>
          <a:bodyPr>
            <a:normAutofit fontScale="90000"/>
          </a:bodyPr>
          <a:lstStyle/>
          <a:p>
            <a:r>
              <a:rPr lang="en-US" i="1"/>
              <a:t>Case Review:  </a:t>
            </a:r>
            <a:r>
              <a:rPr lang="en-US" i="1" u="sng"/>
              <a:t>In re Estate of Ellsworth</a:t>
            </a:r>
            <a:r>
              <a:rPr lang="en-US" i="1"/>
              <a:t>, </a:t>
            </a:r>
            <a:br>
              <a:rPr lang="en-US" i="1"/>
            </a:br>
            <a:r>
              <a:rPr lang="en-US" sz="3600" i="1"/>
              <a:t>(Mich. Prob. Ct.  2005)</a:t>
            </a:r>
          </a:p>
        </p:txBody>
      </p:sp>
      <p:sp>
        <p:nvSpPr>
          <p:cNvPr id="3" name="Content Placeholder 2">
            <a:extLst>
              <a:ext uri="{FF2B5EF4-FFF2-40B4-BE49-F238E27FC236}">
                <a16:creationId xmlns:a16="http://schemas.microsoft.com/office/drawing/2014/main" id="{1B01AF7C-A0BF-45A6-8425-F134FE513AAA}"/>
              </a:ext>
            </a:extLst>
          </p:cNvPr>
          <p:cNvSpPr>
            <a:spLocks noGrp="1"/>
          </p:cNvSpPr>
          <p:nvPr>
            <p:ph idx="1"/>
          </p:nvPr>
        </p:nvSpPr>
        <p:spPr/>
        <p:txBody>
          <a:bodyPr>
            <a:normAutofit/>
          </a:bodyPr>
          <a:lstStyle/>
          <a:p>
            <a:r>
              <a:rPr lang="en-US"/>
              <a:t>Justin Ellsworth died intestate at age 20 on November 13, 2004 while serving on active duty in Iraq.</a:t>
            </a:r>
          </a:p>
          <a:p>
            <a:r>
              <a:rPr lang="en-US"/>
              <a:t> Justin’s father John Ellsworth was appointed Personal Representative of his estate and sought access to the contents of his son’s e-mail account to scrapbook and assist in wrapping up his affairs.</a:t>
            </a:r>
          </a:p>
          <a:p>
            <a:r>
              <a:rPr lang="en-US"/>
              <a:t>Terms of Service Justin agreed to with Yahoo:</a:t>
            </a:r>
          </a:p>
          <a:p>
            <a:pPr lvl="1"/>
            <a:r>
              <a:rPr lang="en-US" i="1"/>
              <a:t>No Right of Survivorship and Non-Transferability</a:t>
            </a:r>
            <a:r>
              <a:rPr lang="en-US"/>
              <a:t>. You agree that your Yahoo account is non-transferable and any rights to your Yahoo ID or contents within your account terminate upon your death. Upon receipt of a copy of a death certificate, your account may be terminated and all contents therein permanently deleted.</a:t>
            </a:r>
          </a:p>
        </p:txBody>
      </p:sp>
      <p:pic>
        <p:nvPicPr>
          <p:cNvPr id="5" name="Picture 2" descr="See the source image">
            <a:extLst>
              <a:ext uri="{FF2B5EF4-FFF2-40B4-BE49-F238E27FC236}">
                <a16:creationId xmlns:a16="http://schemas.microsoft.com/office/drawing/2014/main" id="{82515C23-765D-4013-889E-961F59401B2B}"/>
              </a:ext>
            </a:extLst>
          </p:cNvPr>
          <p:cNvPicPr>
            <a:picLocks noChangeAspect="1" noChangeArrowheads="1"/>
          </p:cNvPicPr>
          <p:nvPr/>
        </p:nvPicPr>
        <p:blipFill>
          <a:blip r:embed="rId3"/>
          <a:srcRect/>
          <a:stretch>
            <a:fillRect/>
          </a:stretch>
        </p:blipFill>
        <p:spPr>
          <a:xfrm>
            <a:off x="10544782" y="248739"/>
            <a:ext cx="1492985" cy="1601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403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83EC-9F00-42AD-8471-30AAA4F429BC}"/>
              </a:ext>
            </a:extLst>
          </p:cNvPr>
          <p:cNvSpPr>
            <a:spLocks noGrp="1"/>
          </p:cNvSpPr>
          <p:nvPr>
            <p:ph type="title"/>
          </p:nvPr>
        </p:nvSpPr>
        <p:spPr/>
        <p:txBody>
          <a:bodyPr/>
          <a:lstStyle/>
          <a:p>
            <a:r>
              <a:rPr lang="en-US" i="1" u="sng"/>
              <a:t>In re Estate of Ellsworth</a:t>
            </a:r>
            <a:r>
              <a:rPr lang="en-US" i="1"/>
              <a:t>, Cont’d</a:t>
            </a:r>
            <a:endParaRPr lang="en-US"/>
          </a:p>
        </p:txBody>
      </p:sp>
      <p:sp>
        <p:nvSpPr>
          <p:cNvPr id="3" name="Content Placeholder 2">
            <a:extLst>
              <a:ext uri="{FF2B5EF4-FFF2-40B4-BE49-F238E27FC236}">
                <a16:creationId xmlns:a16="http://schemas.microsoft.com/office/drawing/2014/main" id="{2C6B306D-BE94-4A6E-8D3C-0005D57065F0}"/>
              </a:ext>
            </a:extLst>
          </p:cNvPr>
          <p:cNvSpPr>
            <a:spLocks noGrp="1"/>
          </p:cNvSpPr>
          <p:nvPr>
            <p:ph idx="1"/>
          </p:nvPr>
        </p:nvSpPr>
        <p:spPr/>
        <p:txBody>
          <a:bodyPr>
            <a:normAutofit/>
          </a:bodyPr>
          <a:lstStyle/>
          <a:p>
            <a:r>
              <a:rPr lang="en-US"/>
              <a:t>On April 20, 2005, the Oakland County, Michigan Probate Court ordered Yahoo to deliver the contents of any and all e-mail, documents, and photos stored in the account of Justin Ellsworth, a deceased Yahoo user, to his father as Personal Rep via CD-ROM and written format</a:t>
            </a:r>
          </a:p>
          <a:p>
            <a:r>
              <a:rPr lang="en-US"/>
              <a:t>Yahoo Complied! </a:t>
            </a:r>
          </a:p>
          <a:p>
            <a:pPr lvl="1"/>
            <a:r>
              <a:rPr lang="en-US"/>
              <a:t>May 20, 2005, Justin’s father, John Ellsworth, reported to the court that he had received a CD-ROM and three bankers boxes of Justin’s e-mail.</a:t>
            </a:r>
          </a:p>
          <a:p>
            <a:pPr lvl="1"/>
            <a:r>
              <a:rPr lang="en-US"/>
              <a:t>Among the more than 10,000 pages of material sent by Yahoo, Justin’s father found correspondence from people he had never even heard of.</a:t>
            </a:r>
          </a:p>
          <a:p>
            <a:pPr lvl="1"/>
            <a:r>
              <a:rPr lang="en-US"/>
              <a:t>Around this time, Yahoo spokes person heard to have said digital assets are a “complicated and, in many ways, unchartered issue…”</a:t>
            </a:r>
          </a:p>
          <a:p>
            <a:pPr lvl="1"/>
            <a:endParaRPr lang="en-US"/>
          </a:p>
          <a:p>
            <a:endParaRPr lang="en-US"/>
          </a:p>
        </p:txBody>
      </p:sp>
    </p:spTree>
    <p:extLst>
      <p:ext uri="{BB962C8B-B14F-4D97-AF65-F5344CB8AC3E}">
        <p14:creationId xmlns:p14="http://schemas.microsoft.com/office/powerpoint/2010/main" val="2253925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C454F-C5AE-45DA-A8FC-9D8EA83B703E}"/>
              </a:ext>
            </a:extLst>
          </p:cNvPr>
          <p:cNvSpPr>
            <a:spLocks noGrp="1"/>
          </p:cNvSpPr>
          <p:nvPr>
            <p:ph type="title"/>
          </p:nvPr>
        </p:nvSpPr>
        <p:spPr/>
        <p:txBody>
          <a:bodyPr>
            <a:normAutofit fontScale="90000"/>
          </a:bodyPr>
          <a:lstStyle/>
          <a:p>
            <a:br>
              <a:rPr lang="en-US"/>
            </a:br>
            <a:r>
              <a:rPr lang="en-US" i="1"/>
              <a:t>Case Review:  </a:t>
            </a:r>
            <a:r>
              <a:rPr lang="en-US" i="1">
                <a:hlinkClick r:id="rId3">
                  <a:extLst>
                    <a:ext uri="{A12FA001-AC4F-418D-AE19-62706E023703}">
                      <ahyp:hlinkClr xmlns:ahyp="http://schemas.microsoft.com/office/drawing/2018/hyperlinkcolor" val="tx"/>
                    </a:ext>
                  </a:extLst>
                </a:hlinkClick>
              </a:rPr>
              <a:t>Ajemian v. Yahoo!, Inc</a:t>
            </a:r>
            <a:r>
              <a:rPr lang="en-US" i="1"/>
              <a:t>., </a:t>
            </a:r>
            <a:br>
              <a:rPr lang="en-US" sz="3600" i="1"/>
            </a:br>
            <a:r>
              <a:rPr lang="en-US" sz="3100" i="1"/>
              <a:t>84 N.E.3d 766 (Mass. 2017)</a:t>
            </a:r>
            <a:br>
              <a:rPr lang="en-US" sz="3600"/>
            </a:br>
            <a:br>
              <a:rPr lang="en-US"/>
            </a:br>
            <a:endParaRPr lang="en-US"/>
          </a:p>
        </p:txBody>
      </p:sp>
      <p:sp>
        <p:nvSpPr>
          <p:cNvPr id="3" name="Content Placeholder 2">
            <a:extLst>
              <a:ext uri="{FF2B5EF4-FFF2-40B4-BE49-F238E27FC236}">
                <a16:creationId xmlns:a16="http://schemas.microsoft.com/office/drawing/2014/main" id="{D2B6464B-4B36-4892-BC65-32901B7B20FE}"/>
              </a:ext>
            </a:extLst>
          </p:cNvPr>
          <p:cNvSpPr>
            <a:spLocks noGrp="1"/>
          </p:cNvSpPr>
          <p:nvPr>
            <p:ph idx="1"/>
          </p:nvPr>
        </p:nvSpPr>
        <p:spPr>
          <a:xfrm>
            <a:off x="457201" y="1371600"/>
            <a:ext cx="11218984" cy="5121275"/>
          </a:xfrm>
        </p:spPr>
        <p:txBody>
          <a:bodyPr>
            <a:noAutofit/>
          </a:bodyPr>
          <a:lstStyle/>
          <a:p>
            <a:pPr marL="0" indent="0">
              <a:buNone/>
            </a:pPr>
            <a:endParaRPr lang="en-US"/>
          </a:p>
          <a:p>
            <a:endParaRPr lang="en-US"/>
          </a:p>
          <a:p>
            <a:endParaRPr lang="en-US"/>
          </a:p>
          <a:p>
            <a:r>
              <a:rPr lang="en-US"/>
              <a:t>Robert Ajemian set up a Yahoo email account with his brother, John Ajemian. </a:t>
            </a:r>
          </a:p>
          <a:p>
            <a:r>
              <a:rPr lang="en-US"/>
              <a:t>John used the account as his main email address until his death in 2006. </a:t>
            </a:r>
          </a:p>
          <a:p>
            <a:r>
              <a:rPr lang="en-US"/>
              <a:t>Personal Reps of John’s intestate estate filed a complaint in the Massachusetts Probate Court seeking access to John’s Yahoo email account and all email messages.</a:t>
            </a:r>
          </a:p>
          <a:p>
            <a:r>
              <a:rPr lang="en-US"/>
              <a:t>Probate Court granted judgment for Yahoo, finding that the Federal Stored Communicates Act (SCA) prohibited Yahoo from disclosing the decedent’s emails to his personal representatives. </a:t>
            </a:r>
          </a:p>
          <a:p>
            <a:r>
              <a:rPr lang="en-US"/>
              <a:t>Appeals filed.</a:t>
            </a:r>
          </a:p>
        </p:txBody>
      </p:sp>
      <p:pic>
        <p:nvPicPr>
          <p:cNvPr id="4" name="Picture 4">
            <a:extLst>
              <a:ext uri="{FF2B5EF4-FFF2-40B4-BE49-F238E27FC236}">
                <a16:creationId xmlns:a16="http://schemas.microsoft.com/office/drawing/2014/main" id="{85CF2AD0-4648-4E13-A0D5-A6C04F12E224}"/>
              </a:ext>
            </a:extLst>
          </p:cNvPr>
          <p:cNvPicPr>
            <a:picLocks noChangeAspect="1" noChangeArrowheads="1"/>
          </p:cNvPicPr>
          <p:nvPr/>
        </p:nvPicPr>
        <p:blipFill>
          <a:blip r:embed="rId4"/>
          <a:srcRect/>
          <a:stretch>
            <a:fillRect/>
          </a:stretch>
        </p:blipFill>
        <p:spPr>
          <a:xfrm>
            <a:off x="8238772" y="107004"/>
            <a:ext cx="2462029" cy="1583684"/>
          </a:xfrm>
          <a:prstGeom prst="rect">
            <a:avLst/>
          </a:prstGeom>
          <a:noFill/>
          <a:ln w="9525">
            <a:noFill/>
            <a:miter lim="800000"/>
          </a:ln>
        </p:spPr>
      </p:pic>
    </p:spTree>
    <p:extLst>
      <p:ext uri="{BB962C8B-B14F-4D97-AF65-F5344CB8AC3E}">
        <p14:creationId xmlns:p14="http://schemas.microsoft.com/office/powerpoint/2010/main" val="240567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80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E7A17-CBB8-4B23-BF98-654C52C143D1}"/>
              </a:ext>
            </a:extLst>
          </p:cNvPr>
          <p:cNvSpPr>
            <a:spLocks noGrp="1"/>
          </p:cNvSpPr>
          <p:nvPr>
            <p:ph type="title"/>
          </p:nvPr>
        </p:nvSpPr>
        <p:spPr/>
        <p:txBody>
          <a:bodyPr/>
          <a:lstStyle/>
          <a:p>
            <a:r>
              <a:rPr lang="en-US" i="1">
                <a:hlinkClick r:id="rId3">
                  <a:extLst>
                    <a:ext uri="{A12FA001-AC4F-418D-AE19-62706E023703}">
                      <ahyp:hlinkClr xmlns:ahyp="http://schemas.microsoft.com/office/drawing/2018/hyperlinkcolor" val="tx"/>
                    </a:ext>
                  </a:extLst>
                </a:hlinkClick>
              </a:rPr>
              <a:t>Ajemian v. Yahoo!, Inc</a:t>
            </a:r>
            <a:r>
              <a:rPr lang="en-US" i="1"/>
              <a:t>., Con’t    </a:t>
            </a:r>
            <a:endParaRPr lang="en-US"/>
          </a:p>
        </p:txBody>
      </p:sp>
      <p:sp>
        <p:nvSpPr>
          <p:cNvPr id="3" name="Content Placeholder 2">
            <a:extLst>
              <a:ext uri="{FF2B5EF4-FFF2-40B4-BE49-F238E27FC236}">
                <a16:creationId xmlns:a16="http://schemas.microsoft.com/office/drawing/2014/main" id="{A85C7D5B-E082-47EB-93A9-34C83A216A34}"/>
              </a:ext>
            </a:extLst>
          </p:cNvPr>
          <p:cNvSpPr>
            <a:spLocks noGrp="1"/>
          </p:cNvSpPr>
          <p:nvPr>
            <p:ph idx="1"/>
          </p:nvPr>
        </p:nvSpPr>
        <p:spPr/>
        <p:txBody>
          <a:bodyPr>
            <a:normAutofit fontScale="92500" lnSpcReduction="20000"/>
          </a:bodyPr>
          <a:lstStyle/>
          <a:p>
            <a:r>
              <a:rPr lang="en-US"/>
              <a:t>On appeal to Massachusetts Supreme Court found Congress did not intend the SCA to preempt State Law, and because MA probate law allowed personal reps to give consent on behalf of decedent (health records, etc.), the SCA’s lawful consent exception allowed access</a:t>
            </a:r>
          </a:p>
          <a:p>
            <a:r>
              <a:rPr lang="en-US" u="sng"/>
              <a:t>Held</a:t>
            </a:r>
            <a:r>
              <a:rPr lang="en-US"/>
              <a:t>:  Personal representatives of an estate can consent to the disclosure of the decedent’s emails under the Federal Stored Communications Act (SCA), according to the Massachusetts Supreme Judicial Court (SJC). </a:t>
            </a:r>
          </a:p>
          <a:p>
            <a:r>
              <a:rPr lang="en-US" i="1"/>
              <a:t>But</a:t>
            </a:r>
            <a:r>
              <a:rPr lang="en-US"/>
              <a:t>…remanded to  Probate Court to determine whether Yahoo’s terms of service agreement with John constituted a valid contract between the decedent and Yahoo that “trump[s] the personal representatives’ asserted property interest.” </a:t>
            </a:r>
          </a:p>
          <a:p>
            <a:r>
              <a:rPr lang="en-US"/>
              <a:t>Yahoo filed a writ of certiorari for review by the U.S. Supreme Court, which was denied. </a:t>
            </a:r>
            <a:r>
              <a:rPr lang="en-US" i="1"/>
              <a:t>Oath Holdings, Inc. v. Ajemian</a:t>
            </a:r>
            <a:r>
              <a:rPr lang="en-US"/>
              <a:t>, 84 N.E.3d 766 (Mass. 2017), </a:t>
            </a:r>
            <a:r>
              <a:rPr lang="en-US" i="1"/>
              <a:t>cert. denied</a:t>
            </a:r>
            <a:r>
              <a:rPr lang="en-US"/>
              <a:t>, 138 S.Ct. 1327 (U.S. Mar. 26, 2018) (No. 17-1005)</a:t>
            </a:r>
          </a:p>
          <a:p>
            <a:endParaRPr lang="en-US"/>
          </a:p>
        </p:txBody>
      </p:sp>
    </p:spTree>
    <p:extLst>
      <p:ext uri="{BB962C8B-B14F-4D97-AF65-F5344CB8AC3E}">
        <p14:creationId xmlns:p14="http://schemas.microsoft.com/office/powerpoint/2010/main" val="1903964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a:xfrm>
            <a:off x="880242" y="1995329"/>
            <a:ext cx="1785938" cy="3069339"/>
          </a:xfrm>
          <a:prstGeom prst="rect">
            <a:avLst/>
          </a:prstGeom>
          <a:noFill/>
          <a:ln w="9525">
            <a:noFill/>
            <a:miter lim="800000"/>
          </a:ln>
        </p:spPr>
      </p:pic>
      <p:sp>
        <p:nvSpPr>
          <p:cNvPr id="2" name="Title 1"/>
          <p:cNvSpPr>
            <a:spLocks noGrp="1"/>
          </p:cNvSpPr>
          <p:nvPr>
            <p:ph type="title"/>
          </p:nvPr>
        </p:nvSpPr>
        <p:spPr/>
        <p:txBody>
          <a:bodyPr>
            <a:normAutofit/>
            <a:scene3d>
              <a:camera prst="orthographicFront"/>
              <a:lightRig rig="threePt" dir="t"/>
            </a:scene3d>
            <a:sp3d extrusionH="57150">
              <a:bevelT w="38100" h="38100"/>
            </a:sp3d>
          </a:bodyPr>
          <a:lstStyle/>
          <a:p>
            <a:r>
              <a:rPr lang="en-US" b="1">
                <a:solidFill>
                  <a:schemeClr val="accent1">
                    <a:lumMod val="75000"/>
                  </a:schemeClr>
                </a:solidFill>
              </a:rPr>
              <a:t>		</a:t>
            </a:r>
            <a:r>
              <a:rPr lang="en-US" i="1"/>
              <a:t>The Initial Solution:  Inconsistent      					State Law Enactments </a:t>
            </a:r>
          </a:p>
        </p:txBody>
      </p:sp>
      <p:sp>
        <p:nvSpPr>
          <p:cNvPr id="3" name="Content Placeholder 2"/>
          <p:cNvSpPr>
            <a:spLocks noGrp="1"/>
          </p:cNvSpPr>
          <p:nvPr>
            <p:ph idx="1"/>
          </p:nvPr>
        </p:nvSpPr>
        <p:spPr/>
        <p:txBody>
          <a:bodyPr>
            <a:normAutofit fontScale="85000" lnSpcReduction="10000"/>
          </a:bodyPr>
          <a:lstStyle/>
          <a:p>
            <a:pPr lvl="5"/>
            <a:r>
              <a:rPr lang="en-US" sz="3000"/>
              <a:t>	2002 California Law:  </a:t>
            </a:r>
            <a:r>
              <a:rPr lang="en-US" sz="3200"/>
              <a:t>Applied only to email w/o addressing personal reps</a:t>
            </a:r>
          </a:p>
          <a:p>
            <a:pPr marL="2286000" lvl="5" indent="0">
              <a:buNone/>
            </a:pPr>
            <a:endParaRPr lang="en-US" sz="3200"/>
          </a:p>
          <a:p>
            <a:pPr lvl="5"/>
            <a:r>
              <a:rPr lang="en-US" sz="3200"/>
              <a:t>   2005 Connecticut Law:  Required email service providers furnish access and information to personal reps</a:t>
            </a:r>
          </a:p>
          <a:p>
            <a:pPr marL="2286000" lvl="5" indent="0">
              <a:buNone/>
            </a:pPr>
            <a:endParaRPr lang="en-US" sz="3200"/>
          </a:p>
          <a:p>
            <a:pPr lvl="5"/>
            <a:r>
              <a:rPr lang="en-US" sz="3200"/>
              <a:t>Rhode Island followed in 2007</a:t>
            </a:r>
          </a:p>
        </p:txBody>
      </p:sp>
      <p:pic>
        <p:nvPicPr>
          <p:cNvPr id="10243" name="Picture 3"/>
          <p:cNvPicPr>
            <a:picLocks noChangeAspect="1" noChangeArrowheads="1"/>
          </p:cNvPicPr>
          <p:nvPr/>
        </p:nvPicPr>
        <p:blipFill>
          <a:blip r:embed="rId4"/>
          <a:srcRect/>
          <a:stretch>
            <a:fillRect/>
          </a:stretch>
        </p:blipFill>
        <p:spPr>
          <a:xfrm>
            <a:off x="9205417" y="5273045"/>
            <a:ext cx="2135011" cy="1295400"/>
          </a:xfrm>
          <a:prstGeom prst="rect">
            <a:avLst/>
          </a:prstGeom>
          <a:noFill/>
          <a:ln w="9525">
            <a:noFill/>
            <a:miter lim="800000"/>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
                                  </p:stCondLst>
                                  <p:childTnLst>
                                    <p:set>
                                      <p:cBhvr>
                                        <p:cTn id="6" dur="1" fill="hold">
                                          <p:stCondLst>
                                            <p:cond delay="0"/>
                                          </p:stCondLst>
                                        </p:cTn>
                                        <p:tgtEl>
                                          <p:spTgt spid="10242">
                                            <p:bg/>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024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a:xfrm>
            <a:off x="9400190" y="2823882"/>
            <a:ext cx="2476500" cy="3581400"/>
          </a:xfrm>
          <a:prstGeom prst="rect">
            <a:avLst/>
          </a:prstGeom>
          <a:noFill/>
          <a:ln w="9525">
            <a:noFill/>
            <a:miter lim="800000"/>
          </a:ln>
        </p:spPr>
      </p:pic>
      <p:sp>
        <p:nvSpPr>
          <p:cNvPr id="2" name="Title 1"/>
          <p:cNvSpPr>
            <a:spLocks noGrp="1"/>
          </p:cNvSpPr>
          <p:nvPr>
            <p:ph type="title"/>
          </p:nvPr>
        </p:nvSpPr>
        <p:spPr/>
        <p:txBody>
          <a:bodyPr>
            <a:normAutofit/>
            <a:scene3d>
              <a:camera prst="orthographicFront"/>
              <a:lightRig rig="threePt" dir="t"/>
            </a:scene3d>
            <a:sp3d extrusionH="57150">
              <a:bevelT w="38100" h="38100"/>
            </a:sp3d>
          </a:bodyPr>
          <a:lstStyle/>
          <a:p>
            <a:r>
              <a:rPr lang="en-US" i="1"/>
              <a:t>Expansion of State Law Reach…   </a:t>
            </a:r>
          </a:p>
        </p:txBody>
      </p:sp>
      <p:sp>
        <p:nvSpPr>
          <p:cNvPr id="3" name="Content Placeholder 2"/>
          <p:cNvSpPr>
            <a:spLocks noGrp="1"/>
          </p:cNvSpPr>
          <p:nvPr>
            <p:ph idx="1"/>
          </p:nvPr>
        </p:nvSpPr>
        <p:spPr>
          <a:xfrm>
            <a:off x="838200" y="1524001"/>
            <a:ext cx="9372600" cy="4525963"/>
          </a:xfrm>
        </p:spPr>
        <p:txBody>
          <a:bodyPr>
            <a:normAutofit/>
          </a:bodyPr>
          <a:lstStyle/>
          <a:p>
            <a:r>
              <a:rPr lang="en-US"/>
              <a:t>2007 Indiana Law: </a:t>
            </a:r>
          </a:p>
          <a:p>
            <a:pPr lvl="1"/>
            <a:r>
              <a:rPr lang="en-US"/>
              <a:t>Expanded beyond email to include custodians of “documents or information stored electronically” to furnish access and information to personal reps</a:t>
            </a:r>
          </a:p>
          <a:p>
            <a:pPr lvl="1"/>
            <a:r>
              <a:rPr lang="en-US"/>
              <a:t>Insufficient definitions and guidance</a:t>
            </a:r>
          </a:p>
          <a:p>
            <a:r>
              <a:rPr lang="en-US"/>
              <a:t>2010 Oklahoma Law:</a:t>
            </a:r>
          </a:p>
          <a:p>
            <a:pPr lvl="1"/>
            <a:r>
              <a:rPr lang="en-US"/>
              <a:t>Automatically vests personal rep with power to deal with digital</a:t>
            </a:r>
          </a:p>
          <a:p>
            <a:pPr marL="457200" lvl="1" indent="0">
              <a:buNone/>
            </a:pPr>
            <a:r>
              <a:rPr lang="en-US"/>
              <a:t>     assets after the death of account holder</a:t>
            </a:r>
          </a:p>
          <a:p>
            <a:pPr lvl="1"/>
            <a:r>
              <a:rPr lang="en-US"/>
              <a:t>Thought then to be the basis for “model law”</a:t>
            </a:r>
          </a:p>
          <a:p>
            <a:r>
              <a:rPr lang="en-US"/>
              <a:t>Followed by Idaho in 2011</a:t>
            </a:r>
          </a:p>
          <a:p>
            <a:r>
              <a:rPr lang="en-US"/>
              <a:t>Then Nebraska began working with FaceBook lobbyists on its law</a:t>
            </a:r>
          </a:p>
          <a:p>
            <a:endParaRPr lang="en-US"/>
          </a:p>
        </p:txBody>
      </p:sp>
      <p:pic>
        <p:nvPicPr>
          <p:cNvPr id="5" name="Picture 2">
            <a:extLst>
              <a:ext uri="{FF2B5EF4-FFF2-40B4-BE49-F238E27FC236}">
                <a16:creationId xmlns:a16="http://schemas.microsoft.com/office/drawing/2014/main" id="{982F5808-5D4D-4E29-9704-4FBF93DFB092}"/>
              </a:ext>
            </a:extLst>
          </p:cNvPr>
          <p:cNvPicPr>
            <a:picLocks noChangeAspect="1" noChangeArrowheads="1"/>
          </p:cNvPicPr>
          <p:nvPr/>
        </p:nvPicPr>
        <p:blipFill>
          <a:blip r:embed="rId4"/>
          <a:srcRect/>
          <a:stretch>
            <a:fillRect/>
          </a:stretch>
        </p:blipFill>
        <p:spPr>
          <a:xfrm>
            <a:off x="9979889" y="955450"/>
            <a:ext cx="1827804" cy="1795596"/>
          </a:xfrm>
          <a:prstGeom prst="rect">
            <a:avLst/>
          </a:prstGeom>
          <a:noFill/>
          <a:ln w="9525">
            <a:noFill/>
            <a:miter lim="800000"/>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98357-8C22-4AFB-B90F-98848AD7F72F}"/>
              </a:ext>
            </a:extLst>
          </p:cNvPr>
          <p:cNvSpPr>
            <a:spLocks noGrp="1"/>
          </p:cNvSpPr>
          <p:nvPr>
            <p:ph type="title"/>
          </p:nvPr>
        </p:nvSpPr>
        <p:spPr/>
        <p:txBody>
          <a:bodyPr/>
          <a:lstStyle/>
          <a:p>
            <a:r>
              <a:rPr lang="en-US" i="1"/>
              <a:t>Uniform Law Commission’s UFADAA</a:t>
            </a:r>
          </a:p>
        </p:txBody>
      </p:sp>
      <p:sp>
        <p:nvSpPr>
          <p:cNvPr id="3" name="Content Placeholder 2">
            <a:extLst>
              <a:ext uri="{FF2B5EF4-FFF2-40B4-BE49-F238E27FC236}">
                <a16:creationId xmlns:a16="http://schemas.microsoft.com/office/drawing/2014/main" id="{690C3574-8EAD-4A4C-A298-EF827E41BB76}"/>
              </a:ext>
            </a:extLst>
          </p:cNvPr>
          <p:cNvSpPr>
            <a:spLocks noGrp="1"/>
          </p:cNvSpPr>
          <p:nvPr>
            <p:ph idx="1"/>
          </p:nvPr>
        </p:nvSpPr>
        <p:spPr/>
        <p:txBody>
          <a:bodyPr>
            <a:normAutofit fontScale="92500" lnSpcReduction="10000"/>
          </a:bodyPr>
          <a:lstStyle/>
          <a:p>
            <a:r>
              <a:rPr lang="en-US"/>
              <a:t>In January 2012, the Uniform Law Commission created a committee to “study the need for a feasibility of state legislation on fiduciary powers and authority “</a:t>
            </a:r>
          </a:p>
          <a:p>
            <a:r>
              <a:rPr lang="en-US"/>
              <a:t>The original Uniform Fiduciary Access to Digital Access Act (UFADAA) was completed in 2014 </a:t>
            </a:r>
          </a:p>
          <a:p>
            <a:r>
              <a:rPr lang="en-US"/>
              <a:t>UFADAA granted fiduciaries access to digital assets as to other traditional property, i.e. part of estate and personal rep controls</a:t>
            </a:r>
          </a:p>
          <a:p>
            <a:r>
              <a:rPr lang="en-US"/>
              <a:t>Problem:  Inconsistent with User’s Terms of Service, privacy, industry efforts to address the problems, and, maybe, Federal (and State) Fraud Laws</a:t>
            </a:r>
          </a:p>
          <a:p>
            <a:r>
              <a:rPr lang="en-US"/>
              <a:t>In 2015, state law makers proposed UFADAA in more than half of the U.S. states, but under pressure and concerns of the opposition, only one state enacted a version of the law (Delaware). </a:t>
            </a:r>
          </a:p>
          <a:p>
            <a:endParaRPr lang="en-US"/>
          </a:p>
          <a:p>
            <a:endParaRPr lang="en-US"/>
          </a:p>
        </p:txBody>
      </p:sp>
    </p:spTree>
    <p:extLst>
      <p:ext uri="{BB962C8B-B14F-4D97-AF65-F5344CB8AC3E}">
        <p14:creationId xmlns:p14="http://schemas.microsoft.com/office/powerpoint/2010/main" val="1531432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3877-D062-447E-AF77-3D34D0F8149A}"/>
              </a:ext>
            </a:extLst>
          </p:cNvPr>
          <p:cNvSpPr>
            <a:spLocks noGrp="1"/>
          </p:cNvSpPr>
          <p:nvPr>
            <p:ph type="title"/>
          </p:nvPr>
        </p:nvSpPr>
        <p:spPr/>
        <p:txBody>
          <a:bodyPr/>
          <a:lstStyle/>
          <a:p>
            <a:r>
              <a:rPr lang="en-US" i="1"/>
              <a:t>Revised Uniform Fiduciary Access to Digital Assets Act (RUFADAA)</a:t>
            </a:r>
          </a:p>
        </p:txBody>
      </p:sp>
      <p:sp>
        <p:nvSpPr>
          <p:cNvPr id="3" name="Content Placeholder 2">
            <a:extLst>
              <a:ext uri="{FF2B5EF4-FFF2-40B4-BE49-F238E27FC236}">
                <a16:creationId xmlns:a16="http://schemas.microsoft.com/office/drawing/2014/main" id="{7658C54F-CA3F-4990-8BEE-40A03E65B582}"/>
              </a:ext>
            </a:extLst>
          </p:cNvPr>
          <p:cNvSpPr>
            <a:spLocks noGrp="1"/>
          </p:cNvSpPr>
          <p:nvPr>
            <p:ph idx="1"/>
          </p:nvPr>
        </p:nvSpPr>
        <p:spPr/>
        <p:txBody>
          <a:bodyPr>
            <a:normAutofit lnSpcReduction="10000"/>
          </a:bodyPr>
          <a:lstStyle/>
          <a:p>
            <a:r>
              <a:rPr lang="en-US"/>
              <a:t>The ULC goes back drawing board, resulting in the 2015 RUFADAA, greatly reducing the authority of an executor to access digital assets.</a:t>
            </a:r>
          </a:p>
          <a:p>
            <a:r>
              <a:rPr lang="en-US"/>
              <a:t>ULA RUFADAA Goals:</a:t>
            </a:r>
          </a:p>
          <a:p>
            <a:pPr lvl="1"/>
            <a:r>
              <a:rPr lang="en-US"/>
              <a:t>1) Grant fiduciaries legal authority to manage digital assets and electronic communications in the same way they manage tangible assets and financial accounts, to the extent possible. </a:t>
            </a:r>
          </a:p>
          <a:p>
            <a:pPr lvl="1"/>
            <a:r>
              <a:rPr lang="en-US"/>
              <a:t>2) Grant custodians of digital assets and electronic communications legal authority to deal with the fiduciaries of their users, while respecting the user’s reasonable expectation of privacy for personal communications.</a:t>
            </a:r>
          </a:p>
          <a:p>
            <a:pPr marL="457200" lvl="1" indent="0">
              <a:buNone/>
            </a:pPr>
            <a:r>
              <a:rPr lang="en-US"/>
              <a:t>** The general goal of the Act is to facilitate fiduciary access and custodian disclosure while respecting the privacy and intent of the user</a:t>
            </a:r>
          </a:p>
          <a:p>
            <a:pPr lvl="1"/>
            <a:endParaRPr lang="en-US"/>
          </a:p>
          <a:p>
            <a:endParaRPr lang="en-US"/>
          </a:p>
        </p:txBody>
      </p:sp>
    </p:spTree>
    <p:extLst>
      <p:ext uri="{BB962C8B-B14F-4D97-AF65-F5344CB8AC3E}">
        <p14:creationId xmlns:p14="http://schemas.microsoft.com/office/powerpoint/2010/main" val="3070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DAC9-9B33-4763-9F2F-26CE88DFDCCD}"/>
              </a:ext>
            </a:extLst>
          </p:cNvPr>
          <p:cNvSpPr>
            <a:spLocks noGrp="1"/>
          </p:cNvSpPr>
          <p:nvPr>
            <p:ph type="title"/>
          </p:nvPr>
        </p:nvSpPr>
        <p:spPr/>
        <p:txBody>
          <a:bodyPr/>
          <a:lstStyle/>
          <a:p>
            <a:r>
              <a:rPr lang="en-US"/>
              <a:t>Proposed Retirement Account Changes?</a:t>
            </a:r>
          </a:p>
        </p:txBody>
      </p:sp>
      <p:sp>
        <p:nvSpPr>
          <p:cNvPr id="3" name="Content Placeholder 2">
            <a:extLst>
              <a:ext uri="{FF2B5EF4-FFF2-40B4-BE49-F238E27FC236}">
                <a16:creationId xmlns:a16="http://schemas.microsoft.com/office/drawing/2014/main" id="{8650DF98-A416-4817-A8B3-80324C3352FE}"/>
              </a:ext>
            </a:extLst>
          </p:cNvPr>
          <p:cNvSpPr>
            <a:spLocks noGrp="1"/>
          </p:cNvSpPr>
          <p:nvPr>
            <p:ph idx="1"/>
          </p:nvPr>
        </p:nvSpPr>
        <p:spPr/>
        <p:txBody>
          <a:bodyPr>
            <a:noAutofit/>
          </a:bodyPr>
          <a:lstStyle/>
          <a:p>
            <a:r>
              <a:rPr lang="en-US" sz="2400" b="1"/>
              <a:t>Contribution Limits: </a:t>
            </a:r>
            <a:r>
              <a:rPr lang="en-US" sz="2400"/>
              <a:t>Possible contribution limits on individual retirement plans of high-income taxpayers with large account balances </a:t>
            </a:r>
          </a:p>
          <a:p>
            <a:pPr marL="457200" lvl="1" indent="0">
              <a:buNone/>
            </a:pPr>
            <a:endParaRPr lang="en-US" sz="2400"/>
          </a:p>
          <a:p>
            <a:r>
              <a:rPr lang="en-US" sz="2400" b="1"/>
              <a:t>Minimum Distributions:  </a:t>
            </a:r>
            <a:r>
              <a:rPr lang="en-US" sz="2400"/>
              <a:t>Possible increase in required RMDs for high-income owners with large retirement account balances </a:t>
            </a:r>
          </a:p>
          <a:p>
            <a:pPr marL="457200" lvl="1" indent="0">
              <a:buNone/>
            </a:pPr>
            <a:endParaRPr lang="en-US" sz="2400"/>
          </a:p>
          <a:p>
            <a:r>
              <a:rPr lang="en-US" sz="2400" b="1"/>
              <a:t> IRA Investments: </a:t>
            </a:r>
            <a:r>
              <a:rPr lang="en-US" sz="2400"/>
              <a:t>May restrict certain IRA investments based on account owner’s status</a:t>
            </a:r>
          </a:p>
        </p:txBody>
      </p:sp>
    </p:spTree>
    <p:extLst>
      <p:ext uri="{BB962C8B-B14F-4D97-AF65-F5344CB8AC3E}">
        <p14:creationId xmlns:p14="http://schemas.microsoft.com/office/powerpoint/2010/main" val="307828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05E0-BD4F-486F-8EB3-EEFCD3F974BB}"/>
              </a:ext>
            </a:extLst>
          </p:cNvPr>
          <p:cNvSpPr>
            <a:spLocks noGrp="1"/>
          </p:cNvSpPr>
          <p:nvPr>
            <p:ph type="title"/>
          </p:nvPr>
        </p:nvSpPr>
        <p:spPr/>
        <p:txBody>
          <a:bodyPr/>
          <a:lstStyle/>
          <a:p>
            <a:r>
              <a:rPr lang="en-US" i="1"/>
              <a:t>Under  RUFADAA…. </a:t>
            </a:r>
          </a:p>
        </p:txBody>
      </p:sp>
      <p:sp>
        <p:nvSpPr>
          <p:cNvPr id="3" name="Content Placeholder 2">
            <a:extLst>
              <a:ext uri="{FF2B5EF4-FFF2-40B4-BE49-F238E27FC236}">
                <a16:creationId xmlns:a16="http://schemas.microsoft.com/office/drawing/2014/main" id="{3CF91F5F-65AC-4CC9-93FD-B2E37A3B4928}"/>
              </a:ext>
            </a:extLst>
          </p:cNvPr>
          <p:cNvSpPr>
            <a:spLocks noGrp="1"/>
          </p:cNvSpPr>
          <p:nvPr>
            <p:ph idx="1"/>
          </p:nvPr>
        </p:nvSpPr>
        <p:spPr>
          <a:xfrm>
            <a:off x="838200" y="1389185"/>
            <a:ext cx="10515600" cy="4787778"/>
          </a:xfrm>
        </p:spPr>
        <p:txBody>
          <a:bodyPr>
            <a:normAutofit/>
          </a:bodyPr>
          <a:lstStyle/>
          <a:p>
            <a:r>
              <a:rPr lang="en-US"/>
              <a:t>Fiduciaries:</a:t>
            </a:r>
          </a:p>
          <a:p>
            <a:pPr lvl="1"/>
            <a:r>
              <a:rPr lang="en-US"/>
              <a:t>no longer have authority over the contents of electronic communications (private email, tweets, chats), unless the user explicitly consented to disclosure; and </a:t>
            </a:r>
          </a:p>
          <a:p>
            <a:pPr lvl="1"/>
            <a:r>
              <a:rPr lang="en-US"/>
              <a:t>can access to other types of digital assets upon petition the court with explanation as to why the asset is needed to administer the estate.</a:t>
            </a:r>
          </a:p>
          <a:p>
            <a:r>
              <a:rPr lang="en-US"/>
              <a:t>Custodians may:</a:t>
            </a:r>
          </a:p>
          <a:p>
            <a:pPr lvl="1"/>
            <a:r>
              <a:rPr lang="en-US"/>
              <a:t>request court orders; </a:t>
            </a:r>
          </a:p>
          <a:p>
            <a:pPr lvl="1"/>
            <a:r>
              <a:rPr lang="en-US"/>
              <a:t>limit their compliance by providing access only to assets that are “reasonably necessary” for wrapping up the estate; </a:t>
            </a:r>
          </a:p>
          <a:p>
            <a:pPr lvl="1"/>
            <a:r>
              <a:rPr lang="en-US"/>
              <a:t>charge fees to comply with requests for access; </a:t>
            </a:r>
          </a:p>
          <a:p>
            <a:pPr lvl="1"/>
            <a:r>
              <a:rPr lang="en-US"/>
              <a:t>refuse unduly burdensome requests; and </a:t>
            </a:r>
          </a:p>
          <a:p>
            <a:pPr lvl="1"/>
            <a:r>
              <a:rPr lang="en-US"/>
              <a:t>may not provide access to deleted assets or joint accounts.</a:t>
            </a:r>
          </a:p>
          <a:p>
            <a:endParaRPr lang="en-US"/>
          </a:p>
        </p:txBody>
      </p:sp>
    </p:spTree>
    <p:extLst>
      <p:ext uri="{BB962C8B-B14F-4D97-AF65-F5344CB8AC3E}">
        <p14:creationId xmlns:p14="http://schemas.microsoft.com/office/powerpoint/2010/main" val="1253712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0410-8D3F-4B2A-BF09-85C91ACA7DC4}"/>
              </a:ext>
            </a:extLst>
          </p:cNvPr>
          <p:cNvSpPr>
            <a:spLocks noGrp="1"/>
          </p:cNvSpPr>
          <p:nvPr>
            <p:ph type="title"/>
          </p:nvPr>
        </p:nvSpPr>
        <p:spPr/>
        <p:txBody>
          <a:bodyPr/>
          <a:lstStyle/>
          <a:p>
            <a:r>
              <a:rPr lang="en-US" i="1"/>
              <a:t>RUFADAA</a:t>
            </a:r>
          </a:p>
        </p:txBody>
      </p:sp>
      <p:sp>
        <p:nvSpPr>
          <p:cNvPr id="3" name="Content Placeholder 2">
            <a:extLst>
              <a:ext uri="{FF2B5EF4-FFF2-40B4-BE49-F238E27FC236}">
                <a16:creationId xmlns:a16="http://schemas.microsoft.com/office/drawing/2014/main" id="{71FF9249-B875-4B2B-92B4-794671F06BDA}"/>
              </a:ext>
            </a:extLst>
          </p:cNvPr>
          <p:cNvSpPr>
            <a:spLocks noGrp="1"/>
          </p:cNvSpPr>
          <p:nvPr>
            <p:ph idx="1"/>
          </p:nvPr>
        </p:nvSpPr>
        <p:spPr/>
        <p:txBody>
          <a:bodyPr/>
          <a:lstStyle/>
          <a:p>
            <a:r>
              <a:rPr lang="en-US"/>
              <a:t>48 States have enacted some law on digital assets</a:t>
            </a:r>
          </a:p>
          <a:p>
            <a:r>
              <a:rPr lang="en-US"/>
              <a:t>45 States have adopted RUFADAA in some form</a:t>
            </a:r>
          </a:p>
          <a:p>
            <a:pPr lvl="1"/>
            <a:r>
              <a:rPr lang="en-US"/>
              <a:t>Delaware has enacted UFADAA</a:t>
            </a:r>
          </a:p>
          <a:p>
            <a:pPr lvl="1"/>
            <a:r>
              <a:rPr lang="en-US"/>
              <a:t>Massachusetts has legislation based on RUFADAA pending</a:t>
            </a:r>
          </a:p>
          <a:p>
            <a:pPr lvl="1"/>
            <a:r>
              <a:rPr lang="en-US"/>
              <a:t>California has its own act, somewhat correlating to RUFADAA</a:t>
            </a:r>
          </a:p>
          <a:p>
            <a:pPr lvl="1"/>
            <a:r>
              <a:rPr lang="en-US"/>
              <a:t>Oklahoma has a one sentence provision</a:t>
            </a:r>
          </a:p>
          <a:p>
            <a:pPr lvl="1"/>
            <a:r>
              <a:rPr lang="en-US"/>
              <a:t>Louisiana has its own act</a:t>
            </a:r>
          </a:p>
          <a:p>
            <a:endParaRPr lang="en-US"/>
          </a:p>
        </p:txBody>
      </p:sp>
    </p:spTree>
    <p:extLst>
      <p:ext uri="{BB962C8B-B14F-4D97-AF65-F5344CB8AC3E}">
        <p14:creationId xmlns:p14="http://schemas.microsoft.com/office/powerpoint/2010/main" val="386193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t>Who?  </a:t>
            </a:r>
          </a:p>
        </p:txBody>
      </p:sp>
      <p:sp>
        <p:nvSpPr>
          <p:cNvPr id="3" name="Content Placeholder 2"/>
          <p:cNvSpPr>
            <a:spLocks noGrp="1"/>
          </p:cNvSpPr>
          <p:nvPr>
            <p:ph idx="1"/>
          </p:nvPr>
        </p:nvSpPr>
        <p:spPr/>
        <p:txBody>
          <a:bodyPr>
            <a:normAutofit lnSpcReduction="10000"/>
          </a:bodyPr>
          <a:lstStyle/>
          <a:p>
            <a:r>
              <a:rPr lang="en-US"/>
              <a:t>Under Section 3 RUFADAA applies to fiduciaries:</a:t>
            </a:r>
          </a:p>
          <a:p>
            <a:pPr lvl="1"/>
            <a:r>
              <a:rPr lang="en-US"/>
              <a:t>Wills / Executors</a:t>
            </a:r>
          </a:p>
          <a:p>
            <a:pPr lvl="1"/>
            <a:r>
              <a:rPr lang="en-US"/>
              <a:t>Powers of Attorney / Agents</a:t>
            </a:r>
          </a:p>
          <a:p>
            <a:pPr lvl="1"/>
            <a:r>
              <a:rPr lang="en-US"/>
              <a:t>Conservatorship Proceedings / Protected Persons         </a:t>
            </a:r>
          </a:p>
          <a:p>
            <a:pPr lvl="1"/>
            <a:r>
              <a:rPr lang="en-US"/>
              <a:t>Trusts / Trustees</a:t>
            </a:r>
          </a:p>
          <a:p>
            <a:pPr lvl="1"/>
            <a:endParaRPr lang="en-US"/>
          </a:p>
          <a:p>
            <a:r>
              <a:rPr lang="en-US"/>
              <a:t>RUFADAA does not apply to a digital asset of an employer that is used by an employee in the ordinary course of the employer's business (Section 3)</a:t>
            </a:r>
          </a:p>
          <a:p>
            <a:endParaRPr lang="en-US"/>
          </a:p>
          <a:p>
            <a:r>
              <a:rPr lang="en-US"/>
              <a:t>Does not apply to family members / friends who are not fiduciaries </a:t>
            </a:r>
          </a:p>
          <a:p>
            <a:pPr marL="0" indent="0">
              <a:buNone/>
            </a:pPr>
            <a:endParaRPr lang="en-US"/>
          </a:p>
        </p:txBody>
      </p:sp>
      <p:sp>
        <p:nvSpPr>
          <p:cNvPr id="6" name="Title 1">
            <a:extLst>
              <a:ext uri="{FF2B5EF4-FFF2-40B4-BE49-F238E27FC236}">
                <a16:creationId xmlns:a16="http://schemas.microsoft.com/office/drawing/2014/main" id="{97814524-B39A-4844-966B-47DE5CA3DC9B}"/>
              </a:ext>
            </a:extLst>
          </p:cNvPr>
          <p:cNvSpPr txBox="1"/>
          <p:nvPr/>
        </p:nvSpPr>
        <p:spPr>
          <a:xfrm>
            <a:off x="7357284" y="2397051"/>
            <a:ext cx="1211032" cy="141991"/>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t>
            </a:r>
          </a:p>
        </p:txBody>
      </p:sp>
      <p:pic>
        <p:nvPicPr>
          <p:cNvPr id="7" name="Picture 4" descr="See the source image">
            <a:extLst>
              <a:ext uri="{FF2B5EF4-FFF2-40B4-BE49-F238E27FC236}">
                <a16:creationId xmlns:a16="http://schemas.microsoft.com/office/drawing/2014/main" id="{ED0F0FA6-70B7-4FA4-9D6A-70B0FFA4B27C}"/>
              </a:ext>
            </a:extLst>
          </p:cNvPr>
          <p:cNvPicPr>
            <a:picLocks noChangeAspect="1" noChangeArrowheads="1"/>
          </p:cNvPicPr>
          <p:nvPr/>
        </p:nvPicPr>
        <p:blipFill>
          <a:blip r:embed="rId3"/>
          <a:srcRect/>
          <a:stretch>
            <a:fillRect/>
          </a:stretch>
        </p:blipFill>
        <p:spPr>
          <a:xfrm>
            <a:off x="8619850" y="2208800"/>
            <a:ext cx="1968517" cy="134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23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t>What?            </a:t>
            </a:r>
          </a:p>
        </p:txBody>
      </p:sp>
      <p:sp>
        <p:nvSpPr>
          <p:cNvPr id="3" name="Content Placeholder 2"/>
          <p:cNvSpPr>
            <a:spLocks noGrp="1"/>
          </p:cNvSpPr>
          <p:nvPr>
            <p:ph idx="1"/>
          </p:nvPr>
        </p:nvSpPr>
        <p:spPr>
          <a:xfrm>
            <a:off x="838200" y="1604865"/>
            <a:ext cx="10515600" cy="4572098"/>
          </a:xfrm>
        </p:spPr>
        <p:txBody>
          <a:bodyPr>
            <a:normAutofit/>
          </a:bodyPr>
          <a:lstStyle/>
          <a:p>
            <a:r>
              <a:rPr lang="en-US"/>
              <a:t>Section 2(10) defines "digital asset" as an electronic record in which an individual has a right or interest. The term does not include an underlying asset or liability unless the asset or liability is itself an electronic record.</a:t>
            </a:r>
          </a:p>
          <a:p>
            <a:r>
              <a:rPr lang="en-US"/>
              <a:t>Digital Assets are Understood to Include:</a:t>
            </a:r>
          </a:p>
          <a:p>
            <a:pPr lvl="1"/>
            <a:r>
              <a:rPr lang="en-US"/>
              <a:t>Social networking accounts                                 </a:t>
            </a:r>
          </a:p>
          <a:p>
            <a:pPr lvl="1"/>
            <a:r>
              <a:rPr lang="en-US"/>
              <a:t>Electronic mail accounts</a:t>
            </a:r>
          </a:p>
          <a:p>
            <a:pPr lvl="1"/>
            <a:r>
              <a:rPr lang="en-US"/>
              <a:t>Electronic blogs/domain names &amp; contents </a:t>
            </a:r>
          </a:p>
          <a:p>
            <a:pPr lvl="1"/>
            <a:r>
              <a:rPr lang="en-US"/>
              <a:t>Digital photos/writings/messages/posts        </a:t>
            </a:r>
          </a:p>
          <a:p>
            <a:pPr lvl="1"/>
            <a:r>
              <a:rPr lang="en-US"/>
              <a:t>Loyalty programs (points/miles)?</a:t>
            </a:r>
          </a:p>
          <a:p>
            <a:pPr lvl="1"/>
            <a:r>
              <a:rPr lang="en-US"/>
              <a:t>Virtual Property (gaming property)?</a:t>
            </a:r>
          </a:p>
          <a:p>
            <a:pPr lvl="1"/>
            <a:r>
              <a:rPr lang="en-US"/>
              <a:t>Bitcoin?</a:t>
            </a:r>
          </a:p>
          <a:p>
            <a:endParaRPr lang="en-US"/>
          </a:p>
          <a:p>
            <a:endParaRPr lang="en-US"/>
          </a:p>
          <a:p>
            <a:endParaRPr lang="en-US"/>
          </a:p>
        </p:txBody>
      </p:sp>
      <p:pic>
        <p:nvPicPr>
          <p:cNvPr id="4" name="Picture 4">
            <a:extLst>
              <a:ext uri="{FF2B5EF4-FFF2-40B4-BE49-F238E27FC236}">
                <a16:creationId xmlns:a16="http://schemas.microsoft.com/office/drawing/2014/main" id="{7BED979D-97DB-4AA4-B64E-49DA2D2689FF}"/>
              </a:ext>
            </a:extLst>
          </p:cNvPr>
          <p:cNvPicPr>
            <a:picLocks noChangeAspect="1" noChangeArrowheads="1"/>
          </p:cNvPicPr>
          <p:nvPr/>
        </p:nvPicPr>
        <p:blipFill>
          <a:blip r:embed="rId3"/>
          <a:srcRect/>
          <a:stretch>
            <a:fillRect/>
          </a:stretch>
        </p:blipFill>
        <p:spPr>
          <a:xfrm rot="-781425">
            <a:off x="9125343" y="4609988"/>
            <a:ext cx="1417638" cy="1425575"/>
          </a:xfrm>
          <a:prstGeom prst="rect">
            <a:avLst/>
          </a:prstGeom>
          <a:noFill/>
          <a:ln w="9525">
            <a:noFill/>
            <a:miter lim="800000"/>
          </a:ln>
        </p:spPr>
      </p:pic>
      <p:pic>
        <p:nvPicPr>
          <p:cNvPr id="5" name="Picture 3">
            <a:extLst>
              <a:ext uri="{FF2B5EF4-FFF2-40B4-BE49-F238E27FC236}">
                <a16:creationId xmlns:a16="http://schemas.microsoft.com/office/drawing/2014/main" id="{88E24F82-823F-465F-9D1A-20F99A13E18B}"/>
              </a:ext>
            </a:extLst>
          </p:cNvPr>
          <p:cNvPicPr>
            <a:picLocks noChangeAspect="1" noChangeArrowheads="1"/>
          </p:cNvPicPr>
          <p:nvPr/>
        </p:nvPicPr>
        <p:blipFill>
          <a:blip r:embed="rId4"/>
          <a:srcRect/>
          <a:stretch>
            <a:fillRect/>
          </a:stretch>
        </p:blipFill>
        <p:spPr>
          <a:xfrm rot="1372726">
            <a:off x="10136314" y="357713"/>
            <a:ext cx="1601446" cy="1340386"/>
          </a:xfrm>
          <a:prstGeom prst="rect">
            <a:avLst/>
          </a:prstGeom>
          <a:noFill/>
          <a:ln w="9525">
            <a:noFill/>
            <a:miter lim="800000"/>
          </a:ln>
        </p:spPr>
      </p:pic>
      <p:pic>
        <p:nvPicPr>
          <p:cNvPr id="6" name="Picture 5">
            <a:extLst>
              <a:ext uri="{FF2B5EF4-FFF2-40B4-BE49-F238E27FC236}">
                <a16:creationId xmlns:a16="http://schemas.microsoft.com/office/drawing/2014/main" id="{3AFC4CFD-015F-438A-9D47-1DF3EB4D704D}"/>
              </a:ext>
            </a:extLst>
          </p:cNvPr>
          <p:cNvPicPr>
            <a:picLocks noChangeAspect="1" noChangeArrowheads="1"/>
          </p:cNvPicPr>
          <p:nvPr/>
        </p:nvPicPr>
        <p:blipFill>
          <a:blip r:embed="rId5"/>
          <a:srcRect/>
          <a:stretch>
            <a:fillRect/>
          </a:stretch>
        </p:blipFill>
        <p:spPr>
          <a:xfrm rot="-1232423">
            <a:off x="8190428" y="3519131"/>
            <a:ext cx="2211533" cy="439960"/>
          </a:xfrm>
          <a:prstGeom prst="rect">
            <a:avLst/>
          </a:prstGeom>
          <a:noFill/>
          <a:ln w="9525">
            <a:noFill/>
            <a:miter lim="800000"/>
          </a:ln>
        </p:spPr>
      </p:pic>
    </p:spTree>
    <p:extLst>
      <p:ext uri="{BB962C8B-B14F-4D97-AF65-F5344CB8AC3E}">
        <p14:creationId xmlns:p14="http://schemas.microsoft.com/office/powerpoint/2010/main" val="9896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1000"/>
                                        <p:tgtEl>
                                          <p:spTgt spid="4">
                                            <p:bg/>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bg/>
                                          </p:spTgt>
                                        </p:tgtEl>
                                        <p:attrNameLst>
                                          <p:attrName>style.visibility</p:attrName>
                                        </p:attrNameLst>
                                      </p:cBhvr>
                                      <p:to>
                                        <p:strVal val="visible"/>
                                      </p:to>
                                    </p:set>
                                    <p:animEffect transition="in" filter="dissolve">
                                      <p:cBhvr>
                                        <p:cTn id="10" dur="1000"/>
                                        <p:tgtEl>
                                          <p:spTgt spid="5">
                                            <p:bg/>
                                          </p:spTgt>
                                        </p:tgtEl>
                                      </p:cBhvr>
                                    </p:animEffect>
                                  </p:childTnLst>
                                </p:cTn>
                              </p:par>
                            </p:childTnLst>
                          </p:cTn>
                        </p:par>
                        <p:par>
                          <p:cTn id="11" fill="hold">
                            <p:stCondLst>
                              <p:cond delay="1000"/>
                            </p:stCondLst>
                            <p:childTnLst>
                              <p:par>
                                <p:cTn id="12" presetID="1" presetClass="entr" presetSubtype="0" fill="hold" nodeType="afterEffect">
                                  <p:stCondLst>
                                    <p:cond delay="500"/>
                                  </p:stCondLst>
                                  <p:childTnLst>
                                    <p:set>
                                      <p:cBhvr>
                                        <p:cTn id="13" dur="1" fill="hold">
                                          <p:stCondLst>
                                            <p:cond delay="0"/>
                                          </p:stCondLst>
                                        </p:cTn>
                                        <p:tgtEl>
                                          <p:spTgt spid="6">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t>Why Necessary?</a:t>
            </a:r>
          </a:p>
        </p:txBody>
      </p:sp>
      <p:sp>
        <p:nvSpPr>
          <p:cNvPr id="3" name="Content Placeholder 2"/>
          <p:cNvSpPr>
            <a:spLocks noGrp="1"/>
          </p:cNvSpPr>
          <p:nvPr>
            <p:ph idx="1"/>
          </p:nvPr>
        </p:nvSpPr>
        <p:spPr>
          <a:xfrm>
            <a:off x="838200" y="1482724"/>
            <a:ext cx="10515600" cy="4892675"/>
          </a:xfrm>
        </p:spPr>
        <p:txBody>
          <a:bodyPr>
            <a:normAutofit/>
          </a:bodyPr>
          <a:lstStyle/>
          <a:p>
            <a:r>
              <a:rPr lang="en-US"/>
              <a:t>Prior to RUFADAA, most states did not allow concrete authority to access digital information to fiduciaries</a:t>
            </a:r>
          </a:p>
          <a:p>
            <a:pPr lvl="1"/>
            <a:r>
              <a:rPr lang="en-US"/>
              <a:t>Access subject to “End User Agreement”” the automatic “yes” we give when presented with a software terms of service agreement</a:t>
            </a:r>
          </a:p>
          <a:p>
            <a:pPr lvl="1"/>
            <a:r>
              <a:rPr lang="en-US"/>
              <a:t>Some online service contracts allow a use to “legacy” third party that a user can name to grant access: </a:t>
            </a:r>
          </a:p>
          <a:p>
            <a:pPr lvl="1"/>
            <a:r>
              <a:rPr lang="en-US"/>
              <a:t>Only some online service contracts allow a “legacy” option, and many users don’t take  advantage </a:t>
            </a:r>
          </a:p>
          <a:p>
            <a:r>
              <a:rPr lang="en-US"/>
              <a:t>Necessary to enable a fiduciary to administer an estate with digital assets</a:t>
            </a:r>
          </a:p>
          <a:p>
            <a:pPr lvl="1"/>
            <a:r>
              <a:rPr lang="en-US"/>
              <a:t>How do you locate digital assets</a:t>
            </a:r>
          </a:p>
          <a:p>
            <a:pPr lvl="1"/>
            <a:r>
              <a:rPr lang="en-US"/>
              <a:t>There’s no shoebox of receipts, letters or bills coming in the mail</a:t>
            </a:r>
          </a:p>
          <a:p>
            <a:pPr lvl="1"/>
            <a:r>
              <a:rPr lang="en-US"/>
              <a:t>Custodians of the digital information (Facebook, Instagram, TikTok, Google, etc.) still rely on those contracts between the user and the digital platform</a:t>
            </a:r>
          </a:p>
          <a:p>
            <a:endParaRPr lang="en-US"/>
          </a:p>
        </p:txBody>
      </p:sp>
    </p:spTree>
    <p:extLst>
      <p:ext uri="{BB962C8B-B14F-4D97-AF65-F5344CB8AC3E}">
        <p14:creationId xmlns:p14="http://schemas.microsoft.com/office/powerpoint/2010/main" val="1804623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822" y="612776"/>
            <a:ext cx="9097178" cy="1139825"/>
          </a:xfrm>
        </p:spPr>
        <p:txBody>
          <a:bodyPr>
            <a:noAutofit/>
          </a:bodyPr>
          <a:lstStyle/>
          <a:p>
            <a:pPr eaLnBrk="1" hangingPunct="1">
              <a:defRPr/>
            </a:pPr>
            <a:r>
              <a:rPr lang="en-US" i="1"/>
              <a:t>How do digital assets complicate administration?</a:t>
            </a:r>
          </a:p>
        </p:txBody>
      </p:sp>
      <p:sp>
        <p:nvSpPr>
          <p:cNvPr id="128003" name="Content Placeholder 2"/>
          <p:cNvSpPr>
            <a:spLocks noGrp="1"/>
          </p:cNvSpPr>
          <p:nvPr>
            <p:ph idx="1"/>
          </p:nvPr>
        </p:nvSpPr>
        <p:spPr>
          <a:xfrm>
            <a:off x="357352" y="1986454"/>
            <a:ext cx="9853449" cy="4719147"/>
          </a:xfrm>
        </p:spPr>
        <p:txBody>
          <a:bodyPr>
            <a:normAutofit/>
          </a:bodyPr>
          <a:lstStyle/>
          <a:p>
            <a:r>
              <a:rPr lang="en-US" sz="2400"/>
              <a:t>Digital assets (accounts/correspondence) are replacing traditional means of communication</a:t>
            </a:r>
          </a:p>
          <a:p>
            <a:r>
              <a:rPr lang="en-US" sz="2400"/>
              <a:t>Forwarding USPS mail may not provide the fiduciary the info needed </a:t>
            </a:r>
          </a:p>
          <a:p>
            <a:r>
              <a:rPr lang="en-US" sz="2400"/>
              <a:t>Are digital assets part of the estate?</a:t>
            </a:r>
          </a:p>
          <a:p>
            <a:r>
              <a:rPr lang="en-US" sz="2400"/>
              <a:t>How are digital assets identified?</a:t>
            </a:r>
          </a:p>
          <a:p>
            <a:r>
              <a:rPr lang="en-US" sz="2400"/>
              <a:t>How are digital assets accessed?</a:t>
            </a:r>
          </a:p>
          <a:p>
            <a:r>
              <a:rPr lang="en-US" sz="2400"/>
              <a:t>How are digital assets disposed of?</a:t>
            </a:r>
          </a:p>
        </p:txBody>
      </p:sp>
      <p:sp>
        <p:nvSpPr>
          <p:cNvPr id="128004" name="Slide Number Placeholder 3"/>
          <p:cNvSpPr>
            <a:spLocks noGrp="1"/>
          </p:cNvSpPr>
          <p:nvPr>
            <p:ph type="sldNum" sz="quarter" idx="12"/>
          </p:nvPr>
        </p:nvSpPr>
        <p:spPr>
          <a:noFill/>
        </p:spPr>
        <p:txBody>
          <a:bodyPr/>
          <a:lstStyle/>
          <a:p>
            <a:endParaRPr lang="en-US"/>
          </a:p>
          <a:p>
            <a:fld id="{556A0E26-508B-412C-A370-433AEE55DF77}" type="slidenum">
              <a:rPr lang="en-US" smtClean="0"/>
              <a:t>35</a:t>
            </a:fld>
            <a:endParaRPr lang="en-US"/>
          </a:p>
        </p:txBody>
      </p:sp>
    </p:spTree>
    <p:extLst>
      <p:ext uri="{BB962C8B-B14F-4D97-AF65-F5344CB8AC3E}">
        <p14:creationId xmlns:p14="http://schemas.microsoft.com/office/powerpoint/2010/main" val="3273387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6" name="Picture 8"/>
          <p:cNvPicPr>
            <a:picLocks noChangeAspect="1" noChangeArrowheads="1"/>
          </p:cNvPicPr>
          <p:nvPr/>
        </p:nvPicPr>
        <p:blipFill>
          <a:blip r:embed="rId3"/>
          <a:srcRect/>
          <a:stretch>
            <a:fillRect/>
          </a:stretch>
        </p:blipFill>
        <p:spPr>
          <a:xfrm rot="-1743490">
            <a:off x="8072243" y="4914942"/>
            <a:ext cx="2201647" cy="1177712"/>
          </a:xfrm>
          <a:prstGeom prst="rect">
            <a:avLst/>
          </a:prstGeom>
          <a:noFill/>
          <a:ln w="9525">
            <a:noFill/>
            <a:miter lim="800000"/>
          </a:ln>
        </p:spPr>
      </p:pic>
      <p:sp>
        <p:nvSpPr>
          <p:cNvPr id="24578" name="Title 1"/>
          <p:cNvSpPr>
            <a:spLocks noGrp="1"/>
          </p:cNvSpPr>
          <p:nvPr>
            <p:ph type="title"/>
          </p:nvPr>
        </p:nvSpPr>
        <p:spPr/>
        <p:txBody>
          <a:bodyPr>
            <a:normAutofit/>
          </a:bodyPr>
          <a:lstStyle/>
          <a:p>
            <a:pPr eaLnBrk="1" hangingPunct="1">
              <a:defRPr/>
            </a:pPr>
            <a:r>
              <a:rPr lang="en-US" i="1"/>
              <a:t>Indentifying Digital Assets?</a:t>
            </a:r>
          </a:p>
        </p:txBody>
      </p:sp>
      <p:sp>
        <p:nvSpPr>
          <p:cNvPr id="130051" name="Content Placeholder 2"/>
          <p:cNvSpPr>
            <a:spLocks noGrp="1"/>
          </p:cNvSpPr>
          <p:nvPr>
            <p:ph idx="1"/>
          </p:nvPr>
        </p:nvSpPr>
        <p:spPr/>
        <p:txBody>
          <a:bodyPr/>
          <a:lstStyle/>
          <a:p>
            <a:pPr eaLnBrk="1" hangingPunct="1"/>
            <a:r>
              <a:rPr lang="en-US"/>
              <a:t>Difficult to indentify—no single “gatekeeper”</a:t>
            </a:r>
          </a:p>
          <a:p>
            <a:pPr eaLnBrk="1" hangingPunct="1"/>
            <a:r>
              <a:rPr lang="en-US"/>
              <a:t>Planning counterintuitive</a:t>
            </a:r>
          </a:p>
          <a:p>
            <a:pPr lvl="1" eaLnBrk="1" hangingPunct="1"/>
            <a:r>
              <a:rPr lang="en-US"/>
              <a:t>Discouraged from recording passwords</a:t>
            </a:r>
          </a:p>
          <a:p>
            <a:pPr lvl="1" eaLnBrk="1" hangingPunct="1"/>
            <a:r>
              <a:rPr lang="en-US"/>
              <a:t>Infinite sites, accounts each of which is encouraged to have different and increasingly complex passwords</a:t>
            </a:r>
          </a:p>
          <a:p>
            <a:pPr lvl="1" eaLnBrk="1" hangingPunct="1"/>
            <a:r>
              <a:rPr lang="en-US"/>
              <a:t>Passwords updated periodically</a:t>
            </a:r>
          </a:p>
          <a:p>
            <a:pPr eaLnBrk="1" hangingPunct="1"/>
            <a:r>
              <a:rPr lang="en-US"/>
              <a:t>What about secrets meant to be kept?</a:t>
            </a:r>
          </a:p>
          <a:p>
            <a:pPr lvl="1" eaLnBrk="1" hangingPunct="1"/>
            <a:endParaRPr lang="en-US"/>
          </a:p>
        </p:txBody>
      </p:sp>
      <p:sp>
        <p:nvSpPr>
          <p:cNvPr id="130052" name="Slide Number Placeholder 3"/>
          <p:cNvSpPr>
            <a:spLocks noGrp="1"/>
          </p:cNvSpPr>
          <p:nvPr>
            <p:ph type="sldNum" sz="quarter" idx="12"/>
          </p:nvPr>
        </p:nvSpPr>
        <p:spPr>
          <a:noFill/>
        </p:spPr>
        <p:txBody>
          <a:bodyPr/>
          <a:lstStyle/>
          <a:p>
            <a:endParaRPr lang="en-US"/>
          </a:p>
          <a:p>
            <a:fld id="{EB8F1A83-F3F7-47CE-85CE-D502A29C6426}" type="slidenum">
              <a:rPr lang="en-US" smtClean="0"/>
              <a:t>36</a:t>
            </a:fld>
            <a:endParaRPr lang="en-US"/>
          </a:p>
        </p:txBody>
      </p:sp>
      <p:pic>
        <p:nvPicPr>
          <p:cNvPr id="130055" name="Picture 7"/>
          <p:cNvPicPr>
            <a:picLocks noChangeAspect="1" noChangeArrowheads="1"/>
          </p:cNvPicPr>
          <p:nvPr/>
        </p:nvPicPr>
        <p:blipFill>
          <a:blip r:embed="rId4"/>
          <a:srcRect/>
          <a:stretch>
            <a:fillRect/>
          </a:stretch>
        </p:blipFill>
        <p:spPr>
          <a:xfrm>
            <a:off x="3733801" y="5257800"/>
            <a:ext cx="1990725" cy="1210960"/>
          </a:xfrm>
          <a:prstGeom prst="rect">
            <a:avLst/>
          </a:prstGeom>
          <a:noFill/>
          <a:ln w="9525">
            <a:noFill/>
            <a:miter lim="800000"/>
          </a:ln>
        </p:spPr>
      </p:pic>
    </p:spTree>
    <p:extLst>
      <p:ext uri="{BB962C8B-B14F-4D97-AF65-F5344CB8AC3E}">
        <p14:creationId xmlns:p14="http://schemas.microsoft.com/office/powerpoint/2010/main" val="398366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30055">
                                            <p:bg/>
                                          </p:spTgt>
                                        </p:tgtEl>
                                        <p:attrNameLst>
                                          <p:attrName>style.visibility</p:attrName>
                                        </p:attrNameLst>
                                      </p:cBhvr>
                                      <p:to>
                                        <p:strVal val="visible"/>
                                      </p:to>
                                    </p:set>
                                    <p:animEffect transition="in" filter="box(out)">
                                      <p:cBhvr>
                                        <p:cTn id="7" dur="1000"/>
                                        <p:tgtEl>
                                          <p:spTgt spid="130055">
                                            <p:bg/>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130056">
                                            <p:bg/>
                                          </p:spTgt>
                                        </p:tgtEl>
                                        <p:attrNameLst>
                                          <p:attrName>style.visibility</p:attrName>
                                        </p:attrNameLst>
                                      </p:cBhvr>
                                      <p:to>
                                        <p:strVal val="visible"/>
                                      </p:to>
                                    </p:set>
                                    <p:animEffect transition="in" filter="box(out)">
                                      <p:cBhvr>
                                        <p:cTn id="10" dur="1000"/>
                                        <p:tgtEl>
                                          <p:spTgt spid="13005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1"/>
            <a:ext cx="9829800" cy="1139825"/>
          </a:xfrm>
        </p:spPr>
        <p:txBody>
          <a:bodyPr>
            <a:noAutofit/>
          </a:bodyPr>
          <a:lstStyle/>
          <a:p>
            <a:pPr eaLnBrk="1" hangingPunct="1">
              <a:defRPr/>
            </a:pPr>
            <a:r>
              <a:rPr lang="en-US" i="1"/>
              <a:t>Are digital assets part of a fiduciary estate?</a:t>
            </a:r>
          </a:p>
        </p:txBody>
      </p:sp>
      <p:sp>
        <p:nvSpPr>
          <p:cNvPr id="129027" name="Content Placeholder 2"/>
          <p:cNvSpPr>
            <a:spLocks noGrp="1"/>
          </p:cNvSpPr>
          <p:nvPr>
            <p:ph idx="1"/>
          </p:nvPr>
        </p:nvSpPr>
        <p:spPr/>
        <p:txBody>
          <a:bodyPr/>
          <a:lstStyle/>
          <a:p>
            <a:pPr eaLnBrk="1" hangingPunct="1"/>
            <a:r>
              <a:rPr lang="en-US"/>
              <a:t>Depends</a:t>
            </a:r>
          </a:p>
          <a:p>
            <a:pPr eaLnBrk="1" hangingPunct="1"/>
            <a:r>
              <a:rPr lang="en-US"/>
              <a:t>Copyright laws apply to original expressions (e.g. blogs) automatically</a:t>
            </a:r>
          </a:p>
          <a:p>
            <a:pPr eaLnBrk="1" hangingPunct="1"/>
            <a:r>
              <a:rPr lang="en-US"/>
              <a:t>Expressions made on websites which may have end-user agreements </a:t>
            </a:r>
          </a:p>
          <a:p>
            <a:pPr eaLnBrk="1" hangingPunct="1"/>
            <a:r>
              <a:rPr lang="en-US"/>
              <a:t>Accounts TOSAs or on-line elections</a:t>
            </a:r>
          </a:p>
          <a:p>
            <a:pPr lvl="1"/>
            <a:r>
              <a:rPr lang="en-US"/>
              <a:t>These will control if survive user’s death</a:t>
            </a:r>
          </a:p>
          <a:p>
            <a:pPr lvl="1"/>
            <a:r>
              <a:rPr lang="en-US"/>
              <a:t>Compare GMAIL (can pass) to iTunes or Kindle (can’t pass)</a:t>
            </a:r>
          </a:p>
          <a:p>
            <a:pPr marL="914400" lvl="2" indent="0">
              <a:buNone/>
            </a:pPr>
            <a:endParaRPr lang="en-US"/>
          </a:p>
          <a:p>
            <a:pPr eaLnBrk="1" hangingPunct="1">
              <a:buFont typeface="Wingdings" pitchFamily="2" charset="2"/>
              <a:buNone/>
            </a:pPr>
            <a:endParaRPr lang="en-US"/>
          </a:p>
        </p:txBody>
      </p:sp>
      <p:sp>
        <p:nvSpPr>
          <p:cNvPr id="129028" name="Slide Number Placeholder 3"/>
          <p:cNvSpPr>
            <a:spLocks noGrp="1"/>
          </p:cNvSpPr>
          <p:nvPr>
            <p:ph type="sldNum" sz="quarter" idx="12"/>
          </p:nvPr>
        </p:nvSpPr>
        <p:spPr>
          <a:noFill/>
        </p:spPr>
        <p:txBody>
          <a:bodyPr/>
          <a:lstStyle/>
          <a:p>
            <a:endParaRPr lang="en-US"/>
          </a:p>
          <a:p>
            <a:fld id="{C8116EBF-8F71-4038-9033-140D67D1E48D}" type="slidenum">
              <a:rPr lang="en-US" smtClean="0"/>
              <a:t>37</a:t>
            </a:fld>
            <a:endParaRPr lang="en-US"/>
          </a:p>
        </p:txBody>
      </p:sp>
    </p:spTree>
    <p:extLst>
      <p:ext uri="{BB962C8B-B14F-4D97-AF65-F5344CB8AC3E}">
        <p14:creationId xmlns:p14="http://schemas.microsoft.com/office/powerpoint/2010/main" val="572079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t>Hierarchy to access Digital Assets under RUFADAA Section 4? </a:t>
            </a:r>
          </a:p>
        </p:txBody>
      </p:sp>
      <p:sp>
        <p:nvSpPr>
          <p:cNvPr id="3" name="Content Placeholder 2"/>
          <p:cNvSpPr>
            <a:spLocks noGrp="1"/>
          </p:cNvSpPr>
          <p:nvPr>
            <p:ph idx="1"/>
          </p:nvPr>
        </p:nvSpPr>
        <p:spPr/>
        <p:txBody>
          <a:bodyPr>
            <a:normAutofit fontScale="85000" lnSpcReduction="20000"/>
          </a:bodyPr>
          <a:lstStyle/>
          <a:p>
            <a:pPr marL="457200" lvl="1" indent="0">
              <a:buNone/>
            </a:pPr>
            <a:r>
              <a:rPr lang="en-US" sz="4400"/>
              <a:t>Three “Tier” Priority System</a:t>
            </a:r>
          </a:p>
          <a:p>
            <a:pPr lvl="1"/>
            <a:endParaRPr lang="en-US" sz="2800"/>
          </a:p>
          <a:p>
            <a:pPr marL="457200" lvl="1" indent="0">
              <a:buNone/>
            </a:pPr>
            <a:r>
              <a:rPr lang="en-US" sz="3200" b="1" i="1"/>
              <a:t>“Tier 1” – Online Tools</a:t>
            </a:r>
          </a:p>
          <a:p>
            <a:pPr lvl="1"/>
            <a:endParaRPr lang="en-US" sz="2800"/>
          </a:p>
          <a:p>
            <a:pPr lvl="1"/>
            <a:r>
              <a:rPr lang="en-US" sz="2800"/>
              <a:t>User’s affirmative use of on-line tool to grant/deny access controls</a:t>
            </a:r>
          </a:p>
          <a:p>
            <a:pPr lvl="1"/>
            <a:endParaRPr lang="en-US" sz="2800"/>
          </a:p>
          <a:p>
            <a:pPr lvl="1"/>
            <a:r>
              <a:rPr lang="en-US" sz="2800"/>
              <a:t>If online tool allows user to modify or delete a direction at all times, the online tool overrides other contrary directions</a:t>
            </a:r>
          </a:p>
          <a:p>
            <a:pPr lvl="1"/>
            <a:endParaRPr lang="en-US"/>
          </a:p>
          <a:p>
            <a:endParaRPr lang="en-US"/>
          </a:p>
        </p:txBody>
      </p:sp>
    </p:spTree>
    <p:extLst>
      <p:ext uri="{BB962C8B-B14F-4D97-AF65-F5344CB8AC3E}">
        <p14:creationId xmlns:p14="http://schemas.microsoft.com/office/powerpoint/2010/main" val="55607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B216-3CD7-43AD-9387-4065EDCF63FE}"/>
              </a:ext>
            </a:extLst>
          </p:cNvPr>
          <p:cNvSpPr>
            <a:spLocks noGrp="1"/>
          </p:cNvSpPr>
          <p:nvPr>
            <p:ph type="title"/>
          </p:nvPr>
        </p:nvSpPr>
        <p:spPr/>
        <p:txBody>
          <a:bodyPr/>
          <a:lstStyle/>
          <a:p>
            <a:r>
              <a:rPr lang="en-US" i="1"/>
              <a:t>“Tier 2” – Written Directions</a:t>
            </a:r>
          </a:p>
        </p:txBody>
      </p:sp>
      <p:sp>
        <p:nvSpPr>
          <p:cNvPr id="3" name="Content Placeholder 2">
            <a:extLst>
              <a:ext uri="{FF2B5EF4-FFF2-40B4-BE49-F238E27FC236}">
                <a16:creationId xmlns:a16="http://schemas.microsoft.com/office/drawing/2014/main" id="{AA2F618B-63E1-4DC6-9E38-A9F33EBE17D6}"/>
              </a:ext>
            </a:extLst>
          </p:cNvPr>
          <p:cNvSpPr>
            <a:spLocks noGrp="1"/>
          </p:cNvSpPr>
          <p:nvPr>
            <p:ph idx="1"/>
          </p:nvPr>
        </p:nvSpPr>
        <p:spPr/>
        <p:txBody>
          <a:bodyPr>
            <a:normAutofit fontScale="92500" lnSpcReduction="20000"/>
          </a:bodyPr>
          <a:lstStyle/>
          <a:p>
            <a:r>
              <a:rPr lang="en-US" sz="3600"/>
              <a:t>If online tool is not used or one is not provided –</a:t>
            </a:r>
          </a:p>
          <a:p>
            <a:endParaRPr lang="en-US" sz="3600"/>
          </a:p>
          <a:p>
            <a:r>
              <a:rPr lang="en-US" sz="3600"/>
              <a:t>Direction can be provided in a Will, Trust, Power of Attorney, or other Record</a:t>
            </a:r>
          </a:p>
          <a:p>
            <a:endParaRPr lang="en-US" sz="3600"/>
          </a:p>
          <a:p>
            <a:r>
              <a:rPr lang="en-US" sz="3600"/>
              <a:t>Disclosure to the fiduciary may be allowed or prohibited</a:t>
            </a:r>
          </a:p>
        </p:txBody>
      </p:sp>
    </p:spTree>
    <p:extLst>
      <p:ext uri="{BB962C8B-B14F-4D97-AF65-F5344CB8AC3E}">
        <p14:creationId xmlns:p14="http://schemas.microsoft.com/office/powerpoint/2010/main" val="3042782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49E80-B33D-4657-9BF5-BE0A39FFD0D6}"/>
              </a:ext>
            </a:extLst>
          </p:cNvPr>
          <p:cNvSpPr>
            <a:spLocks noGrp="1"/>
          </p:cNvSpPr>
          <p:nvPr>
            <p:ph type="title"/>
          </p:nvPr>
        </p:nvSpPr>
        <p:spPr/>
        <p:txBody>
          <a:bodyPr/>
          <a:lstStyle/>
          <a:p>
            <a:r>
              <a:rPr lang="en-US"/>
              <a:t>Proposed Income Tax Changes? </a:t>
            </a:r>
          </a:p>
        </p:txBody>
      </p:sp>
      <p:sp>
        <p:nvSpPr>
          <p:cNvPr id="3" name="Content Placeholder 2">
            <a:extLst>
              <a:ext uri="{FF2B5EF4-FFF2-40B4-BE49-F238E27FC236}">
                <a16:creationId xmlns:a16="http://schemas.microsoft.com/office/drawing/2014/main" id="{1BC22287-F16A-4493-9546-0EE7797DEA73}"/>
              </a:ext>
            </a:extLst>
          </p:cNvPr>
          <p:cNvSpPr>
            <a:spLocks noGrp="1"/>
          </p:cNvSpPr>
          <p:nvPr>
            <p:ph idx="1"/>
          </p:nvPr>
        </p:nvSpPr>
        <p:spPr>
          <a:xfrm>
            <a:off x="903890" y="1397876"/>
            <a:ext cx="9145963" cy="4850523"/>
          </a:xfrm>
        </p:spPr>
        <p:txBody>
          <a:bodyPr>
            <a:normAutofit fontScale="92500" lnSpcReduction="10000"/>
          </a:bodyPr>
          <a:lstStyle/>
          <a:p>
            <a:r>
              <a:rPr lang="en-US"/>
              <a:t>Increase the top individual income tax rate from 37% to 39.6%</a:t>
            </a:r>
          </a:p>
          <a:p>
            <a:r>
              <a:rPr lang="en-US"/>
              <a:t>Tax capital gains and qualified dividends earned by individuals with income above $1 million at ordinary income tax rates (i.e., 39.6%)</a:t>
            </a:r>
          </a:p>
          <a:p>
            <a:r>
              <a:rPr lang="en-US"/>
              <a:t>Broaden the reach of the current 3.8% net investment income tax rate to apply to the above individuals, resulting in a combined top federal capital gains tax rate of 43.4%</a:t>
            </a:r>
          </a:p>
          <a:p>
            <a:r>
              <a:rPr lang="en-US"/>
              <a:t>Eliminate any basis step-up for a decedent’s gains in excess of $1 million (or $2.5 million for couples when combined with existing real estate exemptions)</a:t>
            </a:r>
          </a:p>
          <a:p>
            <a:r>
              <a:rPr lang="en-US"/>
              <a:t>Increase income tax rates for those holding applicable partnership interests (so-called carried interest) to parallel ordinary income tax rates on their income</a:t>
            </a:r>
          </a:p>
          <a:p>
            <a:r>
              <a:rPr lang="en-US"/>
              <a:t>Eliminate like-kind exchange gain deferral on gains exceeding $500,000</a:t>
            </a:r>
          </a:p>
          <a:p>
            <a:r>
              <a:rPr lang="en-US"/>
              <a:t>Permanently extend the restriction on excess business losses</a:t>
            </a:r>
            <a:br>
              <a:rPr lang="en-US"/>
            </a:br>
            <a:endParaRPr lang="en-US" sz="2400"/>
          </a:p>
          <a:p>
            <a:pPr marL="0" indent="0">
              <a:buNone/>
            </a:pPr>
            <a:endParaRPr lang="en-US"/>
          </a:p>
        </p:txBody>
      </p:sp>
    </p:spTree>
    <p:extLst>
      <p:ext uri="{BB962C8B-B14F-4D97-AF65-F5344CB8AC3E}">
        <p14:creationId xmlns:p14="http://schemas.microsoft.com/office/powerpoint/2010/main" val="3888044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CA97-DD91-4C41-8C6A-FA42B391B419}"/>
              </a:ext>
            </a:extLst>
          </p:cNvPr>
          <p:cNvSpPr>
            <a:spLocks noGrp="1"/>
          </p:cNvSpPr>
          <p:nvPr>
            <p:ph type="title"/>
          </p:nvPr>
        </p:nvSpPr>
        <p:spPr/>
        <p:txBody>
          <a:bodyPr/>
          <a:lstStyle/>
          <a:p>
            <a:r>
              <a:rPr lang="en-US" i="1"/>
              <a:t>“Tier 3” – Terms-of-Service Agreements</a:t>
            </a:r>
          </a:p>
        </p:txBody>
      </p:sp>
      <p:sp>
        <p:nvSpPr>
          <p:cNvPr id="3" name="Content Placeholder 2">
            <a:extLst>
              <a:ext uri="{FF2B5EF4-FFF2-40B4-BE49-F238E27FC236}">
                <a16:creationId xmlns:a16="http://schemas.microsoft.com/office/drawing/2014/main" id="{EC537642-3275-4F4B-A1F7-5F6E11E01CD1}"/>
              </a:ext>
            </a:extLst>
          </p:cNvPr>
          <p:cNvSpPr>
            <a:spLocks noGrp="1"/>
          </p:cNvSpPr>
          <p:nvPr>
            <p:ph idx="1"/>
          </p:nvPr>
        </p:nvSpPr>
        <p:spPr/>
        <p:txBody>
          <a:bodyPr/>
          <a:lstStyle/>
          <a:p>
            <a:r>
              <a:rPr lang="en-US"/>
              <a:t>Use of Tier 1 or Tier 2 overrides contrary terms in a TOSA that does not require the user to act affirmatively and distinctly from the user’s assent to the TOSA generally</a:t>
            </a:r>
          </a:p>
          <a:p>
            <a:endParaRPr lang="en-US"/>
          </a:p>
          <a:p>
            <a:r>
              <a:rPr lang="en-US"/>
              <a:t>RUFADAA does not change or impair the rights of the custodian or user under a TOSA to access and use the digital assets</a:t>
            </a:r>
          </a:p>
          <a:p>
            <a:endParaRPr lang="en-US"/>
          </a:p>
          <a:p>
            <a:r>
              <a:rPr lang="en-US"/>
              <a:t>RUFADAA does not expand the fiduciary’s rights beyond those of the user</a:t>
            </a:r>
          </a:p>
        </p:txBody>
      </p:sp>
    </p:spTree>
    <p:extLst>
      <p:ext uri="{BB962C8B-B14F-4D97-AF65-F5344CB8AC3E}">
        <p14:creationId xmlns:p14="http://schemas.microsoft.com/office/powerpoint/2010/main" val="761173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D348-B4D0-46D1-BC2B-D260D8C7199E}"/>
              </a:ext>
            </a:extLst>
          </p:cNvPr>
          <p:cNvSpPr>
            <a:spLocks noGrp="1"/>
          </p:cNvSpPr>
          <p:nvPr>
            <p:ph type="title"/>
          </p:nvPr>
        </p:nvSpPr>
        <p:spPr>
          <a:xfrm>
            <a:off x="838200" y="365125"/>
            <a:ext cx="10515600" cy="1196197"/>
          </a:xfrm>
        </p:spPr>
        <p:txBody>
          <a:bodyPr/>
          <a:lstStyle/>
          <a:p>
            <a:r>
              <a:rPr lang="en-US"/>
              <a:t>Fiduciary access, generally….</a:t>
            </a:r>
          </a:p>
        </p:txBody>
      </p:sp>
      <p:sp>
        <p:nvSpPr>
          <p:cNvPr id="3" name="Content Placeholder 2">
            <a:extLst>
              <a:ext uri="{FF2B5EF4-FFF2-40B4-BE49-F238E27FC236}">
                <a16:creationId xmlns:a16="http://schemas.microsoft.com/office/drawing/2014/main" id="{FEA9AA9D-89AD-477F-8081-95578060994E}"/>
              </a:ext>
            </a:extLst>
          </p:cNvPr>
          <p:cNvSpPr>
            <a:spLocks noGrp="1"/>
          </p:cNvSpPr>
          <p:nvPr>
            <p:ph idx="1"/>
          </p:nvPr>
        </p:nvSpPr>
        <p:spPr>
          <a:xfrm>
            <a:off x="714704" y="1713186"/>
            <a:ext cx="9335150" cy="4535213"/>
          </a:xfrm>
        </p:spPr>
        <p:txBody>
          <a:bodyPr>
            <a:normAutofit/>
          </a:bodyPr>
          <a:lstStyle/>
          <a:p>
            <a:pPr lvl="1"/>
            <a:r>
              <a:rPr lang="en-US" sz="3200"/>
              <a:t>To access “content”, user must have consented or court must order</a:t>
            </a:r>
          </a:p>
          <a:p>
            <a:pPr lvl="1"/>
            <a:endParaRPr lang="en-US" sz="3200"/>
          </a:p>
          <a:p>
            <a:pPr lvl="1"/>
            <a:r>
              <a:rPr lang="en-US" sz="3200"/>
              <a:t>Fiduciaries may generally access a “catalogue” unless user  or court prohibited disclosure</a:t>
            </a:r>
            <a:endParaRPr lang="en-US" sz="3200">
              <a:highlight>
                <a:srgbClr val="FFFF00"/>
              </a:highlight>
            </a:endParaRPr>
          </a:p>
          <a:p>
            <a:endParaRPr lang="en-US"/>
          </a:p>
          <a:p>
            <a:endParaRPr lang="en-US"/>
          </a:p>
        </p:txBody>
      </p:sp>
    </p:spTree>
    <p:extLst>
      <p:ext uri="{BB962C8B-B14F-4D97-AF65-F5344CB8AC3E}">
        <p14:creationId xmlns:p14="http://schemas.microsoft.com/office/powerpoint/2010/main" val="428181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59AA-356F-4BB8-B39B-EFA86200C0A9}"/>
              </a:ext>
            </a:extLst>
          </p:cNvPr>
          <p:cNvSpPr>
            <a:spLocks noGrp="1"/>
          </p:cNvSpPr>
          <p:nvPr>
            <p:ph type="title"/>
          </p:nvPr>
        </p:nvSpPr>
        <p:spPr/>
        <p:txBody>
          <a:bodyPr/>
          <a:lstStyle/>
          <a:p>
            <a:r>
              <a:rPr lang="en-US" i="1"/>
              <a:t>Content v. Catalogue</a:t>
            </a:r>
            <a:br>
              <a:rPr lang="en-US" b="1" i="1"/>
            </a:br>
            <a:endParaRPr lang="en-US" b="1" i="1"/>
          </a:p>
        </p:txBody>
      </p:sp>
      <p:sp>
        <p:nvSpPr>
          <p:cNvPr id="3" name="Content Placeholder 2">
            <a:extLst>
              <a:ext uri="{FF2B5EF4-FFF2-40B4-BE49-F238E27FC236}">
                <a16:creationId xmlns:a16="http://schemas.microsoft.com/office/drawing/2014/main" id="{F71E10E9-C496-4F6C-8934-98C9D7E7FEBA}"/>
              </a:ext>
            </a:extLst>
          </p:cNvPr>
          <p:cNvSpPr>
            <a:spLocks noGrp="1"/>
          </p:cNvSpPr>
          <p:nvPr>
            <p:ph idx="1"/>
          </p:nvPr>
        </p:nvSpPr>
        <p:spPr>
          <a:xfrm>
            <a:off x="838200" y="1392072"/>
            <a:ext cx="10515600" cy="4784891"/>
          </a:xfrm>
        </p:spPr>
        <p:txBody>
          <a:bodyPr>
            <a:normAutofit/>
          </a:bodyPr>
          <a:lstStyle/>
          <a:p>
            <a:pPr marL="0" indent="0">
              <a:buNone/>
            </a:pPr>
            <a:r>
              <a:rPr lang="en-US" b="1" i="1"/>
              <a:t>Catalogue of electronic communications  </a:t>
            </a:r>
            <a:r>
              <a:rPr lang="en-US"/>
              <a:t>defined as info identifying: </a:t>
            </a:r>
          </a:p>
          <a:p>
            <a:pPr marL="457200" lvl="1" indent="0">
              <a:buNone/>
            </a:pPr>
            <a:r>
              <a:rPr lang="en-US"/>
              <a:t>(1)  each person that has had an electronic communication with a user;</a:t>
            </a:r>
          </a:p>
          <a:p>
            <a:pPr marL="457200" lvl="1" indent="0">
              <a:buNone/>
            </a:pPr>
            <a:r>
              <a:rPr lang="en-US"/>
              <a:t>(2)  the time and date of the electronic communication; and</a:t>
            </a:r>
          </a:p>
          <a:p>
            <a:pPr marL="457200" lvl="1" indent="0">
              <a:buNone/>
            </a:pPr>
            <a:r>
              <a:rPr lang="en-US"/>
              <a:t>(3)  the electronic address of the person under paragraph (1).</a:t>
            </a:r>
          </a:p>
          <a:p>
            <a:pPr marL="457200" lvl="1" indent="0">
              <a:buNone/>
            </a:pPr>
            <a:endParaRPr lang="en-US"/>
          </a:p>
          <a:p>
            <a:pPr marL="0" indent="0">
              <a:buNone/>
            </a:pPr>
            <a:r>
              <a:rPr lang="en-US" b="1" i="1"/>
              <a:t>Content of an electronic communication </a:t>
            </a:r>
            <a:r>
              <a:rPr lang="en-US"/>
              <a:t>defined as substance or meaning of electronic communication which:</a:t>
            </a:r>
          </a:p>
          <a:p>
            <a:pPr marL="914400" lvl="1" indent="-457200">
              <a:buAutoNum type="arabicParenBoth"/>
            </a:pPr>
            <a:r>
              <a:rPr lang="en-US"/>
              <a:t> has been sent or received by a user;</a:t>
            </a:r>
          </a:p>
          <a:p>
            <a:pPr marL="457200" lvl="1" indent="0">
              <a:buNone/>
            </a:pPr>
            <a:r>
              <a:rPr lang="en-US"/>
              <a:t>(2)  is in electronic storage by a custodian providing an electronic communication service to the public or is carried or maintained by a custodian providing a remote computing service to the public; and</a:t>
            </a:r>
          </a:p>
          <a:p>
            <a:pPr marL="457200" lvl="1" indent="0">
              <a:buNone/>
            </a:pPr>
            <a:r>
              <a:rPr lang="en-US"/>
              <a:t>(3)  is not readily accessible to the public.</a:t>
            </a:r>
          </a:p>
          <a:p>
            <a:endParaRPr lang="en-US"/>
          </a:p>
        </p:txBody>
      </p:sp>
    </p:spTree>
    <p:extLst>
      <p:ext uri="{BB962C8B-B14F-4D97-AF65-F5344CB8AC3E}">
        <p14:creationId xmlns:p14="http://schemas.microsoft.com/office/powerpoint/2010/main" val="3485847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CE50-9427-4FEA-8341-34842CA2C1A3}"/>
              </a:ext>
            </a:extLst>
          </p:cNvPr>
          <p:cNvSpPr>
            <a:spLocks noGrp="1"/>
          </p:cNvSpPr>
          <p:nvPr>
            <p:ph type="title"/>
          </p:nvPr>
        </p:nvSpPr>
        <p:spPr/>
        <p:txBody>
          <a:bodyPr/>
          <a:lstStyle/>
          <a:p>
            <a:r>
              <a:rPr lang="en-US" i="1"/>
              <a:t>Procedures for Custodians </a:t>
            </a:r>
            <a:br>
              <a:rPr lang="en-US" i="1"/>
            </a:br>
            <a:r>
              <a:rPr lang="en-US" i="1"/>
              <a:t>(Section 6)</a:t>
            </a:r>
          </a:p>
        </p:txBody>
      </p:sp>
      <p:sp>
        <p:nvSpPr>
          <p:cNvPr id="3" name="Content Placeholder 2">
            <a:extLst>
              <a:ext uri="{FF2B5EF4-FFF2-40B4-BE49-F238E27FC236}">
                <a16:creationId xmlns:a16="http://schemas.microsoft.com/office/drawing/2014/main" id="{8600E5F2-DEFB-4D07-8522-2C17D3BB86B9}"/>
              </a:ext>
            </a:extLst>
          </p:cNvPr>
          <p:cNvSpPr>
            <a:spLocks noGrp="1"/>
          </p:cNvSpPr>
          <p:nvPr>
            <p:ph idx="1"/>
          </p:nvPr>
        </p:nvSpPr>
        <p:spPr/>
        <p:txBody>
          <a:bodyPr/>
          <a:lstStyle/>
          <a:p>
            <a:r>
              <a:rPr lang="en-US"/>
              <a:t>Custodians have options:</a:t>
            </a:r>
          </a:p>
          <a:p>
            <a:pPr lvl="1"/>
            <a:r>
              <a:rPr lang="en-US"/>
              <a:t>Grant full access to user’s account</a:t>
            </a:r>
          </a:p>
          <a:p>
            <a:pPr lvl="1"/>
            <a:r>
              <a:rPr lang="en-US"/>
              <a:t>Grant partial access to user’s account sufficient to perform tasks with which fiduciary is charged</a:t>
            </a:r>
          </a:p>
          <a:p>
            <a:pPr lvl="1"/>
            <a:r>
              <a:rPr lang="en-US"/>
              <a:t>Provide a copy in a record of any digital asset that the user could have accessed if the user were alive / capacitated at the time of the request</a:t>
            </a:r>
          </a:p>
          <a:p>
            <a:pPr lvl="1"/>
            <a:endParaRPr lang="en-US"/>
          </a:p>
          <a:p>
            <a:r>
              <a:rPr lang="en-US"/>
              <a:t>Custodian may impose a reasonable administrative charge</a:t>
            </a:r>
          </a:p>
          <a:p>
            <a:endParaRPr lang="en-US"/>
          </a:p>
          <a:p>
            <a:r>
              <a:rPr lang="en-US"/>
              <a:t>Custodian need not disclose digital assets that were deleted by user</a:t>
            </a:r>
          </a:p>
        </p:txBody>
      </p:sp>
    </p:spTree>
    <p:extLst>
      <p:ext uri="{BB962C8B-B14F-4D97-AF65-F5344CB8AC3E}">
        <p14:creationId xmlns:p14="http://schemas.microsoft.com/office/powerpoint/2010/main" val="3925300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ACE-4A43-42D7-B35C-C63BB9F23D70}"/>
              </a:ext>
            </a:extLst>
          </p:cNvPr>
          <p:cNvSpPr>
            <a:spLocks noGrp="1"/>
          </p:cNvSpPr>
          <p:nvPr>
            <p:ph type="title"/>
          </p:nvPr>
        </p:nvSpPr>
        <p:spPr/>
        <p:txBody>
          <a:bodyPr/>
          <a:lstStyle/>
          <a:p>
            <a:r>
              <a:rPr lang="en-US" i="1"/>
              <a:t>Court Direction (Section 6(d))</a:t>
            </a:r>
          </a:p>
        </p:txBody>
      </p:sp>
      <p:sp>
        <p:nvSpPr>
          <p:cNvPr id="3" name="Content Placeholder 2">
            <a:extLst>
              <a:ext uri="{FF2B5EF4-FFF2-40B4-BE49-F238E27FC236}">
                <a16:creationId xmlns:a16="http://schemas.microsoft.com/office/drawing/2014/main" id="{498D9212-77F4-4665-AFA4-F2D5A4031841}"/>
              </a:ext>
            </a:extLst>
          </p:cNvPr>
          <p:cNvSpPr>
            <a:spLocks noGrp="1"/>
          </p:cNvSpPr>
          <p:nvPr>
            <p:ph idx="1"/>
          </p:nvPr>
        </p:nvSpPr>
        <p:spPr/>
        <p:txBody>
          <a:bodyPr>
            <a:normAutofit lnSpcReduction="10000"/>
          </a:bodyPr>
          <a:lstStyle/>
          <a:p>
            <a:r>
              <a:rPr lang="en-US"/>
              <a:t>Custodian may seek a court order if the direction or request imposes an undue burden, requesting direction as to what must / may be disclosed:</a:t>
            </a:r>
          </a:p>
          <a:p>
            <a:endParaRPr lang="en-US"/>
          </a:p>
          <a:p>
            <a:pPr lvl="1"/>
            <a:r>
              <a:rPr lang="en-US"/>
              <a:t>Subset limited by date of the user’s digital assets</a:t>
            </a:r>
          </a:p>
          <a:p>
            <a:pPr lvl="1"/>
            <a:endParaRPr lang="en-US"/>
          </a:p>
          <a:p>
            <a:pPr lvl="1"/>
            <a:r>
              <a:rPr lang="en-US"/>
              <a:t>All of the user’s digital assets</a:t>
            </a:r>
          </a:p>
          <a:p>
            <a:pPr lvl="1"/>
            <a:endParaRPr lang="en-US"/>
          </a:p>
          <a:p>
            <a:pPr lvl="1"/>
            <a:r>
              <a:rPr lang="en-US"/>
              <a:t>None of the user’s digital assets</a:t>
            </a:r>
          </a:p>
          <a:p>
            <a:pPr lvl="1"/>
            <a:endParaRPr lang="en-US"/>
          </a:p>
          <a:p>
            <a:pPr lvl="1"/>
            <a:r>
              <a:rPr lang="en-US"/>
              <a:t>All of the user’s digital assets to the court for review in camera</a:t>
            </a:r>
          </a:p>
        </p:txBody>
      </p:sp>
    </p:spTree>
    <p:extLst>
      <p:ext uri="{BB962C8B-B14F-4D97-AF65-F5344CB8AC3E}">
        <p14:creationId xmlns:p14="http://schemas.microsoft.com/office/powerpoint/2010/main" val="4096256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t>Fiduciary Access to Digital Assets in Tangible Personal Property </a:t>
            </a:r>
            <a:br>
              <a:rPr lang="en-US" i="1"/>
            </a:br>
            <a:r>
              <a:rPr lang="en-US" i="1"/>
              <a:t>(Section 15)</a:t>
            </a:r>
          </a:p>
        </p:txBody>
      </p:sp>
      <p:sp>
        <p:nvSpPr>
          <p:cNvPr id="3" name="Content Placeholder 2"/>
          <p:cNvSpPr>
            <a:spLocks noGrp="1"/>
          </p:cNvSpPr>
          <p:nvPr>
            <p:ph idx="1"/>
          </p:nvPr>
        </p:nvSpPr>
        <p:spPr/>
        <p:txBody>
          <a:bodyPr>
            <a:normAutofit fontScale="85000" lnSpcReduction="20000"/>
          </a:bodyPr>
          <a:lstStyle/>
          <a:p>
            <a:pPr marL="0" indent="0">
              <a:buNone/>
            </a:pPr>
            <a:endParaRPr lang="en-US" sz="3900"/>
          </a:p>
          <a:p>
            <a:r>
              <a:rPr lang="en-US" sz="2200"/>
              <a:t>When acting as a fiduciary -</a:t>
            </a:r>
          </a:p>
          <a:p>
            <a:endParaRPr lang="en-US" sz="2200"/>
          </a:p>
          <a:p>
            <a:pPr lvl="1"/>
            <a:r>
              <a:rPr lang="en-US" sz="2200"/>
              <a:t>Fiduciary has authority over user’s property containing digital assets not subject to terms of service agreement (e.g. not with custodian) the same access, authority, and rights as user</a:t>
            </a:r>
          </a:p>
          <a:p>
            <a:endParaRPr lang="en-US" sz="2200"/>
          </a:p>
          <a:p>
            <a:pPr lvl="1"/>
            <a:r>
              <a:rPr lang="en-US" sz="2200"/>
              <a:t>Fiduciary acting within the scope of duties is an authorized user for purposes of applicable computer fraud and unauthorized computer access laws.</a:t>
            </a:r>
          </a:p>
          <a:p>
            <a:pPr lvl="1"/>
            <a:endParaRPr lang="en-US" sz="2200"/>
          </a:p>
          <a:p>
            <a:pPr lvl="1"/>
            <a:r>
              <a:rPr lang="en-US" sz="2200"/>
              <a:t>Consider photos or documents on the computer (or external) hard drive </a:t>
            </a:r>
          </a:p>
          <a:p>
            <a:pPr marL="457200" lvl="1" indent="0">
              <a:buNone/>
            </a:pPr>
            <a:endParaRPr lang="en-US"/>
          </a:p>
          <a:p>
            <a:endParaRPr lang="en-US"/>
          </a:p>
          <a:p>
            <a:endParaRPr lang="en-US"/>
          </a:p>
          <a:p>
            <a:endParaRPr lang="en-US"/>
          </a:p>
        </p:txBody>
      </p:sp>
    </p:spTree>
    <p:extLst>
      <p:ext uri="{BB962C8B-B14F-4D97-AF65-F5344CB8AC3E}">
        <p14:creationId xmlns:p14="http://schemas.microsoft.com/office/powerpoint/2010/main" val="3904499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i="1"/>
              <a:t>Fiduciary Duties?  (Section 15)</a:t>
            </a:r>
          </a:p>
        </p:txBody>
      </p:sp>
      <p:sp>
        <p:nvSpPr>
          <p:cNvPr id="3" name="Content Placeholder 2"/>
          <p:cNvSpPr>
            <a:spLocks noGrp="1"/>
          </p:cNvSpPr>
          <p:nvPr>
            <p:ph idx="1"/>
          </p:nvPr>
        </p:nvSpPr>
        <p:spPr/>
        <p:txBody>
          <a:bodyPr>
            <a:normAutofit fontScale="92500" lnSpcReduction="10000"/>
          </a:bodyPr>
          <a:lstStyle/>
          <a:p>
            <a:pPr marL="0" indent="0">
              <a:buNone/>
            </a:pPr>
            <a:r>
              <a:rPr lang="en-US" sz="3600"/>
              <a:t>When acting as a fiduciary – </a:t>
            </a:r>
          </a:p>
          <a:p>
            <a:pPr marL="0" indent="0">
              <a:buNone/>
            </a:pPr>
            <a:endParaRPr lang="en-US"/>
          </a:p>
          <a:p>
            <a:r>
              <a:rPr lang="en-US"/>
              <a:t>Some state laws impose same duty as applies to tangible personal property to management of digital assets</a:t>
            </a:r>
          </a:p>
          <a:p>
            <a:pPr lvl="1"/>
            <a:r>
              <a:rPr lang="en-US"/>
              <a:t>Care, Loyalty, and Confidentiality</a:t>
            </a:r>
          </a:p>
          <a:p>
            <a:pPr lvl="1"/>
            <a:r>
              <a:rPr lang="en-US"/>
              <a:t>Fiduciary generally governed by terms of service and applicable law</a:t>
            </a:r>
          </a:p>
          <a:p>
            <a:pPr lvl="1"/>
            <a:r>
              <a:rPr lang="en-US"/>
              <a:t>May not impersonate user, etc. </a:t>
            </a:r>
          </a:p>
          <a:p>
            <a:pPr marL="457200" lvl="1" indent="0">
              <a:buNone/>
            </a:pPr>
            <a:endParaRPr lang="en-US"/>
          </a:p>
          <a:p>
            <a:r>
              <a:rPr lang="en-US"/>
              <a:t>What duty does fiduciary have to access or account for, safeguard, or dispose of digital assets?</a:t>
            </a:r>
          </a:p>
          <a:p>
            <a:pPr lvl="1"/>
            <a:r>
              <a:rPr lang="en-US"/>
              <a:t>Consider photos/writings on computer </a:t>
            </a:r>
          </a:p>
          <a:p>
            <a:endParaRPr lang="en-US"/>
          </a:p>
          <a:p>
            <a:endParaRPr lang="en-US"/>
          </a:p>
          <a:p>
            <a:endParaRPr lang="en-US"/>
          </a:p>
        </p:txBody>
      </p:sp>
    </p:spTree>
    <p:extLst>
      <p:ext uri="{BB962C8B-B14F-4D97-AF65-F5344CB8AC3E}">
        <p14:creationId xmlns:p14="http://schemas.microsoft.com/office/powerpoint/2010/main" val="2149266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1FAF-1FB6-4F96-B6BF-E30DA9A12FF0}"/>
              </a:ext>
            </a:extLst>
          </p:cNvPr>
          <p:cNvSpPr>
            <a:spLocks noGrp="1"/>
          </p:cNvSpPr>
          <p:nvPr>
            <p:ph type="title"/>
          </p:nvPr>
        </p:nvSpPr>
        <p:spPr/>
        <p:txBody>
          <a:bodyPr/>
          <a:lstStyle/>
          <a:p>
            <a:r>
              <a:rPr lang="en-US" i="1"/>
              <a:t>Considerations? </a:t>
            </a:r>
            <a:br>
              <a:rPr lang="en-US" i="1"/>
            </a:br>
            <a:endParaRPr lang="en-US" i="1"/>
          </a:p>
        </p:txBody>
      </p:sp>
      <p:sp>
        <p:nvSpPr>
          <p:cNvPr id="3" name="Content Placeholder 2">
            <a:extLst>
              <a:ext uri="{FF2B5EF4-FFF2-40B4-BE49-F238E27FC236}">
                <a16:creationId xmlns:a16="http://schemas.microsoft.com/office/drawing/2014/main" id="{74B825E2-BC99-42A6-8C64-1674D89FBE4A}"/>
              </a:ext>
            </a:extLst>
          </p:cNvPr>
          <p:cNvSpPr>
            <a:spLocks noGrp="1"/>
          </p:cNvSpPr>
          <p:nvPr>
            <p:ph idx="1"/>
          </p:nvPr>
        </p:nvSpPr>
        <p:spPr>
          <a:xfrm>
            <a:off x="838200" y="1337481"/>
            <a:ext cx="10515600" cy="4839482"/>
          </a:xfrm>
        </p:spPr>
        <p:txBody>
          <a:bodyPr>
            <a:normAutofit fontScale="62500" lnSpcReduction="20000"/>
          </a:bodyPr>
          <a:lstStyle/>
          <a:p>
            <a:pPr marL="0" indent="0">
              <a:buNone/>
            </a:pPr>
            <a:r>
              <a:rPr lang="en-US"/>
              <a:t>1) What is being requested?</a:t>
            </a:r>
          </a:p>
          <a:p>
            <a:pPr lvl="1"/>
            <a:r>
              <a:rPr lang="en-US"/>
              <a:t>Access to </a:t>
            </a:r>
            <a:r>
              <a:rPr lang="en-US" b="1" u="sng"/>
              <a:t>content</a:t>
            </a:r>
            <a:r>
              <a:rPr lang="en-US"/>
              <a:t> requires express authority from user or court</a:t>
            </a:r>
          </a:p>
          <a:p>
            <a:pPr lvl="2"/>
            <a:r>
              <a:rPr lang="en-US"/>
              <a:t>See Section 7 for Personal Rep</a:t>
            </a:r>
          </a:p>
          <a:p>
            <a:pPr lvl="2"/>
            <a:r>
              <a:rPr lang="en-US"/>
              <a:t>See Section 9 for Agent </a:t>
            </a:r>
          </a:p>
          <a:p>
            <a:pPr lvl="2"/>
            <a:r>
              <a:rPr lang="en-US"/>
              <a:t>See Section 14(a) for Conservator of Protected Person</a:t>
            </a:r>
          </a:p>
          <a:p>
            <a:pPr lvl="2"/>
            <a:r>
              <a:rPr lang="en-US"/>
              <a:t>See Section 12 for Non-User Trustee</a:t>
            </a:r>
          </a:p>
          <a:p>
            <a:pPr lvl="1"/>
            <a:endParaRPr lang="en-US"/>
          </a:p>
          <a:p>
            <a:pPr lvl="1"/>
            <a:r>
              <a:rPr lang="en-US"/>
              <a:t>Access to </a:t>
            </a:r>
            <a:r>
              <a:rPr lang="en-US" b="1" u="sng"/>
              <a:t>catalogue</a:t>
            </a:r>
            <a:r>
              <a:rPr lang="en-US"/>
              <a:t> requires general fiduciary authority unless prohibited by user or court </a:t>
            </a:r>
          </a:p>
          <a:p>
            <a:pPr lvl="2"/>
            <a:r>
              <a:rPr lang="en-US"/>
              <a:t>See Section 8 for  Personal Rep</a:t>
            </a:r>
          </a:p>
          <a:p>
            <a:pPr lvl="2"/>
            <a:r>
              <a:rPr lang="en-US"/>
              <a:t>See Section 10 for Agent</a:t>
            </a:r>
          </a:p>
          <a:p>
            <a:pPr lvl="2"/>
            <a:r>
              <a:rPr lang="en-US"/>
              <a:t>See Section 13 Non-User Trustee</a:t>
            </a:r>
          </a:p>
          <a:p>
            <a:pPr lvl="2"/>
            <a:r>
              <a:rPr lang="en-US"/>
              <a:t>See Section 14(b) for Conservator of Protected Person</a:t>
            </a:r>
          </a:p>
          <a:p>
            <a:pPr marL="0" indent="0">
              <a:buNone/>
            </a:pPr>
            <a:r>
              <a:rPr lang="en-US"/>
              <a:t>2) Did the user affirmatively use on-line tool?</a:t>
            </a:r>
          </a:p>
          <a:p>
            <a:pPr lvl="1"/>
            <a:r>
              <a:rPr lang="en-US"/>
              <a:t>If online tool grants, proceed with proof of authority</a:t>
            </a:r>
          </a:p>
          <a:p>
            <a:pPr lvl="1"/>
            <a:r>
              <a:rPr lang="en-US"/>
              <a:t>If online tool prohibits, obtain court order</a:t>
            </a:r>
          </a:p>
          <a:p>
            <a:pPr marL="0" indent="0">
              <a:buNone/>
            </a:pPr>
            <a:r>
              <a:rPr lang="en-US"/>
              <a:t>3) If user did not affirmatively use online tool, is there an instrument governing access?</a:t>
            </a:r>
          </a:p>
          <a:p>
            <a:pPr lvl="1"/>
            <a:r>
              <a:rPr lang="en-US"/>
              <a:t>If instrument grants access, then proceed with proof of authority per statute</a:t>
            </a:r>
          </a:p>
          <a:p>
            <a:pPr lvl="1"/>
            <a:r>
              <a:rPr lang="en-US"/>
              <a:t>If instrument prohibits, then obtain court order</a:t>
            </a:r>
          </a:p>
          <a:p>
            <a:pPr marL="0" indent="0">
              <a:buNone/>
            </a:pPr>
            <a:endParaRPr lang="en-US">
              <a:highlight>
                <a:srgbClr val="FFFF00"/>
              </a:highlight>
            </a:endParaRPr>
          </a:p>
          <a:p>
            <a:pPr lvl="2"/>
            <a:endParaRPr lang="en-US">
              <a:highlight>
                <a:srgbClr val="FFFF00"/>
              </a:highlight>
            </a:endParaRPr>
          </a:p>
        </p:txBody>
      </p:sp>
    </p:spTree>
    <p:extLst>
      <p:ext uri="{BB962C8B-B14F-4D97-AF65-F5344CB8AC3E}">
        <p14:creationId xmlns:p14="http://schemas.microsoft.com/office/powerpoint/2010/main" val="4129804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604C-DE3F-4DD0-A009-A3B36ADE3705}"/>
              </a:ext>
            </a:extLst>
          </p:cNvPr>
          <p:cNvSpPr>
            <a:spLocks noGrp="1"/>
          </p:cNvSpPr>
          <p:nvPr>
            <p:ph type="title"/>
          </p:nvPr>
        </p:nvSpPr>
        <p:spPr/>
        <p:txBody>
          <a:bodyPr/>
          <a:lstStyle/>
          <a:p>
            <a:r>
              <a:rPr lang="en-US" i="1"/>
              <a:t>Section 9 Agent’s Access to Principal’s Content </a:t>
            </a:r>
          </a:p>
        </p:txBody>
      </p:sp>
      <p:sp>
        <p:nvSpPr>
          <p:cNvPr id="3" name="Content Placeholder 2">
            <a:extLst>
              <a:ext uri="{FF2B5EF4-FFF2-40B4-BE49-F238E27FC236}">
                <a16:creationId xmlns:a16="http://schemas.microsoft.com/office/drawing/2014/main" id="{ECAB629E-1601-4130-97CD-D1F7CE1A76F2}"/>
              </a:ext>
            </a:extLst>
          </p:cNvPr>
          <p:cNvSpPr>
            <a:spLocks noGrp="1"/>
          </p:cNvSpPr>
          <p:nvPr>
            <p:ph idx="1"/>
          </p:nvPr>
        </p:nvSpPr>
        <p:spPr>
          <a:xfrm>
            <a:off x="838200" y="1825625"/>
            <a:ext cx="10515600" cy="4667250"/>
          </a:xfrm>
        </p:spPr>
        <p:txBody>
          <a:bodyPr>
            <a:normAutofit/>
          </a:bodyPr>
          <a:lstStyle/>
          <a:p>
            <a:r>
              <a:rPr lang="en-US"/>
              <a:t>Applicable when principal expressly granted authority in POA and no contrary direction from principal via online tool or the Court</a:t>
            </a:r>
          </a:p>
          <a:p>
            <a:r>
              <a:rPr lang="en-US"/>
              <a:t>Custodian shall disclose content upon receipt of:</a:t>
            </a:r>
          </a:p>
          <a:p>
            <a:pPr marL="457200" lvl="1" indent="0">
              <a:buNone/>
            </a:pPr>
            <a:r>
              <a:rPr lang="en-US"/>
              <a:t>(1)  a written request for disclosure in physical or electronic form;</a:t>
            </a:r>
          </a:p>
          <a:p>
            <a:pPr marL="457200" lvl="1" indent="0">
              <a:buNone/>
            </a:pPr>
            <a:r>
              <a:rPr lang="en-US"/>
              <a:t>(2)  an original or a copy of the power of attorney expressly granting the agent authority over the content of electronic communications of the principal;</a:t>
            </a:r>
          </a:p>
          <a:p>
            <a:pPr marL="457200" lvl="1" indent="0">
              <a:buNone/>
            </a:pPr>
            <a:r>
              <a:rPr lang="en-US"/>
              <a:t>(3)  a certification by the agent, under penalty of perjury, that the power of attorney is in effect; and</a:t>
            </a:r>
          </a:p>
          <a:p>
            <a:pPr marL="457200" lvl="1" indent="0">
              <a:buNone/>
            </a:pPr>
            <a:r>
              <a:rPr lang="en-US"/>
              <a:t>(4)  </a:t>
            </a:r>
            <a:r>
              <a:rPr lang="en-US" b="1" i="1" u="sng"/>
              <a:t>if requested by the custodian</a:t>
            </a:r>
            <a:r>
              <a:rPr lang="en-US"/>
              <a:t>:</a:t>
            </a:r>
          </a:p>
          <a:p>
            <a:pPr marL="914400" lvl="2" indent="0">
              <a:buNone/>
            </a:pPr>
            <a:r>
              <a:rPr lang="en-US"/>
              <a:t>(i)  any number, username, address or other unique subscriber or account identifier assigned by the custodian to identify the principal's account; or</a:t>
            </a:r>
          </a:p>
          <a:p>
            <a:pPr marL="914400" lvl="2" indent="0">
              <a:buNone/>
            </a:pPr>
            <a:r>
              <a:rPr lang="en-US"/>
              <a:t>(ii)  evidence linking the account to the principal</a:t>
            </a:r>
          </a:p>
          <a:p>
            <a:endParaRPr lang="en-US"/>
          </a:p>
        </p:txBody>
      </p:sp>
    </p:spTree>
    <p:extLst>
      <p:ext uri="{BB962C8B-B14F-4D97-AF65-F5344CB8AC3E}">
        <p14:creationId xmlns:p14="http://schemas.microsoft.com/office/powerpoint/2010/main" val="2284040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55B2-5648-45E2-BDF3-4F036213507E}"/>
              </a:ext>
            </a:extLst>
          </p:cNvPr>
          <p:cNvSpPr>
            <a:spLocks noGrp="1"/>
          </p:cNvSpPr>
          <p:nvPr>
            <p:ph type="title"/>
          </p:nvPr>
        </p:nvSpPr>
        <p:spPr/>
        <p:txBody>
          <a:bodyPr/>
          <a:lstStyle/>
          <a:p>
            <a:r>
              <a:rPr lang="en-US" i="1"/>
              <a:t>Section 10 Disclosure of Catalogue to Agent</a:t>
            </a:r>
          </a:p>
        </p:txBody>
      </p:sp>
      <p:sp>
        <p:nvSpPr>
          <p:cNvPr id="3" name="Content Placeholder 2">
            <a:extLst>
              <a:ext uri="{FF2B5EF4-FFF2-40B4-BE49-F238E27FC236}">
                <a16:creationId xmlns:a16="http://schemas.microsoft.com/office/drawing/2014/main" id="{D6241A97-E91B-4D1C-BA42-CBBB5D9B70C8}"/>
              </a:ext>
            </a:extLst>
          </p:cNvPr>
          <p:cNvSpPr>
            <a:spLocks noGrp="1"/>
          </p:cNvSpPr>
          <p:nvPr>
            <p:ph idx="1"/>
          </p:nvPr>
        </p:nvSpPr>
        <p:spPr/>
        <p:txBody>
          <a:bodyPr>
            <a:normAutofit fontScale="92500" lnSpcReduction="10000"/>
          </a:bodyPr>
          <a:lstStyle/>
          <a:p>
            <a:r>
              <a:rPr lang="en-US"/>
              <a:t>Applicable when neither principal nor court prohibits access</a:t>
            </a:r>
          </a:p>
          <a:p>
            <a:r>
              <a:rPr lang="en-US"/>
              <a:t>Custodian shall disclose to Agent with general authority to act on behalf of principal a catalogue (not content) upon receipt of:</a:t>
            </a:r>
          </a:p>
          <a:p>
            <a:pPr marL="457200" lvl="1" indent="0">
              <a:buNone/>
            </a:pPr>
            <a:r>
              <a:rPr lang="en-US"/>
              <a:t>(1)  a written request for disclosure in physical or electronic form;</a:t>
            </a:r>
          </a:p>
          <a:p>
            <a:pPr marL="457200" lvl="1" indent="0">
              <a:buNone/>
            </a:pPr>
            <a:r>
              <a:rPr lang="en-US"/>
              <a:t>(2)  an original or a copy of the power of attorney that gives the agent specific authority over digital assets or general authority to act on behalf of the principal;</a:t>
            </a:r>
          </a:p>
          <a:p>
            <a:pPr marL="457200" lvl="1" indent="0">
              <a:buNone/>
            </a:pPr>
            <a:r>
              <a:rPr lang="en-US"/>
              <a:t>(3)  a certification by the agent, under penalty of perjury, that the power of attorney is in effect; and</a:t>
            </a:r>
          </a:p>
          <a:p>
            <a:pPr marL="457200" lvl="1" indent="0">
              <a:buNone/>
            </a:pPr>
            <a:r>
              <a:rPr lang="en-US"/>
              <a:t>(4)  </a:t>
            </a:r>
            <a:r>
              <a:rPr lang="en-US" b="1" i="1" u="sng"/>
              <a:t>if requested by the custodian</a:t>
            </a:r>
            <a:r>
              <a:rPr lang="en-US"/>
              <a:t>:</a:t>
            </a:r>
          </a:p>
          <a:p>
            <a:pPr marL="914400" lvl="2" indent="0">
              <a:buNone/>
            </a:pPr>
            <a:r>
              <a:rPr lang="en-US"/>
              <a:t>(i)  any number, username, address or other unique subscriber or account identifier assigned by the custodian to identify the principal's account; or</a:t>
            </a:r>
          </a:p>
          <a:p>
            <a:pPr marL="914400" lvl="2" indent="0">
              <a:buNone/>
            </a:pPr>
            <a:r>
              <a:rPr lang="en-US"/>
              <a:t>(ii)  evidence linking the account to the principal.</a:t>
            </a:r>
          </a:p>
          <a:p>
            <a:endParaRPr lang="en-US"/>
          </a:p>
        </p:txBody>
      </p:sp>
    </p:spTree>
    <p:extLst>
      <p:ext uri="{BB962C8B-B14F-4D97-AF65-F5344CB8AC3E}">
        <p14:creationId xmlns:p14="http://schemas.microsoft.com/office/powerpoint/2010/main" val="327975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DD69-8EF5-49E4-9F22-96C63E0BBF26}"/>
              </a:ext>
            </a:extLst>
          </p:cNvPr>
          <p:cNvSpPr>
            <a:spLocks noGrp="1"/>
          </p:cNvSpPr>
          <p:nvPr>
            <p:ph type="title"/>
          </p:nvPr>
        </p:nvSpPr>
        <p:spPr/>
        <p:txBody>
          <a:bodyPr/>
          <a:lstStyle/>
          <a:p>
            <a:r>
              <a:rPr lang="en-US"/>
              <a:t>Proposed Estate/Gift/GST Changes?</a:t>
            </a:r>
          </a:p>
        </p:txBody>
      </p:sp>
      <p:sp>
        <p:nvSpPr>
          <p:cNvPr id="3" name="Content Placeholder 2">
            <a:extLst>
              <a:ext uri="{FF2B5EF4-FFF2-40B4-BE49-F238E27FC236}">
                <a16:creationId xmlns:a16="http://schemas.microsoft.com/office/drawing/2014/main" id="{583C09F8-958C-4D85-8AED-EF78D62A1360}"/>
              </a:ext>
            </a:extLst>
          </p:cNvPr>
          <p:cNvSpPr>
            <a:spLocks noGrp="1"/>
          </p:cNvSpPr>
          <p:nvPr>
            <p:ph idx="1"/>
          </p:nvPr>
        </p:nvSpPr>
        <p:spPr/>
        <p:txBody>
          <a:bodyPr/>
          <a:lstStyle/>
          <a:p>
            <a:r>
              <a:rPr lang="en-US"/>
              <a:t>None under Biden’s American Families Plan </a:t>
            </a:r>
          </a:p>
          <a:p>
            <a:pPr lvl="1"/>
            <a:r>
              <a:rPr lang="en-US" sz="2000">
                <a:latin typeface="+mn-lt"/>
              </a:rPr>
              <a:t>Keep 40% Estate Tax Rate</a:t>
            </a:r>
          </a:p>
          <a:p>
            <a:pPr lvl="1"/>
            <a:r>
              <a:rPr lang="en-US" sz="2000">
                <a:latin typeface="+mn-lt"/>
              </a:rPr>
              <a:t>No Changes to $12,060,000 Exemption or Portability—YET!</a:t>
            </a:r>
          </a:p>
          <a:p>
            <a:pPr lvl="1"/>
            <a:endParaRPr lang="en-US" sz="2000"/>
          </a:p>
          <a:p>
            <a:r>
              <a:rPr lang="en-US"/>
              <a:t>Prior proposed legislation would have accelerated sunset of exclusions to pre-TCJA levels or lower</a:t>
            </a:r>
          </a:p>
          <a:p>
            <a:pPr marL="0" indent="0">
              <a:buNone/>
            </a:pPr>
            <a:endParaRPr lang="en-US"/>
          </a:p>
          <a:p>
            <a:r>
              <a:rPr lang="en-US"/>
              <a:t>American Families Plan initially contained proposed drastic overhaul of Grantor Trust Rules </a:t>
            </a:r>
          </a:p>
          <a:p>
            <a:endParaRPr lang="en-US"/>
          </a:p>
        </p:txBody>
      </p:sp>
    </p:spTree>
    <p:extLst>
      <p:ext uri="{BB962C8B-B14F-4D97-AF65-F5344CB8AC3E}">
        <p14:creationId xmlns:p14="http://schemas.microsoft.com/office/powerpoint/2010/main" val="3844360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4754D-AEB9-4462-9819-3D61BC89360A}"/>
              </a:ext>
            </a:extLst>
          </p:cNvPr>
          <p:cNvSpPr>
            <a:spLocks noGrp="1"/>
          </p:cNvSpPr>
          <p:nvPr>
            <p:ph type="title"/>
          </p:nvPr>
        </p:nvSpPr>
        <p:spPr/>
        <p:txBody>
          <a:bodyPr/>
          <a:lstStyle/>
          <a:p>
            <a:r>
              <a:rPr lang="en-US" i="1"/>
              <a:t>Section 14 Disclosure to Conservator</a:t>
            </a:r>
          </a:p>
        </p:txBody>
      </p:sp>
      <p:sp>
        <p:nvSpPr>
          <p:cNvPr id="3" name="Content Placeholder 2">
            <a:extLst>
              <a:ext uri="{FF2B5EF4-FFF2-40B4-BE49-F238E27FC236}">
                <a16:creationId xmlns:a16="http://schemas.microsoft.com/office/drawing/2014/main" id="{1B36664F-25E2-4D8B-ADA2-6519FF408DE7}"/>
              </a:ext>
            </a:extLst>
          </p:cNvPr>
          <p:cNvSpPr>
            <a:spLocks noGrp="1"/>
          </p:cNvSpPr>
          <p:nvPr>
            <p:ph idx="1"/>
          </p:nvPr>
        </p:nvSpPr>
        <p:spPr/>
        <p:txBody>
          <a:bodyPr>
            <a:normAutofit fontScale="92500" lnSpcReduction="10000"/>
          </a:bodyPr>
          <a:lstStyle/>
          <a:p>
            <a:r>
              <a:rPr lang="en-US"/>
              <a:t>14(a) Court may grant conservator access to content upon hearing </a:t>
            </a:r>
          </a:p>
          <a:p>
            <a:r>
              <a:rPr lang="en-US"/>
              <a:t>14(b) Absent contrary direction by user or court, custodian shall disclose catalogue (not content) upon receipt of:</a:t>
            </a:r>
          </a:p>
          <a:p>
            <a:pPr marL="457200" lvl="1" indent="0">
              <a:buNone/>
            </a:pPr>
            <a:r>
              <a:rPr lang="en-US"/>
              <a:t>(1)  a written request for disclosure in physical or electronic form;</a:t>
            </a:r>
          </a:p>
          <a:p>
            <a:pPr marL="457200" lvl="1" indent="0">
              <a:buNone/>
            </a:pPr>
            <a:r>
              <a:rPr lang="en-US"/>
              <a:t>(2)  a certified copy of the court order which gives the guardian of the estate authority over the digital assets of the protected person; and</a:t>
            </a:r>
          </a:p>
          <a:p>
            <a:pPr marL="457200" lvl="1" indent="0">
              <a:buNone/>
            </a:pPr>
            <a:r>
              <a:rPr lang="en-US"/>
              <a:t>(3)  if requested by the custodian:</a:t>
            </a:r>
          </a:p>
          <a:p>
            <a:pPr marL="914400" lvl="2" indent="0">
              <a:buNone/>
            </a:pPr>
            <a:r>
              <a:rPr lang="en-US"/>
              <a:t>(i)  any number, username, address or other unique subscriber or account identifier assigned by the custodian to identify the account of the protected person; or</a:t>
            </a:r>
          </a:p>
          <a:p>
            <a:pPr marL="914400" lvl="2" indent="0">
              <a:buNone/>
            </a:pPr>
            <a:r>
              <a:rPr lang="en-US"/>
              <a:t>(ii)  evidence linking the account to the protected person.</a:t>
            </a:r>
          </a:p>
          <a:p>
            <a:r>
              <a:rPr lang="en-US"/>
              <a:t>14(c) Grants conservator general authority to suspend or terminate an account with cause upon production of certified copy of order appointing conservator</a:t>
            </a:r>
          </a:p>
          <a:p>
            <a:endParaRPr lang="en-US"/>
          </a:p>
        </p:txBody>
      </p:sp>
    </p:spTree>
    <p:extLst>
      <p:ext uri="{BB962C8B-B14F-4D97-AF65-F5344CB8AC3E}">
        <p14:creationId xmlns:p14="http://schemas.microsoft.com/office/powerpoint/2010/main" val="1686871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BE4D-80B2-45EA-AA26-EA1339AB752B}"/>
              </a:ext>
            </a:extLst>
          </p:cNvPr>
          <p:cNvSpPr>
            <a:spLocks noGrp="1"/>
          </p:cNvSpPr>
          <p:nvPr>
            <p:ph type="title"/>
          </p:nvPr>
        </p:nvSpPr>
        <p:spPr/>
        <p:txBody>
          <a:bodyPr/>
          <a:lstStyle/>
          <a:p>
            <a:r>
              <a:rPr lang="en-US" i="1"/>
              <a:t>Section 12 Non-User Trustee’s Access to Content </a:t>
            </a:r>
          </a:p>
        </p:txBody>
      </p:sp>
      <p:sp>
        <p:nvSpPr>
          <p:cNvPr id="3" name="Content Placeholder 2">
            <a:extLst>
              <a:ext uri="{FF2B5EF4-FFF2-40B4-BE49-F238E27FC236}">
                <a16:creationId xmlns:a16="http://schemas.microsoft.com/office/drawing/2014/main" id="{A702307A-45C7-4285-8D01-E3E324480477}"/>
              </a:ext>
            </a:extLst>
          </p:cNvPr>
          <p:cNvSpPr>
            <a:spLocks noGrp="1"/>
          </p:cNvSpPr>
          <p:nvPr>
            <p:ph idx="1"/>
          </p:nvPr>
        </p:nvSpPr>
        <p:spPr>
          <a:xfrm>
            <a:off x="641445" y="1690688"/>
            <a:ext cx="10712355" cy="4486275"/>
          </a:xfrm>
        </p:spPr>
        <p:txBody>
          <a:bodyPr>
            <a:normAutofit fontScale="92500" lnSpcReduction="10000"/>
          </a:bodyPr>
          <a:lstStyle/>
          <a:p>
            <a:r>
              <a:rPr lang="en-US"/>
              <a:t>Applicable when trust, user, and court do not prohibit access</a:t>
            </a:r>
          </a:p>
          <a:p>
            <a:r>
              <a:rPr lang="en-US"/>
              <a:t>When Trust instrument grants access to content, a custodian shall disclose content upon receipt of:</a:t>
            </a:r>
          </a:p>
          <a:p>
            <a:pPr marL="0" indent="0">
              <a:buNone/>
            </a:pPr>
            <a:r>
              <a:rPr lang="en-US"/>
              <a:t>(1)  a written request for disclosure in physical or electronic form;</a:t>
            </a:r>
          </a:p>
          <a:p>
            <a:pPr marL="0" indent="0">
              <a:buNone/>
            </a:pPr>
            <a:r>
              <a:rPr lang="en-US"/>
              <a:t>(2)  a certified copy of the trust instrument or a certification of the trust (under UTC Section 1013), which includes consent to disclosure of the content of electronic communications to the trustee;</a:t>
            </a:r>
          </a:p>
          <a:p>
            <a:pPr marL="0" indent="0">
              <a:buNone/>
            </a:pPr>
            <a:r>
              <a:rPr lang="en-US"/>
              <a:t>(3)  a certification by the trustee, under penalty of perjury, that the trust exists and the trustee is a currently acting trustee of the trust; and</a:t>
            </a:r>
          </a:p>
          <a:p>
            <a:pPr marL="0" indent="0">
              <a:buNone/>
            </a:pPr>
            <a:r>
              <a:rPr lang="en-US"/>
              <a:t>(4)  </a:t>
            </a:r>
            <a:r>
              <a:rPr lang="en-US" b="1" i="1" u="sng"/>
              <a:t>if requested by the custodian</a:t>
            </a:r>
            <a:r>
              <a:rPr lang="en-US"/>
              <a:t>:</a:t>
            </a:r>
          </a:p>
          <a:p>
            <a:pPr marL="0" indent="0">
              <a:buNone/>
            </a:pPr>
            <a:r>
              <a:rPr lang="en-US"/>
              <a:t>	(i)  any number, username, address or other unique subscriber or account identifier assigned by the custodian to identify the trust's account; or</a:t>
            </a:r>
          </a:p>
          <a:p>
            <a:pPr marL="0" indent="0">
              <a:buNone/>
            </a:pPr>
            <a:r>
              <a:rPr lang="en-US"/>
              <a:t>	(ii)  evidence linking the account to the trust.</a:t>
            </a:r>
          </a:p>
          <a:p>
            <a:endParaRPr lang="en-US"/>
          </a:p>
        </p:txBody>
      </p:sp>
    </p:spTree>
    <p:extLst>
      <p:ext uri="{BB962C8B-B14F-4D97-AF65-F5344CB8AC3E}">
        <p14:creationId xmlns:p14="http://schemas.microsoft.com/office/powerpoint/2010/main" val="2584682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4749-C38F-4918-B3E1-D28F68C0BDB2}"/>
              </a:ext>
            </a:extLst>
          </p:cNvPr>
          <p:cNvSpPr>
            <a:spLocks noGrp="1"/>
          </p:cNvSpPr>
          <p:nvPr>
            <p:ph type="title"/>
          </p:nvPr>
        </p:nvSpPr>
        <p:spPr/>
        <p:txBody>
          <a:bodyPr/>
          <a:lstStyle/>
          <a:p>
            <a:r>
              <a:rPr lang="en-US" i="1"/>
              <a:t>Section 13 Disclosure of Catalogue to Non-User Trustee</a:t>
            </a:r>
          </a:p>
        </p:txBody>
      </p:sp>
      <p:sp>
        <p:nvSpPr>
          <p:cNvPr id="3" name="Content Placeholder 2">
            <a:extLst>
              <a:ext uri="{FF2B5EF4-FFF2-40B4-BE49-F238E27FC236}">
                <a16:creationId xmlns:a16="http://schemas.microsoft.com/office/drawing/2014/main" id="{18F406A3-5283-4A2E-A538-D84C94B36A17}"/>
              </a:ext>
            </a:extLst>
          </p:cNvPr>
          <p:cNvSpPr>
            <a:spLocks noGrp="1"/>
          </p:cNvSpPr>
          <p:nvPr>
            <p:ph idx="1"/>
          </p:nvPr>
        </p:nvSpPr>
        <p:spPr/>
        <p:txBody>
          <a:bodyPr>
            <a:normAutofit lnSpcReduction="10000"/>
          </a:bodyPr>
          <a:lstStyle/>
          <a:p>
            <a:r>
              <a:rPr lang="en-US"/>
              <a:t>Applicable when trust, user, and court do not prohibit access</a:t>
            </a:r>
          </a:p>
          <a:p>
            <a:r>
              <a:rPr lang="en-US"/>
              <a:t>Custodian shall disclose to a trustee a catalogue (and not content) in which the trust has a right or interest upon receipt of:</a:t>
            </a:r>
          </a:p>
          <a:p>
            <a:pPr marL="457200" lvl="1" indent="0">
              <a:buNone/>
            </a:pPr>
            <a:r>
              <a:rPr lang="en-US"/>
              <a:t>(1)  a written request for disclosure in physical or electronic form;</a:t>
            </a:r>
          </a:p>
          <a:p>
            <a:pPr marL="457200" lvl="1" indent="0">
              <a:buNone/>
            </a:pPr>
            <a:r>
              <a:rPr lang="en-US"/>
              <a:t>(2)  a certified copy of the trust instrument or a certification of the trust (under UTC Section 1013);</a:t>
            </a:r>
          </a:p>
          <a:p>
            <a:pPr marL="457200" lvl="1" indent="0">
              <a:buNone/>
            </a:pPr>
            <a:r>
              <a:rPr lang="en-US"/>
              <a:t>(3)  a certification by the trustee, under penalty of perjury, that the trust exists and the trustee is a currently acting trustee of the trust; and</a:t>
            </a:r>
          </a:p>
          <a:p>
            <a:pPr marL="457200" lvl="1" indent="0">
              <a:buNone/>
            </a:pPr>
            <a:r>
              <a:rPr lang="en-US"/>
              <a:t>(4)  </a:t>
            </a:r>
            <a:r>
              <a:rPr lang="en-US" b="1" i="1" u="sng"/>
              <a:t>if requested by the custodian</a:t>
            </a:r>
            <a:r>
              <a:rPr lang="en-US"/>
              <a:t>:</a:t>
            </a:r>
          </a:p>
          <a:p>
            <a:pPr marL="914400" lvl="2" indent="0">
              <a:buNone/>
            </a:pPr>
            <a:r>
              <a:rPr lang="en-US"/>
              <a:t>(i)  any number, username, address or other unique subscriber or account identifier assigned by the custodian to identify the trust's account; or</a:t>
            </a:r>
          </a:p>
          <a:p>
            <a:pPr marL="914400" lvl="2" indent="0">
              <a:buNone/>
            </a:pPr>
            <a:r>
              <a:rPr lang="en-US"/>
              <a:t>(ii)  evidence linking the account to the trust.</a:t>
            </a:r>
          </a:p>
          <a:p>
            <a:endParaRPr lang="en-US"/>
          </a:p>
          <a:p>
            <a:endParaRPr lang="en-US"/>
          </a:p>
        </p:txBody>
      </p:sp>
    </p:spTree>
    <p:extLst>
      <p:ext uri="{BB962C8B-B14F-4D97-AF65-F5344CB8AC3E}">
        <p14:creationId xmlns:p14="http://schemas.microsoft.com/office/powerpoint/2010/main" val="4243438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28318-722C-4F16-824F-0D9EEBF6CCAF}"/>
              </a:ext>
            </a:extLst>
          </p:cNvPr>
          <p:cNvSpPr>
            <a:spLocks noGrp="1"/>
          </p:cNvSpPr>
          <p:nvPr>
            <p:ph type="title"/>
          </p:nvPr>
        </p:nvSpPr>
        <p:spPr>
          <a:xfrm>
            <a:off x="838200" y="365126"/>
            <a:ext cx="10515600" cy="841633"/>
          </a:xfrm>
        </p:spPr>
        <p:txBody>
          <a:bodyPr/>
          <a:lstStyle/>
          <a:p>
            <a:r>
              <a:rPr lang="en-US" i="1"/>
              <a:t>Section 7 Personal Rep Access to Content</a:t>
            </a:r>
          </a:p>
        </p:txBody>
      </p:sp>
      <p:sp>
        <p:nvSpPr>
          <p:cNvPr id="3" name="Content Placeholder 2">
            <a:extLst>
              <a:ext uri="{FF2B5EF4-FFF2-40B4-BE49-F238E27FC236}">
                <a16:creationId xmlns:a16="http://schemas.microsoft.com/office/drawing/2014/main" id="{B91245CC-1C69-4EE8-8A2F-5BC779038297}"/>
              </a:ext>
            </a:extLst>
          </p:cNvPr>
          <p:cNvSpPr>
            <a:spLocks noGrp="1"/>
          </p:cNvSpPr>
          <p:nvPr>
            <p:ph idx="1"/>
          </p:nvPr>
        </p:nvSpPr>
        <p:spPr>
          <a:xfrm>
            <a:off x="838200" y="1268084"/>
            <a:ext cx="10515600" cy="5078126"/>
          </a:xfrm>
        </p:spPr>
        <p:txBody>
          <a:bodyPr>
            <a:normAutofit fontScale="32500" lnSpcReduction="20000"/>
          </a:bodyPr>
          <a:lstStyle/>
          <a:p>
            <a:endParaRPr lang="en-US" sz="7200"/>
          </a:p>
          <a:p>
            <a:endParaRPr lang="en-US" sz="7200"/>
          </a:p>
          <a:p>
            <a:r>
              <a:rPr lang="en-US" sz="7200"/>
              <a:t>Applicable when decedent consented to or court grants access to content</a:t>
            </a:r>
          </a:p>
          <a:p>
            <a:endParaRPr lang="en-US" sz="7200"/>
          </a:p>
          <a:p>
            <a:r>
              <a:rPr lang="en-US" sz="7200"/>
              <a:t>Personal Rep provides to custodian:</a:t>
            </a:r>
          </a:p>
          <a:p>
            <a:pPr marL="457200" lvl="1" indent="0">
              <a:buNone/>
            </a:pPr>
            <a:r>
              <a:rPr lang="en-US" sz="7200"/>
              <a:t>(1)  a written request for disclosure in physical or electronic form;</a:t>
            </a:r>
          </a:p>
          <a:p>
            <a:pPr marL="457200" lvl="1" indent="0">
              <a:buNone/>
            </a:pPr>
            <a:r>
              <a:rPr lang="en-US" sz="7200"/>
              <a:t>(2)  a certified copy of the death certificate of the user;</a:t>
            </a:r>
          </a:p>
          <a:p>
            <a:pPr marL="457200" lvl="1" indent="0">
              <a:buNone/>
            </a:pPr>
            <a:r>
              <a:rPr lang="en-US" sz="7200"/>
              <a:t>(3)  a certified copy of the letters of appointment, small estate affidavit, or court order;</a:t>
            </a:r>
          </a:p>
          <a:p>
            <a:pPr marL="457200" lvl="1" indent="0">
              <a:buNone/>
            </a:pPr>
            <a:r>
              <a:rPr lang="en-US" sz="7200"/>
              <a:t>(4)  unless the user provided direction using an online tool, a copy of the user's will, trust, power of attorney or other record evidencing the user's consent to disclosure of the content of electronic communications; and</a:t>
            </a:r>
          </a:p>
          <a:p>
            <a:endParaRPr lang="en-US"/>
          </a:p>
        </p:txBody>
      </p:sp>
    </p:spTree>
    <p:extLst>
      <p:ext uri="{BB962C8B-B14F-4D97-AF65-F5344CB8AC3E}">
        <p14:creationId xmlns:p14="http://schemas.microsoft.com/office/powerpoint/2010/main" val="1960228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1988-CB73-45C2-94EE-FF66373D5D39}"/>
              </a:ext>
            </a:extLst>
          </p:cNvPr>
          <p:cNvSpPr>
            <a:spLocks noGrp="1"/>
          </p:cNvSpPr>
          <p:nvPr>
            <p:ph type="title"/>
          </p:nvPr>
        </p:nvSpPr>
        <p:spPr/>
        <p:txBody>
          <a:bodyPr/>
          <a:lstStyle/>
          <a:p>
            <a:r>
              <a:rPr lang="en-US" i="1"/>
              <a:t>Section 7 (con’t)</a:t>
            </a:r>
          </a:p>
        </p:txBody>
      </p:sp>
      <p:sp>
        <p:nvSpPr>
          <p:cNvPr id="3" name="Content Placeholder 2">
            <a:extLst>
              <a:ext uri="{FF2B5EF4-FFF2-40B4-BE49-F238E27FC236}">
                <a16:creationId xmlns:a16="http://schemas.microsoft.com/office/drawing/2014/main" id="{F7EDD579-BD77-43CF-9C30-3623CB7B1606}"/>
              </a:ext>
            </a:extLst>
          </p:cNvPr>
          <p:cNvSpPr>
            <a:spLocks noGrp="1"/>
          </p:cNvSpPr>
          <p:nvPr>
            <p:ph idx="1"/>
          </p:nvPr>
        </p:nvSpPr>
        <p:spPr>
          <a:xfrm>
            <a:off x="483476" y="1292772"/>
            <a:ext cx="9566377" cy="4955627"/>
          </a:xfrm>
        </p:spPr>
        <p:txBody>
          <a:bodyPr>
            <a:normAutofit fontScale="25000" lnSpcReduction="20000"/>
          </a:bodyPr>
          <a:lstStyle/>
          <a:p>
            <a:pPr marL="457200" lvl="1" indent="0">
              <a:buNone/>
            </a:pPr>
            <a:r>
              <a:rPr lang="en-US" sz="7200"/>
              <a:t>(5)  </a:t>
            </a:r>
            <a:r>
              <a:rPr lang="en-US" sz="7200" b="1" i="1" u="sng"/>
              <a:t>if requested by the custodian</a:t>
            </a:r>
            <a:r>
              <a:rPr lang="en-US" sz="7200"/>
              <a:t>:</a:t>
            </a:r>
          </a:p>
          <a:p>
            <a:pPr marL="914400" lvl="2" indent="0">
              <a:buNone/>
            </a:pPr>
            <a:r>
              <a:rPr lang="en-US" sz="7200"/>
              <a:t>(A)  any number, username, address or other unique subscriber or account identifier, assigned by the custodian to identify the user's account;</a:t>
            </a:r>
          </a:p>
          <a:p>
            <a:pPr marL="914400" lvl="2" indent="0">
              <a:buNone/>
            </a:pPr>
            <a:endParaRPr lang="en-US" sz="7200"/>
          </a:p>
          <a:p>
            <a:pPr marL="914400" lvl="2" indent="0">
              <a:buNone/>
            </a:pPr>
            <a:r>
              <a:rPr lang="en-US" sz="7200"/>
              <a:t>(B)  evidence linking the account to the user; or</a:t>
            </a:r>
          </a:p>
          <a:p>
            <a:pPr marL="914400" lvl="2" indent="0">
              <a:buNone/>
            </a:pPr>
            <a:endParaRPr lang="en-US" sz="7200"/>
          </a:p>
          <a:p>
            <a:pPr marL="914400" lvl="2" indent="0">
              <a:buNone/>
            </a:pPr>
            <a:r>
              <a:rPr lang="en-US" sz="7200"/>
              <a:t>(C)  a finding by the court that:</a:t>
            </a:r>
          </a:p>
          <a:p>
            <a:pPr marL="1371600" lvl="3" indent="0">
              <a:buNone/>
            </a:pPr>
            <a:r>
              <a:rPr lang="en-US" sz="7200"/>
              <a:t>(i)  the user had a specific account with the custodian, identifiable by the information specified in subparagraph (i);</a:t>
            </a:r>
          </a:p>
          <a:p>
            <a:pPr marL="1371600" lvl="3" indent="0">
              <a:buNone/>
            </a:pPr>
            <a:r>
              <a:rPr lang="en-US" sz="7200"/>
              <a:t>(ii)  disclosure of the content of electronic communications of the user would not violate 18 U.S.C. Ch. 121 (relating to stored wire and electronic communications and transactional records access), section 222 of the Communications Act of 1934 (48 Stat. 1064, 47 U.S.C. § 222) or other applicable law;</a:t>
            </a:r>
          </a:p>
          <a:p>
            <a:pPr marL="1371600" lvl="3" indent="0">
              <a:buNone/>
            </a:pPr>
            <a:r>
              <a:rPr lang="en-US" sz="7200"/>
              <a:t>(iii)  unless the user provided direction using an online tool, the user consented to disclosure of the content of electronic communications; or</a:t>
            </a:r>
          </a:p>
          <a:p>
            <a:pPr marL="1371600" lvl="3" indent="0">
              <a:buNone/>
            </a:pPr>
            <a:r>
              <a:rPr lang="en-US" sz="7200"/>
              <a:t>(iv)  disclosure of the content of electronic communications of the user is reasonably necessary for administration of the estate.</a:t>
            </a:r>
          </a:p>
          <a:p>
            <a:pPr marL="0" indent="0">
              <a:buNone/>
            </a:pPr>
            <a:endParaRPr lang="en-US"/>
          </a:p>
        </p:txBody>
      </p:sp>
    </p:spTree>
    <p:extLst>
      <p:ext uri="{BB962C8B-B14F-4D97-AF65-F5344CB8AC3E}">
        <p14:creationId xmlns:p14="http://schemas.microsoft.com/office/powerpoint/2010/main" val="147267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578F-25C7-4442-AE20-02DA151DC047}"/>
              </a:ext>
            </a:extLst>
          </p:cNvPr>
          <p:cNvSpPr>
            <a:spLocks noGrp="1"/>
          </p:cNvSpPr>
          <p:nvPr>
            <p:ph type="title"/>
          </p:nvPr>
        </p:nvSpPr>
        <p:spPr/>
        <p:txBody>
          <a:bodyPr/>
          <a:lstStyle/>
          <a:p>
            <a:r>
              <a:rPr lang="en-US" i="1"/>
              <a:t>Section 8 Disclosure of Catalogue to Personal Representative</a:t>
            </a:r>
          </a:p>
        </p:txBody>
      </p:sp>
      <p:sp>
        <p:nvSpPr>
          <p:cNvPr id="3" name="Content Placeholder 2">
            <a:extLst>
              <a:ext uri="{FF2B5EF4-FFF2-40B4-BE49-F238E27FC236}">
                <a16:creationId xmlns:a16="http://schemas.microsoft.com/office/drawing/2014/main" id="{C8047485-C2D0-45AC-B436-77F57655DCFA}"/>
              </a:ext>
            </a:extLst>
          </p:cNvPr>
          <p:cNvSpPr>
            <a:spLocks noGrp="1"/>
          </p:cNvSpPr>
          <p:nvPr>
            <p:ph idx="1"/>
          </p:nvPr>
        </p:nvSpPr>
        <p:spPr/>
        <p:txBody>
          <a:bodyPr>
            <a:normAutofit fontScale="85000" lnSpcReduction="20000"/>
          </a:bodyPr>
          <a:lstStyle/>
          <a:p>
            <a:r>
              <a:rPr lang="en-US"/>
              <a:t>Applicable where neither decedent nor court prohibits access</a:t>
            </a:r>
          </a:p>
          <a:p>
            <a:r>
              <a:rPr lang="en-US"/>
              <a:t>Custodian shall provide catalogue to Personal Rep upon receipt of the following:</a:t>
            </a:r>
          </a:p>
          <a:p>
            <a:pPr marL="457200" lvl="1" indent="0">
              <a:buNone/>
            </a:pPr>
            <a:r>
              <a:rPr lang="en-US"/>
              <a:t>(1)  a written request for disclosure in physical or electronic form;</a:t>
            </a:r>
          </a:p>
          <a:p>
            <a:pPr marL="457200" lvl="1" indent="0">
              <a:buNone/>
            </a:pPr>
            <a:r>
              <a:rPr lang="en-US"/>
              <a:t>(2)  a certified copy of the death certificate of the user;</a:t>
            </a:r>
          </a:p>
          <a:p>
            <a:pPr marL="457200" lvl="1" indent="0">
              <a:buNone/>
            </a:pPr>
            <a:r>
              <a:rPr lang="en-US"/>
              <a:t>(3)  a certified copy of the letters; and</a:t>
            </a:r>
          </a:p>
          <a:p>
            <a:pPr marL="457200" lvl="1" indent="0">
              <a:buNone/>
            </a:pPr>
            <a:r>
              <a:rPr lang="en-US"/>
              <a:t>(4)  </a:t>
            </a:r>
            <a:r>
              <a:rPr lang="en-US" b="1" i="1" u="sng"/>
              <a:t>if requested by the custodian</a:t>
            </a:r>
            <a:r>
              <a:rPr lang="en-US"/>
              <a:t>:</a:t>
            </a:r>
          </a:p>
          <a:p>
            <a:pPr marL="914400" lvl="2" indent="0">
              <a:buNone/>
            </a:pPr>
            <a:r>
              <a:rPr lang="en-US"/>
              <a:t>(i)  any number, username, address or other unique subscriber or account identifier assigned by the custodian to identify the user's account;</a:t>
            </a:r>
          </a:p>
          <a:p>
            <a:pPr marL="914400" lvl="2" indent="0">
              <a:buNone/>
            </a:pPr>
            <a:r>
              <a:rPr lang="en-US"/>
              <a:t>(ii)  evidence linking the account to the user;(iii)  an affidavit by the personal representative stating that disclosure of the user's digital assets is reasonably necessary for administration of the estate; or</a:t>
            </a:r>
          </a:p>
          <a:p>
            <a:pPr marL="914400" lvl="2" indent="0">
              <a:buNone/>
            </a:pPr>
            <a:r>
              <a:rPr lang="en-US"/>
              <a:t>(iv)  a finding of the court that:</a:t>
            </a:r>
          </a:p>
          <a:p>
            <a:pPr marL="1371600" lvl="3" indent="0">
              <a:buNone/>
            </a:pPr>
            <a:r>
              <a:rPr lang="en-US"/>
              <a:t>(A)  the user had a specific account with the custodian identifiable by the information specified in subparagraph (i); or</a:t>
            </a:r>
          </a:p>
          <a:p>
            <a:pPr marL="1371600" lvl="3" indent="0">
              <a:buNone/>
            </a:pPr>
            <a:r>
              <a:rPr lang="en-US"/>
              <a:t>(B)  disclosure of the user's digital assets is reasonably necessary for administration of the estate.</a:t>
            </a:r>
          </a:p>
          <a:p>
            <a:endParaRPr lang="en-US"/>
          </a:p>
          <a:p>
            <a:endParaRPr lang="en-US"/>
          </a:p>
        </p:txBody>
      </p:sp>
    </p:spTree>
    <p:extLst>
      <p:ext uri="{BB962C8B-B14F-4D97-AF65-F5344CB8AC3E}">
        <p14:creationId xmlns:p14="http://schemas.microsoft.com/office/powerpoint/2010/main" val="3321884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a:defRPr/>
            </a:pPr>
            <a:r>
              <a:rPr lang="en-US" i="1"/>
              <a:t>Planning Tips During Estate Planning Phase?</a:t>
            </a:r>
            <a:br>
              <a:rPr lang="en-US"/>
            </a:br>
            <a:endParaRPr lang="en-US" cap="all">
              <a:solidFill>
                <a:srgbClr val="0E3A68"/>
              </a:solidFill>
            </a:endParaRPr>
          </a:p>
        </p:txBody>
      </p:sp>
      <p:sp>
        <p:nvSpPr>
          <p:cNvPr id="3" name="Content Placeholder 2"/>
          <p:cNvSpPr>
            <a:spLocks noGrp="1"/>
          </p:cNvSpPr>
          <p:nvPr>
            <p:ph idx="1"/>
          </p:nvPr>
        </p:nvSpPr>
        <p:spPr>
          <a:xfrm>
            <a:off x="838200" y="1825625"/>
            <a:ext cx="10515600" cy="4667250"/>
          </a:xfrm>
        </p:spPr>
        <p:txBody>
          <a:bodyPr>
            <a:normAutofit fontScale="92500" lnSpcReduction="20000"/>
          </a:bodyPr>
          <a:lstStyle/>
          <a:p>
            <a:pPr eaLnBrk="1" hangingPunct="1">
              <a:defRPr/>
            </a:pPr>
            <a:r>
              <a:rPr lang="en-US"/>
              <a:t>Discuss Nature and Extent of Digital Assets &amp; “Estate” with Clients</a:t>
            </a:r>
          </a:p>
          <a:p>
            <a:pPr lvl="1">
              <a:defRPr/>
            </a:pPr>
            <a:r>
              <a:rPr lang="en-US"/>
              <a:t>Consider questionnaire</a:t>
            </a:r>
          </a:p>
          <a:p>
            <a:pPr lvl="1">
              <a:defRPr/>
            </a:pPr>
            <a:r>
              <a:rPr lang="en-US"/>
              <a:t>Consider economic and/or sentimental value</a:t>
            </a:r>
          </a:p>
          <a:p>
            <a:pPr>
              <a:defRPr/>
            </a:pPr>
            <a:r>
              <a:rPr lang="en-US"/>
              <a:t>Discuss Clients’ Intent</a:t>
            </a:r>
          </a:p>
          <a:p>
            <a:pPr>
              <a:defRPr/>
            </a:pPr>
            <a:r>
              <a:rPr lang="en-US"/>
              <a:t>Include Language in Planning Documents to Grant Fiduciaries Appropriate Access to Digital Asses </a:t>
            </a:r>
          </a:p>
          <a:p>
            <a:pPr lvl="1">
              <a:defRPr/>
            </a:pPr>
            <a:r>
              <a:rPr lang="en-US"/>
              <a:t>Financial POAs</a:t>
            </a:r>
          </a:p>
          <a:p>
            <a:pPr lvl="1">
              <a:defRPr/>
            </a:pPr>
            <a:r>
              <a:rPr lang="en-US"/>
              <a:t>Trusts</a:t>
            </a:r>
          </a:p>
          <a:p>
            <a:pPr lvl="1">
              <a:defRPr/>
            </a:pPr>
            <a:r>
              <a:rPr lang="en-US"/>
              <a:t>Wills</a:t>
            </a:r>
          </a:p>
          <a:p>
            <a:pPr>
              <a:defRPr/>
            </a:pPr>
            <a:r>
              <a:rPr lang="en-US"/>
              <a:t> Entrust passwords or grant immediate access to reliable source </a:t>
            </a:r>
          </a:p>
          <a:p>
            <a:pPr lvl="1">
              <a:defRPr/>
            </a:pPr>
            <a:r>
              <a:rPr lang="en-US"/>
              <a:t>Provide Instructions</a:t>
            </a:r>
          </a:p>
          <a:p>
            <a:pPr lvl="1">
              <a:defRPr/>
            </a:pPr>
            <a:r>
              <a:rPr lang="en-US"/>
              <a:t>Engage services of on-line afterlife company</a:t>
            </a:r>
          </a:p>
          <a:p>
            <a:pPr lvl="1">
              <a:defRPr/>
            </a:pPr>
            <a:r>
              <a:rPr lang="en-US"/>
              <a:t>Deal with RIA for cryptocurrency “vault”</a:t>
            </a:r>
          </a:p>
          <a:p>
            <a:pPr eaLnBrk="1" hangingPunct="1">
              <a:defRPr/>
            </a:pPr>
            <a:r>
              <a:rPr lang="en-US"/>
              <a:t>Minimize size of digital estate</a:t>
            </a:r>
          </a:p>
          <a:p>
            <a:pPr eaLnBrk="1" hangingPunct="1">
              <a:defRPr/>
            </a:pPr>
            <a:endParaRPr lang="en-US"/>
          </a:p>
        </p:txBody>
      </p:sp>
      <p:sp>
        <p:nvSpPr>
          <p:cNvPr id="134148" name="Slide Number Placeholder 3"/>
          <p:cNvSpPr>
            <a:spLocks noGrp="1"/>
          </p:cNvSpPr>
          <p:nvPr>
            <p:ph type="sldNum" sz="quarter" idx="12"/>
          </p:nvPr>
        </p:nvSpPr>
        <p:spPr>
          <a:noFill/>
        </p:spPr>
        <p:txBody>
          <a:bodyPr/>
          <a:lstStyle/>
          <a:p>
            <a:endParaRPr lang="en-US"/>
          </a:p>
          <a:p>
            <a:fld id="{461368BA-B4D7-478D-A773-96FC029AE66D}" type="slidenum">
              <a:rPr lang="en-US" smtClean="0"/>
              <a:t>56</a:t>
            </a:fld>
            <a:endParaRPr lang="en-US"/>
          </a:p>
        </p:txBody>
      </p:sp>
    </p:spTree>
    <p:extLst>
      <p:ext uri="{BB962C8B-B14F-4D97-AF65-F5344CB8AC3E}">
        <p14:creationId xmlns:p14="http://schemas.microsoft.com/office/powerpoint/2010/main" val="11248913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564B-BEA7-4292-80E4-89738EFFFA09}"/>
              </a:ext>
            </a:extLst>
          </p:cNvPr>
          <p:cNvSpPr>
            <a:spLocks noGrp="1"/>
          </p:cNvSpPr>
          <p:nvPr>
            <p:ph type="title"/>
          </p:nvPr>
        </p:nvSpPr>
        <p:spPr/>
        <p:txBody>
          <a:bodyPr/>
          <a:lstStyle/>
          <a:p>
            <a:r>
              <a:rPr lang="en-US" i="1"/>
              <a:t>Planning Tips When Named as Fiduciary?</a:t>
            </a:r>
          </a:p>
        </p:txBody>
      </p:sp>
      <p:sp>
        <p:nvSpPr>
          <p:cNvPr id="3" name="Content Placeholder 2">
            <a:extLst>
              <a:ext uri="{FF2B5EF4-FFF2-40B4-BE49-F238E27FC236}">
                <a16:creationId xmlns:a16="http://schemas.microsoft.com/office/drawing/2014/main" id="{0DB7EC47-55CD-4F08-9C68-251324ADB209}"/>
              </a:ext>
            </a:extLst>
          </p:cNvPr>
          <p:cNvSpPr>
            <a:spLocks noGrp="1"/>
          </p:cNvSpPr>
          <p:nvPr>
            <p:ph idx="1"/>
          </p:nvPr>
        </p:nvSpPr>
        <p:spPr/>
        <p:txBody>
          <a:bodyPr>
            <a:normAutofit/>
          </a:bodyPr>
          <a:lstStyle/>
          <a:p>
            <a:r>
              <a:rPr lang="en-US"/>
              <a:t>Encourage clients to let you know when your organization is named as a fiduciary</a:t>
            </a:r>
          </a:p>
          <a:p>
            <a:endParaRPr lang="en-US"/>
          </a:p>
          <a:p>
            <a:r>
              <a:rPr lang="en-US"/>
              <a:t>Provide general information to clients about need to address access to their digital assets and why access is important – regardless of whom they appoint as their fiduciaries</a:t>
            </a:r>
          </a:p>
          <a:p>
            <a:endParaRPr lang="en-US"/>
          </a:p>
          <a:p>
            <a:r>
              <a:rPr lang="en-US"/>
              <a:t>Have procedures in place to identify and obtain digital assets that are necessary to fiduciary appointment based on the laws in your jurisdiction</a:t>
            </a:r>
          </a:p>
          <a:p>
            <a:endParaRPr lang="en-US"/>
          </a:p>
        </p:txBody>
      </p:sp>
    </p:spTree>
    <p:extLst>
      <p:ext uri="{BB962C8B-B14F-4D97-AF65-F5344CB8AC3E}">
        <p14:creationId xmlns:p14="http://schemas.microsoft.com/office/powerpoint/2010/main" val="24537301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8CBB2-ECC2-47CE-875A-3CD48D37C681}"/>
              </a:ext>
            </a:extLst>
          </p:cNvPr>
          <p:cNvSpPr>
            <a:spLocks noGrp="1"/>
          </p:cNvSpPr>
          <p:nvPr>
            <p:ph type="title"/>
          </p:nvPr>
        </p:nvSpPr>
        <p:spPr/>
        <p:txBody>
          <a:bodyPr/>
          <a:lstStyle/>
          <a:p>
            <a:r>
              <a:rPr lang="en-US" i="1"/>
              <a:t>Planning Tips for Custodians?</a:t>
            </a:r>
          </a:p>
        </p:txBody>
      </p:sp>
      <p:sp>
        <p:nvSpPr>
          <p:cNvPr id="3" name="Content Placeholder 2">
            <a:extLst>
              <a:ext uri="{FF2B5EF4-FFF2-40B4-BE49-F238E27FC236}">
                <a16:creationId xmlns:a16="http://schemas.microsoft.com/office/drawing/2014/main" id="{000C07B0-CD39-4530-A5D7-D6A281A25B57}"/>
              </a:ext>
            </a:extLst>
          </p:cNvPr>
          <p:cNvSpPr>
            <a:spLocks noGrp="1"/>
          </p:cNvSpPr>
          <p:nvPr>
            <p:ph idx="1"/>
          </p:nvPr>
        </p:nvSpPr>
        <p:spPr/>
        <p:txBody>
          <a:bodyPr>
            <a:normAutofit lnSpcReduction="10000"/>
          </a:bodyPr>
          <a:lstStyle/>
          <a:p>
            <a:r>
              <a:rPr lang="en-US"/>
              <a:t>Banks and Trust Companies will often hold digital assets needed by clients’ fiduciaries</a:t>
            </a:r>
          </a:p>
          <a:p>
            <a:endParaRPr lang="en-US"/>
          </a:p>
          <a:p>
            <a:r>
              <a:rPr lang="en-US"/>
              <a:t>Be aware of the law in your jurisdiction but be aware that the law of the client’s or fiduciary’s jurisdiction might be relevant</a:t>
            </a:r>
          </a:p>
          <a:p>
            <a:endParaRPr lang="en-US"/>
          </a:p>
          <a:p>
            <a:r>
              <a:rPr lang="en-US"/>
              <a:t>Clearly set out requirements for access to digital assets</a:t>
            </a:r>
          </a:p>
          <a:p>
            <a:endParaRPr lang="en-US"/>
          </a:p>
          <a:p>
            <a:r>
              <a:rPr lang="en-US"/>
              <a:t>Set up methods for clients to proactively allow access to their digital assets through TOSA’s and other online tools, as well we specific statements of intent</a:t>
            </a:r>
          </a:p>
        </p:txBody>
      </p:sp>
    </p:spTree>
    <p:extLst>
      <p:ext uri="{BB962C8B-B14F-4D97-AF65-F5344CB8AC3E}">
        <p14:creationId xmlns:p14="http://schemas.microsoft.com/office/powerpoint/2010/main" val="23951518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78B5-AB3F-457C-853A-EDDE38BDC632}"/>
              </a:ext>
            </a:extLst>
          </p:cNvPr>
          <p:cNvSpPr>
            <a:spLocks noGrp="1"/>
          </p:cNvSpPr>
          <p:nvPr>
            <p:ph type="title"/>
          </p:nvPr>
        </p:nvSpPr>
        <p:spPr/>
        <p:txBody>
          <a:bodyPr/>
          <a:lstStyle/>
          <a:p>
            <a:r>
              <a:rPr lang="en-US" i="1"/>
              <a:t>Planning Tips for Fiduciaries?</a:t>
            </a:r>
          </a:p>
        </p:txBody>
      </p:sp>
      <p:sp>
        <p:nvSpPr>
          <p:cNvPr id="3" name="Content Placeholder 2">
            <a:extLst>
              <a:ext uri="{FF2B5EF4-FFF2-40B4-BE49-F238E27FC236}">
                <a16:creationId xmlns:a16="http://schemas.microsoft.com/office/drawing/2014/main" id="{EDACF437-EC97-4AB9-BB61-AFCEEA5A174A}"/>
              </a:ext>
            </a:extLst>
          </p:cNvPr>
          <p:cNvSpPr>
            <a:spLocks noGrp="1"/>
          </p:cNvSpPr>
          <p:nvPr>
            <p:ph idx="1"/>
          </p:nvPr>
        </p:nvSpPr>
        <p:spPr/>
        <p:txBody>
          <a:bodyPr/>
          <a:lstStyle/>
          <a:p>
            <a:r>
              <a:rPr lang="en-US"/>
              <a:t>Encourage clients to provide information on fiduciary appointments – executors, trustees, agents</a:t>
            </a:r>
          </a:p>
          <a:p>
            <a:endParaRPr lang="en-US"/>
          </a:p>
          <a:p>
            <a:r>
              <a:rPr lang="en-US"/>
              <a:t>Ask clients to provide documents when your organization is appointed as a fiduciary</a:t>
            </a:r>
          </a:p>
          <a:p>
            <a:endParaRPr lang="en-US"/>
          </a:p>
          <a:p>
            <a:r>
              <a:rPr lang="en-US"/>
              <a:t>Provide general information to clients about the importance of the client planning for digital assets by giving fiduciaries access</a:t>
            </a:r>
          </a:p>
        </p:txBody>
      </p:sp>
    </p:spTree>
    <p:extLst>
      <p:ext uri="{BB962C8B-B14F-4D97-AF65-F5344CB8AC3E}">
        <p14:creationId xmlns:p14="http://schemas.microsoft.com/office/powerpoint/2010/main" val="152874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79F00-6ADC-4D8C-B7FE-2F71169B9A40}"/>
              </a:ext>
            </a:extLst>
          </p:cNvPr>
          <p:cNvSpPr>
            <a:spLocks noGrp="1"/>
          </p:cNvSpPr>
          <p:nvPr>
            <p:ph type="title"/>
          </p:nvPr>
        </p:nvSpPr>
        <p:spPr/>
        <p:txBody>
          <a:bodyPr/>
          <a:lstStyle/>
          <a:p>
            <a:r>
              <a:rPr lang="en-US"/>
              <a:t>Relevant Federal Tax Updates </a:t>
            </a:r>
          </a:p>
        </p:txBody>
      </p:sp>
      <p:sp>
        <p:nvSpPr>
          <p:cNvPr id="3" name="Content Placeholder 2">
            <a:extLst>
              <a:ext uri="{FF2B5EF4-FFF2-40B4-BE49-F238E27FC236}">
                <a16:creationId xmlns:a16="http://schemas.microsoft.com/office/drawing/2014/main" id="{D248AAB8-20DB-48FE-8A0B-A69E5584687B}"/>
              </a:ext>
            </a:extLst>
          </p:cNvPr>
          <p:cNvSpPr>
            <a:spLocks noGrp="1"/>
          </p:cNvSpPr>
          <p:nvPr>
            <p:ph idx="1"/>
          </p:nvPr>
        </p:nvSpPr>
        <p:spPr>
          <a:xfrm>
            <a:off x="872360" y="1366346"/>
            <a:ext cx="9177494" cy="4882054"/>
          </a:xfrm>
        </p:spPr>
        <p:txBody>
          <a:bodyPr>
            <a:normAutofit fontScale="92500" lnSpcReduction="10000"/>
          </a:bodyPr>
          <a:lstStyle/>
          <a:p>
            <a:r>
              <a:rPr lang="en-US" sz="2200"/>
              <a:t>IRS Notice 2022-06</a:t>
            </a:r>
          </a:p>
          <a:p>
            <a:pPr lvl="1"/>
            <a:r>
              <a:rPr lang="en-US" sz="2000">
                <a:latin typeface="+mn-lt"/>
              </a:rPr>
              <a:t>G</a:t>
            </a:r>
            <a:r>
              <a:rPr lang="en-US" sz="2000" b="0" i="0">
                <a:effectLst/>
                <a:latin typeface="+mn-lt"/>
              </a:rPr>
              <a:t>uidance on </a:t>
            </a:r>
            <a:r>
              <a:rPr lang="en-US" sz="2000">
                <a:latin typeface="+mn-lt"/>
              </a:rPr>
              <a:t>when </a:t>
            </a:r>
            <a:r>
              <a:rPr lang="en-US" sz="2000" b="0" i="0">
                <a:effectLst/>
                <a:latin typeface="+mn-lt"/>
              </a:rPr>
              <a:t>periodic payments from an individual account under a qualified retirement plan are considered a series of substantially equal periodic payments (SEPPs)</a:t>
            </a:r>
          </a:p>
          <a:p>
            <a:pPr marL="457200" lvl="1" indent="0">
              <a:buNone/>
            </a:pPr>
            <a:endParaRPr lang="en-US" sz="2000">
              <a:latin typeface="+mn-lt"/>
            </a:endParaRPr>
          </a:p>
          <a:p>
            <a:r>
              <a:rPr lang="en-US" sz="2200"/>
              <a:t>Treasury &amp; IRS Final Reg 114615-16</a:t>
            </a:r>
          </a:p>
          <a:p>
            <a:pPr lvl="2"/>
            <a:r>
              <a:rPr lang="en-US" sz="1800"/>
              <a:t>Pre-June 2015 IRS automatically issued closing letter for 706</a:t>
            </a:r>
          </a:p>
          <a:p>
            <a:pPr lvl="2"/>
            <a:r>
              <a:rPr lang="en-US" sz="1800"/>
              <a:t>Post-June 2015 IRS only issues closing letters upon request</a:t>
            </a:r>
          </a:p>
          <a:p>
            <a:pPr lvl="2"/>
            <a:r>
              <a:rPr lang="en-US" sz="1800"/>
              <a:t>New Reg $67 fee for closing letter after 10/28/2011</a:t>
            </a:r>
          </a:p>
          <a:p>
            <a:pPr marL="914400" lvl="2" indent="0">
              <a:buNone/>
            </a:pPr>
            <a:endParaRPr lang="en-US" sz="1800"/>
          </a:p>
          <a:p>
            <a:r>
              <a:rPr lang="en-US" sz="2200"/>
              <a:t>IRS Final Regs Section 67(e) Grantor Trust Deductions  </a:t>
            </a:r>
          </a:p>
          <a:p>
            <a:pPr lvl="1"/>
            <a:r>
              <a:rPr lang="en-US" sz="2000"/>
              <a:t>October 2020 Final Reg confirmed that allowed deductions for non-grantor trusts under 67(e) are not misc. deductions temporarily suspended under TCJA </a:t>
            </a:r>
          </a:p>
        </p:txBody>
      </p:sp>
    </p:spTree>
    <p:extLst>
      <p:ext uri="{BB962C8B-B14F-4D97-AF65-F5344CB8AC3E}">
        <p14:creationId xmlns:p14="http://schemas.microsoft.com/office/powerpoint/2010/main" val="10616378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1649-9E72-4D42-9A37-DFAF02461E54}"/>
              </a:ext>
            </a:extLst>
          </p:cNvPr>
          <p:cNvSpPr>
            <a:spLocks noGrp="1"/>
          </p:cNvSpPr>
          <p:nvPr>
            <p:ph type="title"/>
          </p:nvPr>
        </p:nvSpPr>
        <p:spPr/>
        <p:txBody>
          <a:bodyPr/>
          <a:lstStyle/>
          <a:p>
            <a:r>
              <a:rPr lang="en-US" i="1"/>
              <a:t>Final Thoughts</a:t>
            </a:r>
          </a:p>
        </p:txBody>
      </p:sp>
      <p:sp>
        <p:nvSpPr>
          <p:cNvPr id="3" name="Content Placeholder 2">
            <a:extLst>
              <a:ext uri="{FF2B5EF4-FFF2-40B4-BE49-F238E27FC236}">
                <a16:creationId xmlns:a16="http://schemas.microsoft.com/office/drawing/2014/main" id="{E72E1792-E60F-4737-A6B2-9D4750FEFF5F}"/>
              </a:ext>
            </a:extLst>
          </p:cNvPr>
          <p:cNvSpPr>
            <a:spLocks noGrp="1"/>
          </p:cNvSpPr>
          <p:nvPr>
            <p:ph idx="1"/>
          </p:nvPr>
        </p:nvSpPr>
        <p:spPr>
          <a:xfrm>
            <a:off x="756746" y="1576552"/>
            <a:ext cx="9293108" cy="4671847"/>
          </a:xfrm>
        </p:spPr>
        <p:txBody>
          <a:bodyPr/>
          <a:lstStyle/>
          <a:p>
            <a:r>
              <a:rPr lang="en-US"/>
              <a:t>Be aware of the law in your jurisdiction – each state that passes RUFADAA can, and many have, made their own tweaks, and some have passed something different</a:t>
            </a:r>
          </a:p>
          <a:p>
            <a:endParaRPr lang="en-US"/>
          </a:p>
          <a:p>
            <a:r>
              <a:rPr lang="en-US"/>
              <a:t>Prepare clients – inform them of the importance of planning for digital assets and encourage them to make arrangements</a:t>
            </a:r>
          </a:p>
          <a:p>
            <a:endParaRPr lang="en-US"/>
          </a:p>
          <a:p>
            <a:r>
              <a:rPr lang="en-US"/>
              <a:t>Have policies in place to address issues that arise concerning digital assets – both from the custodian side and the fiduciary side</a:t>
            </a:r>
          </a:p>
          <a:p>
            <a:r>
              <a:rPr lang="en-US"/>
              <a:t>Read Federated Hermes’ “Access to Digital Asset Guide” for checklists, etc. </a:t>
            </a:r>
          </a:p>
        </p:txBody>
      </p:sp>
    </p:spTree>
    <p:extLst>
      <p:ext uri="{BB962C8B-B14F-4D97-AF65-F5344CB8AC3E}">
        <p14:creationId xmlns:p14="http://schemas.microsoft.com/office/powerpoint/2010/main" val="393267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C4D1-A68F-4D08-A490-7D61FDEC95DB}"/>
              </a:ext>
            </a:extLst>
          </p:cNvPr>
          <p:cNvSpPr>
            <a:spLocks noGrp="1"/>
          </p:cNvSpPr>
          <p:nvPr>
            <p:ph type="title"/>
          </p:nvPr>
        </p:nvSpPr>
        <p:spPr/>
        <p:txBody>
          <a:bodyPr/>
          <a:lstStyle/>
          <a:p>
            <a:r>
              <a:rPr lang="en-US"/>
              <a:t>DOL Enforcement ESG Investments &amp; Proxy Voting </a:t>
            </a:r>
            <a:br>
              <a:rPr lang="en-US"/>
            </a:br>
            <a:endParaRPr lang="en-US"/>
          </a:p>
        </p:txBody>
      </p:sp>
      <p:sp>
        <p:nvSpPr>
          <p:cNvPr id="3" name="Content Placeholder 2">
            <a:extLst>
              <a:ext uri="{FF2B5EF4-FFF2-40B4-BE49-F238E27FC236}">
                <a16:creationId xmlns:a16="http://schemas.microsoft.com/office/drawing/2014/main" id="{78B6A834-48B8-492C-BB4C-566F6C9ABF83}"/>
              </a:ext>
            </a:extLst>
          </p:cNvPr>
          <p:cNvSpPr>
            <a:spLocks noGrp="1"/>
          </p:cNvSpPr>
          <p:nvPr>
            <p:ph idx="1"/>
          </p:nvPr>
        </p:nvSpPr>
        <p:spPr>
          <a:xfrm>
            <a:off x="914400" y="1944414"/>
            <a:ext cx="9135453" cy="4303985"/>
          </a:xfrm>
        </p:spPr>
        <p:txBody>
          <a:bodyPr>
            <a:normAutofit fontScale="85000" lnSpcReduction="10000"/>
          </a:bodyPr>
          <a:lstStyle/>
          <a:p>
            <a:r>
              <a:rPr lang="en-US"/>
              <a:t>11/13/2020 DOL final rule on “Financial Factors in Selecting Plan Investments” </a:t>
            </a:r>
          </a:p>
          <a:p>
            <a:pPr lvl="1"/>
            <a:r>
              <a:rPr lang="en-US"/>
              <a:t>85 Fed Reg 72846 11/13/2020</a:t>
            </a:r>
          </a:p>
          <a:p>
            <a:pPr lvl="1"/>
            <a:r>
              <a:rPr lang="en-US"/>
              <a:t>Adopted amendments to “investment duties” regulation under ERISA generally requiring plan fiduciaries to selection investments based solely on “pecuniary factors”</a:t>
            </a:r>
          </a:p>
          <a:p>
            <a:pPr marL="457200" lvl="1" indent="0">
              <a:buNone/>
            </a:pPr>
            <a:endParaRPr lang="en-US"/>
          </a:p>
          <a:p>
            <a:r>
              <a:rPr lang="en-US"/>
              <a:t>12/16/2020 DOL final rule directed agencies review existing regs for inconsistence wit final rule</a:t>
            </a:r>
          </a:p>
          <a:p>
            <a:pPr marL="0" indent="0">
              <a:buNone/>
            </a:pPr>
            <a:r>
              <a:rPr lang="en-US"/>
              <a:t> </a:t>
            </a:r>
          </a:p>
          <a:p>
            <a:r>
              <a:rPr lang="en-US"/>
              <a:t>Stakeholders Responded!</a:t>
            </a:r>
          </a:p>
          <a:p>
            <a:endParaRPr lang="en-US"/>
          </a:p>
          <a:p>
            <a:r>
              <a:rPr lang="en-US"/>
              <a:t>3/10/2021 DOL Statement that it will not enforce final rule pending further review</a:t>
            </a:r>
          </a:p>
          <a:p>
            <a:pPr lvl="1"/>
            <a:r>
              <a:rPr lang="en-US"/>
              <a:t>Notably, DOL stated will still pursue and enforce statutory duty of prudence &amp; Loyalty  stated  PTE 2020-02, “Improving Investment Advice for Workers and Retirees”</a:t>
            </a:r>
          </a:p>
        </p:txBody>
      </p:sp>
    </p:spTree>
    <p:extLst>
      <p:ext uri="{BB962C8B-B14F-4D97-AF65-F5344CB8AC3E}">
        <p14:creationId xmlns:p14="http://schemas.microsoft.com/office/powerpoint/2010/main" val="3156101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6BE27-1E19-4018-8F47-D5F687BB4051}"/>
              </a:ext>
            </a:extLst>
          </p:cNvPr>
          <p:cNvSpPr>
            <a:spLocks noGrp="1"/>
          </p:cNvSpPr>
          <p:nvPr>
            <p:ph type="title"/>
          </p:nvPr>
        </p:nvSpPr>
        <p:spPr/>
        <p:txBody>
          <a:bodyPr/>
          <a:lstStyle/>
          <a:p>
            <a:r>
              <a:rPr lang="en-US"/>
              <a:t>DOL Fiduciary Advice Exemption </a:t>
            </a:r>
          </a:p>
        </p:txBody>
      </p:sp>
      <p:sp>
        <p:nvSpPr>
          <p:cNvPr id="3" name="Content Placeholder 2">
            <a:extLst>
              <a:ext uri="{FF2B5EF4-FFF2-40B4-BE49-F238E27FC236}">
                <a16:creationId xmlns:a16="http://schemas.microsoft.com/office/drawing/2014/main" id="{45EA1540-884D-4CB7-8C48-837AE4DCB21D}"/>
              </a:ext>
            </a:extLst>
          </p:cNvPr>
          <p:cNvSpPr>
            <a:spLocks noGrp="1"/>
          </p:cNvSpPr>
          <p:nvPr>
            <p:ph idx="1"/>
          </p:nvPr>
        </p:nvSpPr>
        <p:spPr>
          <a:xfrm>
            <a:off x="756744" y="1408386"/>
            <a:ext cx="9293109" cy="4840014"/>
          </a:xfrm>
        </p:spPr>
        <p:txBody>
          <a:bodyPr>
            <a:normAutofit lnSpcReduction="10000"/>
          </a:bodyPr>
          <a:lstStyle/>
          <a:p>
            <a:r>
              <a:rPr lang="en-US"/>
              <a:t>PTE 2020-02 “Improving Investment Advice for Workers and Retirees”</a:t>
            </a:r>
          </a:p>
          <a:p>
            <a:pPr lvl="1">
              <a:lnSpc>
                <a:spcPct val="110000"/>
              </a:lnSpc>
              <a:spcBef>
                <a:spcPct val="0"/>
              </a:spcBef>
            </a:pPr>
            <a:r>
              <a:rPr lang="en-US"/>
              <a:t>Adopted by DOL 12/18/2020 DOL </a:t>
            </a:r>
          </a:p>
          <a:p>
            <a:pPr lvl="1">
              <a:lnSpc>
                <a:spcPct val="110000"/>
              </a:lnSpc>
              <a:spcBef>
                <a:spcPct val="0"/>
              </a:spcBef>
            </a:pPr>
            <a:r>
              <a:rPr lang="en-US"/>
              <a:t>Investment Advice must be in best interest </a:t>
            </a:r>
          </a:p>
          <a:p>
            <a:pPr lvl="1">
              <a:lnSpc>
                <a:spcPct val="110000"/>
              </a:lnSpc>
              <a:spcBef>
                <a:spcPct val="0"/>
              </a:spcBef>
            </a:pPr>
            <a:r>
              <a:rPr lang="en-US"/>
              <a:t>Effective 2/16/2021</a:t>
            </a:r>
          </a:p>
          <a:p>
            <a:pPr marL="457200" lvl="1" indent="0">
              <a:buNone/>
            </a:pPr>
            <a:endParaRPr lang="en-US"/>
          </a:p>
          <a:p>
            <a:r>
              <a:rPr lang="en-US"/>
              <a:t>Following 5</a:t>
            </a:r>
            <a:r>
              <a:rPr lang="en-US" baseline="30000"/>
              <a:t>th</a:t>
            </a:r>
            <a:r>
              <a:rPr lang="en-US"/>
              <a:t> Circuit Opinion, DHS issued Field Advisory Bulletin stating it would not pursue prohibited transaction claims against investment advisor fiduciaries who worked “diligently &amp; in good faith to comply with impartial conduct standards” under new PTE</a:t>
            </a:r>
          </a:p>
          <a:p>
            <a:endParaRPr lang="en-US"/>
          </a:p>
          <a:p>
            <a:r>
              <a:rPr lang="en-US"/>
              <a:t>Impartial Conduct Standard Components:</a:t>
            </a:r>
          </a:p>
          <a:p>
            <a:pPr lvl="1">
              <a:lnSpc>
                <a:spcPct val="110000"/>
              </a:lnSpc>
              <a:spcBef>
                <a:spcPct val="0"/>
              </a:spcBef>
            </a:pPr>
            <a:r>
              <a:rPr lang="en-US"/>
              <a:t>Best Interest standard</a:t>
            </a:r>
          </a:p>
          <a:p>
            <a:pPr lvl="1">
              <a:lnSpc>
                <a:spcPct val="110000"/>
              </a:lnSpc>
              <a:spcBef>
                <a:spcPct val="0"/>
              </a:spcBef>
            </a:pPr>
            <a:r>
              <a:rPr lang="en-US"/>
              <a:t>Reasonable Compensation Standard</a:t>
            </a:r>
          </a:p>
          <a:p>
            <a:pPr lvl="1">
              <a:lnSpc>
                <a:spcPct val="110000"/>
              </a:lnSpc>
              <a:spcBef>
                <a:spcPct val="0"/>
              </a:spcBef>
            </a:pPr>
            <a:r>
              <a:rPr lang="en-US"/>
              <a:t>Requirement to not make misleading statements about investment transactions </a:t>
            </a:r>
          </a:p>
        </p:txBody>
      </p:sp>
    </p:spTree>
    <p:extLst>
      <p:ext uri="{BB962C8B-B14F-4D97-AF65-F5344CB8AC3E}">
        <p14:creationId xmlns:p14="http://schemas.microsoft.com/office/powerpoint/2010/main" val="268660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5A03-06A9-4F23-A970-72D829B47C33}"/>
              </a:ext>
            </a:extLst>
          </p:cNvPr>
          <p:cNvSpPr>
            <a:spLocks noGrp="1"/>
          </p:cNvSpPr>
          <p:nvPr>
            <p:ph type="title"/>
          </p:nvPr>
        </p:nvSpPr>
        <p:spPr/>
        <p:txBody>
          <a:bodyPr/>
          <a:lstStyle/>
          <a:p>
            <a:r>
              <a:rPr lang="en-US"/>
              <a:t>SEC Accredited Investor Amendments</a:t>
            </a:r>
          </a:p>
        </p:txBody>
      </p:sp>
      <p:sp>
        <p:nvSpPr>
          <p:cNvPr id="3" name="Content Placeholder 2">
            <a:extLst>
              <a:ext uri="{FF2B5EF4-FFF2-40B4-BE49-F238E27FC236}">
                <a16:creationId xmlns:a16="http://schemas.microsoft.com/office/drawing/2014/main" id="{378A014E-18D2-4829-90F5-2C152B7CE026}"/>
              </a:ext>
            </a:extLst>
          </p:cNvPr>
          <p:cNvSpPr>
            <a:spLocks noGrp="1"/>
          </p:cNvSpPr>
          <p:nvPr>
            <p:ph idx="1"/>
          </p:nvPr>
        </p:nvSpPr>
        <p:spPr>
          <a:xfrm>
            <a:off x="645130" y="2049518"/>
            <a:ext cx="9404723" cy="4198882"/>
          </a:xfrm>
        </p:spPr>
        <p:txBody>
          <a:bodyPr>
            <a:normAutofit fontScale="92500" lnSpcReduction="10000"/>
          </a:bodyPr>
          <a:lstStyle/>
          <a:p>
            <a:r>
              <a:rPr lang="en-US"/>
              <a:t>8/26/2020 SEC adopted amendments to the definition of “Accredited investor”</a:t>
            </a:r>
          </a:p>
          <a:p>
            <a:r>
              <a:rPr lang="en-US"/>
              <a:t>Effective 12/8/2020</a:t>
            </a:r>
          </a:p>
          <a:p>
            <a:pPr>
              <a:lnSpc>
                <a:spcPct val="110000"/>
              </a:lnSpc>
            </a:pPr>
            <a:r>
              <a:rPr lang="en-US"/>
              <a:t>Definition expanded:</a:t>
            </a:r>
          </a:p>
          <a:p>
            <a:pPr lvl="1">
              <a:lnSpc>
                <a:spcPct val="110000"/>
              </a:lnSpc>
            </a:pPr>
            <a:r>
              <a:rPr lang="en-US"/>
              <a:t>Individual Investors who hold professional certification or affiliation </a:t>
            </a:r>
          </a:p>
          <a:p>
            <a:pPr lvl="2">
              <a:lnSpc>
                <a:spcPct val="110000"/>
              </a:lnSpc>
              <a:spcBef>
                <a:spcPct val="0"/>
              </a:spcBef>
            </a:pPr>
            <a:r>
              <a:rPr lang="en-US"/>
              <a:t>Holds Series 7, 65 or 82 </a:t>
            </a:r>
          </a:p>
          <a:p>
            <a:pPr lvl="1">
              <a:lnSpc>
                <a:spcPct val="110000"/>
              </a:lnSpc>
              <a:spcBef>
                <a:spcPct val="0"/>
              </a:spcBef>
            </a:pPr>
            <a:r>
              <a:rPr lang="en-US"/>
              <a:t>Knowledgeable employees of private fund issuer</a:t>
            </a:r>
          </a:p>
          <a:p>
            <a:pPr lvl="1">
              <a:lnSpc>
                <a:spcPct val="110000"/>
              </a:lnSpc>
              <a:spcBef>
                <a:spcPct val="0"/>
              </a:spcBef>
            </a:pPr>
            <a:r>
              <a:rPr lang="en-US"/>
              <a:t>“Family offices” with $5M AUM &amp;their “family clients” (e.g., family members, charities, trusts) </a:t>
            </a:r>
          </a:p>
          <a:p>
            <a:pPr lvl="1">
              <a:lnSpc>
                <a:spcPct val="110000"/>
              </a:lnSpc>
              <a:spcBef>
                <a:spcPct val="0"/>
              </a:spcBef>
            </a:pPr>
            <a:r>
              <a:rPr lang="en-US"/>
              <a:t>Additional entities, e.g. IA registered with SEC or state. LLCs more than $5m assets </a:t>
            </a:r>
          </a:p>
          <a:p>
            <a:r>
              <a:rPr lang="en-US"/>
              <a:t>“Qualified Institutional Buyer” definition (purchasers of restricted securities) amended to include “accredited institutional investors,” such as trusts with more than $100 MM AUM (e.g., bank CTFs and CITs)</a:t>
            </a:r>
          </a:p>
        </p:txBody>
      </p:sp>
    </p:spTree>
    <p:extLst>
      <p:ext uri="{BB962C8B-B14F-4D97-AF65-F5344CB8AC3E}">
        <p14:creationId xmlns:p14="http://schemas.microsoft.com/office/powerpoint/2010/main" val="30322758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メイリオ"/>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entury Gothic" panose="020B0502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メイリオ"/>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tileRect/>
        </a:gradFill>
        <a:gradFill rotWithShape="1">
          <a:gsLst>
            <a:gs pos="0">
              <a:schemeClr val="phClr">
                <a:tint val="98000"/>
                <a:lumMod val="114000"/>
              </a:schemeClr>
            </a:gs>
            <a:gs pos="100000">
              <a:schemeClr val="phClr">
                <a:shade val="90000"/>
                <a:lumMod val="84000"/>
              </a:schemeClr>
            </a:gs>
          </a:gsLst>
          <a:lin ang="5400000" scaled="0"/>
          <a:tileRect/>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tileRect/>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游ゴシック Light"/>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游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游ゴシック Light"/>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游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TotalTime>
  <Words>5853</Words>
  <Application>Microsoft Office PowerPoint</Application>
  <PresentationFormat>Widescreen</PresentationFormat>
  <Paragraphs>570</Paragraphs>
  <Slides>60</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Century Gothic</vt:lpstr>
      <vt:lpstr>Wingdings</vt:lpstr>
      <vt:lpstr>Wingdings 3</vt:lpstr>
      <vt:lpstr>Ion</vt:lpstr>
      <vt:lpstr>Regulatory &amp; Digital Asset Update</vt:lpstr>
      <vt:lpstr>Current Areas of Focus </vt:lpstr>
      <vt:lpstr>Proposed Retirement Account Changes?</vt:lpstr>
      <vt:lpstr>Proposed Income Tax Changes? </vt:lpstr>
      <vt:lpstr>Proposed Estate/Gift/GST Changes?</vt:lpstr>
      <vt:lpstr>Relevant Federal Tax Updates </vt:lpstr>
      <vt:lpstr>DOL Enforcement ESG Investments &amp; Proxy Voting  </vt:lpstr>
      <vt:lpstr>DOL Fiduciary Advice Exemption </vt:lpstr>
      <vt:lpstr>SEC Accredited Investor Amendments</vt:lpstr>
      <vt:lpstr>FDIC Proposal on Deposit Insurance Rules for Trusts</vt:lpstr>
      <vt:lpstr>OCC Guidance on National Trust Companies</vt:lpstr>
      <vt:lpstr>Recent Interagency Guidance on Third-Party Relationships</vt:lpstr>
      <vt:lpstr>Digital Assets</vt:lpstr>
      <vt:lpstr> Why Are Digital Assets Relevant? </vt:lpstr>
      <vt:lpstr>What are “digital assets”?</vt:lpstr>
      <vt:lpstr>Cryptocurrency</vt:lpstr>
      <vt:lpstr> Why Plan for Digital Assets? </vt:lpstr>
      <vt:lpstr>Federal Regulation of Digital Assets </vt:lpstr>
      <vt:lpstr>OCC Guidance on Custody of Cryptocurrency </vt:lpstr>
      <vt:lpstr>FDIC RFI on Digital Assets</vt:lpstr>
      <vt:lpstr>REVISED UNIFORM FIDUCIARY  ACCESS TO DIGITAL ASSETS ACT     </vt:lpstr>
      <vt:lpstr>Case Review:  In re Estate of Ellsworth,  (Mich. Prob. Ct.  2005)</vt:lpstr>
      <vt:lpstr>In re Estate of Ellsworth, Cont’d</vt:lpstr>
      <vt:lpstr> Case Review:  Ajemian v. Yahoo!, Inc.,  84 N.E.3d 766 (Mass. 2017)  </vt:lpstr>
      <vt:lpstr>Ajemian v. Yahoo!, Inc., Con’t    </vt:lpstr>
      <vt:lpstr>  The Initial Solution:  Inconsistent           State Law Enactments </vt:lpstr>
      <vt:lpstr>Expansion of State Law Reach…   </vt:lpstr>
      <vt:lpstr>Uniform Law Commission’s UFADAA</vt:lpstr>
      <vt:lpstr>Revised Uniform Fiduciary Access to Digital Assets Act (RUFADAA)</vt:lpstr>
      <vt:lpstr>Under  RUFADAA…. </vt:lpstr>
      <vt:lpstr>RUFADAA</vt:lpstr>
      <vt:lpstr>Who?  </vt:lpstr>
      <vt:lpstr>What?            </vt:lpstr>
      <vt:lpstr>Why Necessary?</vt:lpstr>
      <vt:lpstr>How do digital assets complicate administration?</vt:lpstr>
      <vt:lpstr>Indentifying Digital Assets?</vt:lpstr>
      <vt:lpstr>Are digital assets part of a fiduciary estate?</vt:lpstr>
      <vt:lpstr>Hierarchy to access Digital Assets under RUFADAA Section 4? </vt:lpstr>
      <vt:lpstr>“Tier 2” – Written Directions</vt:lpstr>
      <vt:lpstr>“Tier 3” – Terms-of-Service Agreements</vt:lpstr>
      <vt:lpstr>Fiduciary access, generally….</vt:lpstr>
      <vt:lpstr>Content v. Catalogue </vt:lpstr>
      <vt:lpstr>Procedures for Custodians  (Section 6)</vt:lpstr>
      <vt:lpstr>Court Direction (Section 6(d))</vt:lpstr>
      <vt:lpstr>Fiduciary Access to Digital Assets in Tangible Personal Property  (Section 15)</vt:lpstr>
      <vt:lpstr>Fiduciary Duties?  (Section 15)</vt:lpstr>
      <vt:lpstr>Considerations?  </vt:lpstr>
      <vt:lpstr>Section 9 Agent’s Access to Principal’s Content </vt:lpstr>
      <vt:lpstr>Section 10 Disclosure of Catalogue to Agent</vt:lpstr>
      <vt:lpstr>Section 14 Disclosure to Conservator</vt:lpstr>
      <vt:lpstr>Section 12 Non-User Trustee’s Access to Content </vt:lpstr>
      <vt:lpstr>Section 13 Disclosure of Catalogue to Non-User Trustee</vt:lpstr>
      <vt:lpstr>Section 7 Personal Rep Access to Content</vt:lpstr>
      <vt:lpstr>Section 7 (con’t)</vt:lpstr>
      <vt:lpstr>Section 8 Disclosure of Catalogue to Personal Representative</vt:lpstr>
      <vt:lpstr>Planning Tips During Estate Planning Phase? </vt:lpstr>
      <vt:lpstr>Planning Tips When Named as Fiduciary?</vt:lpstr>
      <vt:lpstr>Planning Tips for Custodians?</vt:lpstr>
      <vt:lpstr>Planning Tips for Fiduciaries?</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&amp; Digital Asset Update</dc:title>
  <dc:creator>Witherspoon, James</dc:creator>
  <cp:lastModifiedBy>Witherspoon, James</cp:lastModifiedBy>
  <cp:revision>1</cp:revision>
  <cp:lastPrinted>2022-01-23T18:27:40Z</cp:lastPrinted>
  <dcterms:created xsi:type="dcterms:W3CDTF">2022-01-23T18:27:40Z</dcterms:created>
  <dcterms:modified xsi:type="dcterms:W3CDTF">2022-01-24T20:02:40Z</dcterms:modified>
</cp:coreProperties>
</file>