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7"/>
  </p:notesMasterIdLst>
  <p:sldIdLst>
    <p:sldId id="256" r:id="rId3"/>
    <p:sldId id="268" r:id="rId4"/>
    <p:sldId id="271" r:id="rId5"/>
    <p:sldId id="258" r:id="rId6"/>
    <p:sldId id="274" r:id="rId7"/>
    <p:sldId id="269" r:id="rId8"/>
    <p:sldId id="261" r:id="rId9"/>
    <p:sldId id="276" r:id="rId10"/>
    <p:sldId id="259" r:id="rId11"/>
    <p:sldId id="275" r:id="rId12"/>
    <p:sldId id="265" r:id="rId13"/>
    <p:sldId id="279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EF81C-45FF-4E20-9D61-2A79E2D2CE6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160EAB-9264-4729-B00B-76AB98EC38CE}">
      <dgm:prSet/>
      <dgm:spPr/>
      <dgm:t>
        <a:bodyPr/>
        <a:lstStyle/>
        <a:p>
          <a:pPr algn="l"/>
          <a:r>
            <a:rPr lang="en-US" b="0" i="0" dirty="0"/>
            <a:t>Remove maximum age limits on contributions</a:t>
          </a:r>
          <a:endParaRPr lang="en-US" dirty="0"/>
        </a:p>
      </dgm:t>
    </dgm:pt>
    <dgm:pt modelId="{7EE3D530-F7E1-42C9-9294-492329793F71}" type="parTrans" cxnId="{89F6908A-49DA-418A-A920-1602D134A503}">
      <dgm:prSet/>
      <dgm:spPr/>
      <dgm:t>
        <a:bodyPr/>
        <a:lstStyle/>
        <a:p>
          <a:endParaRPr lang="en-US"/>
        </a:p>
      </dgm:t>
    </dgm:pt>
    <dgm:pt modelId="{CB88B249-95F5-497D-81DB-DE91BD755484}" type="sibTrans" cxnId="{89F6908A-49DA-418A-A920-1602D134A503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E63EEE5A-2A84-42E6-94B8-44B4F7EA6ADA}">
      <dgm:prSet/>
      <dgm:spPr/>
      <dgm:t>
        <a:bodyPr/>
        <a:lstStyle/>
        <a:p>
          <a:r>
            <a:rPr lang="en-US" b="0" i="0" dirty="0"/>
            <a:t>Raise required minimum distribution (RMD) age to 72</a:t>
          </a:r>
          <a:endParaRPr lang="en-US" dirty="0"/>
        </a:p>
      </dgm:t>
    </dgm:pt>
    <dgm:pt modelId="{D6C02680-2B26-4FD5-8FBD-897657D22784}" type="parTrans" cxnId="{DB2C791D-F6EF-422E-B782-A7450F182A22}">
      <dgm:prSet/>
      <dgm:spPr/>
      <dgm:t>
        <a:bodyPr/>
        <a:lstStyle/>
        <a:p>
          <a:endParaRPr lang="en-US"/>
        </a:p>
      </dgm:t>
    </dgm:pt>
    <dgm:pt modelId="{86756653-32AC-4FDE-8DE3-1C2E0D1ABA39}" type="sibTrans" cxnId="{DB2C791D-F6EF-422E-B782-A7450F182A22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8CBB30EB-4EC8-49C8-9403-79D8827C74E5}">
      <dgm:prSet/>
      <dgm:spPr/>
      <dgm:t>
        <a:bodyPr/>
        <a:lstStyle/>
        <a:p>
          <a:r>
            <a:rPr lang="en-US" b="0" i="0" dirty="0"/>
            <a:t>Add qualified birth or adoption withdrawals to list of early distribution penalty tax exemptions</a:t>
          </a:r>
          <a:endParaRPr lang="en-US" dirty="0"/>
        </a:p>
      </dgm:t>
    </dgm:pt>
    <dgm:pt modelId="{51E1CFF8-AE08-4B40-9A4D-B92B0E334D62}" type="parTrans" cxnId="{32F1846D-A9F2-4DEB-A0BD-FA2C8D841473}">
      <dgm:prSet/>
      <dgm:spPr/>
      <dgm:t>
        <a:bodyPr/>
        <a:lstStyle/>
        <a:p>
          <a:endParaRPr lang="en-US"/>
        </a:p>
      </dgm:t>
    </dgm:pt>
    <dgm:pt modelId="{34EFA565-BBA5-4043-895B-312C76310E9A}" type="sibTrans" cxnId="{32F1846D-A9F2-4DEB-A0BD-FA2C8D841473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2CAF0BDC-5FEB-493A-A5BB-53F762CF426C}">
      <dgm:prSet/>
      <dgm:spPr/>
      <dgm:t>
        <a:bodyPr/>
        <a:lstStyle/>
        <a:p>
          <a:r>
            <a:rPr lang="en-US" dirty="0"/>
            <a:t>Revamp &amp; Redefine the distribution rules for beneficiaries and successor beneficiaries</a:t>
          </a:r>
        </a:p>
      </dgm:t>
    </dgm:pt>
    <dgm:pt modelId="{4576C519-FD99-4FA6-829B-DF5C442EE312}" type="parTrans" cxnId="{DE68F5DE-4F21-4FC8-AC78-7E293D45F829}">
      <dgm:prSet/>
      <dgm:spPr/>
      <dgm:t>
        <a:bodyPr/>
        <a:lstStyle/>
        <a:p>
          <a:endParaRPr lang="en-US"/>
        </a:p>
      </dgm:t>
    </dgm:pt>
    <dgm:pt modelId="{5E27AA1F-FCB7-43CD-8555-8438EB3C5622}" type="sibTrans" cxnId="{DE68F5DE-4F21-4FC8-AC78-7E293D45F829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40EB165C-0F9A-4C4F-942B-3183580767A8}" type="pres">
      <dgm:prSet presAssocID="{53FEF81C-45FF-4E20-9D61-2A79E2D2CE69}" presName="Name0" presStyleCnt="0">
        <dgm:presLayoutVars>
          <dgm:animLvl val="lvl"/>
          <dgm:resizeHandles val="exact"/>
        </dgm:presLayoutVars>
      </dgm:prSet>
      <dgm:spPr/>
    </dgm:pt>
    <dgm:pt modelId="{013B06AE-534C-425E-9FF7-9F69B5479B46}" type="pres">
      <dgm:prSet presAssocID="{72160EAB-9264-4729-B00B-76AB98EC38CE}" presName="compositeNode" presStyleCnt="0">
        <dgm:presLayoutVars>
          <dgm:bulletEnabled val="1"/>
        </dgm:presLayoutVars>
      </dgm:prSet>
      <dgm:spPr/>
    </dgm:pt>
    <dgm:pt modelId="{516FB226-B911-4D80-95BF-599441E72932}" type="pres">
      <dgm:prSet presAssocID="{72160EAB-9264-4729-B00B-76AB98EC38CE}" presName="bgRect" presStyleLbl="bgAccFollowNode1" presStyleIdx="0" presStyleCnt="4"/>
      <dgm:spPr/>
    </dgm:pt>
    <dgm:pt modelId="{652BDA92-08F3-481B-933D-DBA1A2F8ABD6}" type="pres">
      <dgm:prSet presAssocID="{CB88B249-95F5-497D-81DB-DE91BD755484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B8BBD3EF-F77E-4308-8767-1FCFFF9A6489}" type="pres">
      <dgm:prSet presAssocID="{72160EAB-9264-4729-B00B-76AB98EC38CE}" presName="bottomLine" presStyleLbl="alignNode1" presStyleIdx="1" presStyleCnt="8">
        <dgm:presLayoutVars/>
      </dgm:prSet>
      <dgm:spPr/>
    </dgm:pt>
    <dgm:pt modelId="{8FDFFD5E-7123-400D-801A-0005D4087CDE}" type="pres">
      <dgm:prSet presAssocID="{72160EAB-9264-4729-B00B-76AB98EC38CE}" presName="nodeText" presStyleLbl="bgAccFollowNode1" presStyleIdx="0" presStyleCnt="4">
        <dgm:presLayoutVars>
          <dgm:bulletEnabled val="1"/>
        </dgm:presLayoutVars>
      </dgm:prSet>
      <dgm:spPr/>
    </dgm:pt>
    <dgm:pt modelId="{3A50B072-641B-4FDF-85EA-16C964300F11}" type="pres">
      <dgm:prSet presAssocID="{CB88B249-95F5-497D-81DB-DE91BD755484}" presName="sibTrans" presStyleCnt="0"/>
      <dgm:spPr/>
    </dgm:pt>
    <dgm:pt modelId="{0BFA1BDF-C9CD-4E10-B05C-A107AB924903}" type="pres">
      <dgm:prSet presAssocID="{E63EEE5A-2A84-42E6-94B8-44B4F7EA6ADA}" presName="compositeNode" presStyleCnt="0">
        <dgm:presLayoutVars>
          <dgm:bulletEnabled val="1"/>
        </dgm:presLayoutVars>
      </dgm:prSet>
      <dgm:spPr/>
    </dgm:pt>
    <dgm:pt modelId="{294A40D4-4900-4865-B819-50394D9CB3CB}" type="pres">
      <dgm:prSet presAssocID="{E63EEE5A-2A84-42E6-94B8-44B4F7EA6ADA}" presName="bgRect" presStyleLbl="bgAccFollowNode1" presStyleIdx="1" presStyleCnt="4"/>
      <dgm:spPr/>
    </dgm:pt>
    <dgm:pt modelId="{06BCA210-D549-4965-8F7D-3290302FD417}" type="pres">
      <dgm:prSet presAssocID="{86756653-32AC-4FDE-8DE3-1C2E0D1ABA39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9B7C08D5-F045-4D23-B03C-B5A579BA8CCC}" type="pres">
      <dgm:prSet presAssocID="{E63EEE5A-2A84-42E6-94B8-44B4F7EA6ADA}" presName="bottomLine" presStyleLbl="alignNode1" presStyleIdx="3" presStyleCnt="8">
        <dgm:presLayoutVars/>
      </dgm:prSet>
      <dgm:spPr/>
    </dgm:pt>
    <dgm:pt modelId="{FEA97A83-6C3A-41C0-B8ED-157A40832B27}" type="pres">
      <dgm:prSet presAssocID="{E63EEE5A-2A84-42E6-94B8-44B4F7EA6ADA}" presName="nodeText" presStyleLbl="bgAccFollowNode1" presStyleIdx="1" presStyleCnt="4">
        <dgm:presLayoutVars>
          <dgm:bulletEnabled val="1"/>
        </dgm:presLayoutVars>
      </dgm:prSet>
      <dgm:spPr/>
    </dgm:pt>
    <dgm:pt modelId="{33B4E0E9-7131-4B70-9C39-63457D744446}" type="pres">
      <dgm:prSet presAssocID="{86756653-32AC-4FDE-8DE3-1C2E0D1ABA39}" presName="sibTrans" presStyleCnt="0"/>
      <dgm:spPr/>
    </dgm:pt>
    <dgm:pt modelId="{2643DDA2-1595-4097-81DA-C040A6679ADD}" type="pres">
      <dgm:prSet presAssocID="{8CBB30EB-4EC8-49C8-9403-79D8827C74E5}" presName="compositeNode" presStyleCnt="0">
        <dgm:presLayoutVars>
          <dgm:bulletEnabled val="1"/>
        </dgm:presLayoutVars>
      </dgm:prSet>
      <dgm:spPr/>
    </dgm:pt>
    <dgm:pt modelId="{CB5CFC65-4AD2-4E7C-8471-1AE01511E8A1}" type="pres">
      <dgm:prSet presAssocID="{8CBB30EB-4EC8-49C8-9403-79D8827C74E5}" presName="bgRect" presStyleLbl="bgAccFollowNode1" presStyleIdx="2" presStyleCnt="4"/>
      <dgm:spPr/>
    </dgm:pt>
    <dgm:pt modelId="{F6E144F2-FEE3-4ACF-8ADB-DD4A9450B412}" type="pres">
      <dgm:prSet presAssocID="{34EFA565-BBA5-4043-895B-312C76310E9A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87A26134-8B0D-47DE-A611-0D0AF87E2903}" type="pres">
      <dgm:prSet presAssocID="{8CBB30EB-4EC8-49C8-9403-79D8827C74E5}" presName="bottomLine" presStyleLbl="alignNode1" presStyleIdx="5" presStyleCnt="8">
        <dgm:presLayoutVars/>
      </dgm:prSet>
      <dgm:spPr/>
    </dgm:pt>
    <dgm:pt modelId="{AC28B735-DB31-46E4-B636-0CCDD7D09BE1}" type="pres">
      <dgm:prSet presAssocID="{8CBB30EB-4EC8-49C8-9403-79D8827C74E5}" presName="nodeText" presStyleLbl="bgAccFollowNode1" presStyleIdx="2" presStyleCnt="4">
        <dgm:presLayoutVars>
          <dgm:bulletEnabled val="1"/>
        </dgm:presLayoutVars>
      </dgm:prSet>
      <dgm:spPr/>
    </dgm:pt>
    <dgm:pt modelId="{EE19D23E-141B-4510-9A91-0B92CC9186C2}" type="pres">
      <dgm:prSet presAssocID="{34EFA565-BBA5-4043-895B-312C76310E9A}" presName="sibTrans" presStyleCnt="0"/>
      <dgm:spPr/>
    </dgm:pt>
    <dgm:pt modelId="{E3B9FFB4-9F4F-402B-AD28-AA421755B318}" type="pres">
      <dgm:prSet presAssocID="{2CAF0BDC-5FEB-493A-A5BB-53F762CF426C}" presName="compositeNode" presStyleCnt="0">
        <dgm:presLayoutVars>
          <dgm:bulletEnabled val="1"/>
        </dgm:presLayoutVars>
      </dgm:prSet>
      <dgm:spPr/>
    </dgm:pt>
    <dgm:pt modelId="{40986015-8E7D-41A5-969B-4C9CD836C357}" type="pres">
      <dgm:prSet presAssocID="{2CAF0BDC-5FEB-493A-A5BB-53F762CF426C}" presName="bgRect" presStyleLbl="bgAccFollowNode1" presStyleIdx="3" presStyleCnt="4"/>
      <dgm:spPr/>
    </dgm:pt>
    <dgm:pt modelId="{0426F366-CEA5-4E7E-BDFA-0E1B8AAF248A}" type="pres">
      <dgm:prSet presAssocID="{5E27AA1F-FCB7-43CD-8555-8438EB3C5622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720D3B9F-23D2-4802-9E00-895B27E68DE7}" type="pres">
      <dgm:prSet presAssocID="{2CAF0BDC-5FEB-493A-A5BB-53F762CF426C}" presName="bottomLine" presStyleLbl="alignNode1" presStyleIdx="7" presStyleCnt="8">
        <dgm:presLayoutVars/>
      </dgm:prSet>
      <dgm:spPr/>
    </dgm:pt>
    <dgm:pt modelId="{CE4D22A7-04C9-4DEE-A4AE-B71F41FC5DD0}" type="pres">
      <dgm:prSet presAssocID="{2CAF0BDC-5FEB-493A-A5BB-53F762CF426C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C7DC5305-6778-4D81-845C-65FCA6B669CC}" type="presOf" srcId="{E63EEE5A-2A84-42E6-94B8-44B4F7EA6ADA}" destId="{294A40D4-4900-4865-B819-50394D9CB3CB}" srcOrd="0" destOrd="0" presId="urn:microsoft.com/office/officeart/2016/7/layout/BasicLinearProcessNumbered"/>
    <dgm:cxn modelId="{DB2C791D-F6EF-422E-B782-A7450F182A22}" srcId="{53FEF81C-45FF-4E20-9D61-2A79E2D2CE69}" destId="{E63EEE5A-2A84-42E6-94B8-44B4F7EA6ADA}" srcOrd="1" destOrd="0" parTransId="{D6C02680-2B26-4FD5-8FBD-897657D22784}" sibTransId="{86756653-32AC-4FDE-8DE3-1C2E0D1ABA39}"/>
    <dgm:cxn modelId="{D53B8B2F-526C-4F08-8B78-B8965E399D75}" type="presOf" srcId="{8CBB30EB-4EC8-49C8-9403-79D8827C74E5}" destId="{CB5CFC65-4AD2-4E7C-8471-1AE01511E8A1}" srcOrd="0" destOrd="0" presId="urn:microsoft.com/office/officeart/2016/7/layout/BasicLinearProcessNumbered"/>
    <dgm:cxn modelId="{33259832-80F4-4B30-B3E0-2EF3BC62B13F}" type="presOf" srcId="{CB88B249-95F5-497D-81DB-DE91BD755484}" destId="{652BDA92-08F3-481B-933D-DBA1A2F8ABD6}" srcOrd="0" destOrd="0" presId="urn:microsoft.com/office/officeart/2016/7/layout/BasicLinearProcessNumbered"/>
    <dgm:cxn modelId="{FB919C5E-B7B6-45BE-832C-A3AAD3D37198}" type="presOf" srcId="{72160EAB-9264-4729-B00B-76AB98EC38CE}" destId="{516FB226-B911-4D80-95BF-599441E72932}" srcOrd="0" destOrd="0" presId="urn:microsoft.com/office/officeart/2016/7/layout/BasicLinearProcessNumbered"/>
    <dgm:cxn modelId="{32F1846D-A9F2-4DEB-A0BD-FA2C8D841473}" srcId="{53FEF81C-45FF-4E20-9D61-2A79E2D2CE69}" destId="{8CBB30EB-4EC8-49C8-9403-79D8827C74E5}" srcOrd="2" destOrd="0" parTransId="{51E1CFF8-AE08-4B40-9A4D-B92B0E334D62}" sibTransId="{34EFA565-BBA5-4043-895B-312C76310E9A}"/>
    <dgm:cxn modelId="{DE585556-128F-4FF3-9EE4-E0059E9874E2}" type="presOf" srcId="{53FEF81C-45FF-4E20-9D61-2A79E2D2CE69}" destId="{40EB165C-0F9A-4C4F-942B-3183580767A8}" srcOrd="0" destOrd="0" presId="urn:microsoft.com/office/officeart/2016/7/layout/BasicLinearProcessNumbered"/>
    <dgm:cxn modelId="{89F6908A-49DA-418A-A920-1602D134A503}" srcId="{53FEF81C-45FF-4E20-9D61-2A79E2D2CE69}" destId="{72160EAB-9264-4729-B00B-76AB98EC38CE}" srcOrd="0" destOrd="0" parTransId="{7EE3D530-F7E1-42C9-9294-492329793F71}" sibTransId="{CB88B249-95F5-497D-81DB-DE91BD755484}"/>
    <dgm:cxn modelId="{AF07A78B-B6DC-462C-B31B-E02D083C3D09}" type="presOf" srcId="{8CBB30EB-4EC8-49C8-9403-79D8827C74E5}" destId="{AC28B735-DB31-46E4-B636-0CCDD7D09BE1}" srcOrd="1" destOrd="0" presId="urn:microsoft.com/office/officeart/2016/7/layout/BasicLinearProcessNumbered"/>
    <dgm:cxn modelId="{D0AB4B8F-1061-4290-8FBA-62CECA714124}" type="presOf" srcId="{5E27AA1F-FCB7-43CD-8555-8438EB3C5622}" destId="{0426F366-CEA5-4E7E-BDFA-0E1B8AAF248A}" srcOrd="0" destOrd="0" presId="urn:microsoft.com/office/officeart/2016/7/layout/BasicLinearProcessNumbered"/>
    <dgm:cxn modelId="{B1F9A493-7889-48C6-B3CE-A7AED71F7C8C}" type="presOf" srcId="{2CAF0BDC-5FEB-493A-A5BB-53F762CF426C}" destId="{CE4D22A7-04C9-4DEE-A4AE-B71F41FC5DD0}" srcOrd="1" destOrd="0" presId="urn:microsoft.com/office/officeart/2016/7/layout/BasicLinearProcessNumbered"/>
    <dgm:cxn modelId="{D339F49A-A99C-466B-9F64-19C28AAB5400}" type="presOf" srcId="{E63EEE5A-2A84-42E6-94B8-44B4F7EA6ADA}" destId="{FEA97A83-6C3A-41C0-B8ED-157A40832B27}" srcOrd="1" destOrd="0" presId="urn:microsoft.com/office/officeart/2016/7/layout/BasicLinearProcessNumbered"/>
    <dgm:cxn modelId="{C2EDF6A3-514B-48C8-97DF-41F87AB6A20A}" type="presOf" srcId="{34EFA565-BBA5-4043-895B-312C76310E9A}" destId="{F6E144F2-FEE3-4ACF-8ADB-DD4A9450B412}" srcOrd="0" destOrd="0" presId="urn:microsoft.com/office/officeart/2016/7/layout/BasicLinearProcessNumbered"/>
    <dgm:cxn modelId="{E28F5CAC-D5DF-4C67-849E-059E91C2512C}" type="presOf" srcId="{72160EAB-9264-4729-B00B-76AB98EC38CE}" destId="{8FDFFD5E-7123-400D-801A-0005D4087CDE}" srcOrd="1" destOrd="0" presId="urn:microsoft.com/office/officeart/2016/7/layout/BasicLinearProcessNumbered"/>
    <dgm:cxn modelId="{DE68F5DE-4F21-4FC8-AC78-7E293D45F829}" srcId="{53FEF81C-45FF-4E20-9D61-2A79E2D2CE69}" destId="{2CAF0BDC-5FEB-493A-A5BB-53F762CF426C}" srcOrd="3" destOrd="0" parTransId="{4576C519-FD99-4FA6-829B-DF5C442EE312}" sibTransId="{5E27AA1F-FCB7-43CD-8555-8438EB3C5622}"/>
    <dgm:cxn modelId="{D758DEE4-04CD-46BD-91D1-D250D116DF75}" type="presOf" srcId="{86756653-32AC-4FDE-8DE3-1C2E0D1ABA39}" destId="{06BCA210-D549-4965-8F7D-3290302FD417}" srcOrd="0" destOrd="0" presId="urn:microsoft.com/office/officeart/2016/7/layout/BasicLinearProcessNumbered"/>
    <dgm:cxn modelId="{BCB63FE8-ACE8-4B5E-B0AD-7BF5817AA925}" type="presOf" srcId="{2CAF0BDC-5FEB-493A-A5BB-53F762CF426C}" destId="{40986015-8E7D-41A5-969B-4C9CD836C357}" srcOrd="0" destOrd="0" presId="urn:microsoft.com/office/officeart/2016/7/layout/BasicLinearProcessNumbered"/>
    <dgm:cxn modelId="{BBDCA3B3-6F56-49CA-8E40-595D033495A6}" type="presParOf" srcId="{40EB165C-0F9A-4C4F-942B-3183580767A8}" destId="{013B06AE-534C-425E-9FF7-9F69B5479B46}" srcOrd="0" destOrd="0" presId="urn:microsoft.com/office/officeart/2016/7/layout/BasicLinearProcessNumbered"/>
    <dgm:cxn modelId="{EE8535F7-346F-4743-86C7-DDDCE0FA8772}" type="presParOf" srcId="{013B06AE-534C-425E-9FF7-9F69B5479B46}" destId="{516FB226-B911-4D80-95BF-599441E72932}" srcOrd="0" destOrd="0" presId="urn:microsoft.com/office/officeart/2016/7/layout/BasicLinearProcessNumbered"/>
    <dgm:cxn modelId="{A06D6859-584A-4569-8F95-94FF7504768A}" type="presParOf" srcId="{013B06AE-534C-425E-9FF7-9F69B5479B46}" destId="{652BDA92-08F3-481B-933D-DBA1A2F8ABD6}" srcOrd="1" destOrd="0" presId="urn:microsoft.com/office/officeart/2016/7/layout/BasicLinearProcessNumbered"/>
    <dgm:cxn modelId="{DB6B702E-C8F0-455A-8B4B-A23644899945}" type="presParOf" srcId="{013B06AE-534C-425E-9FF7-9F69B5479B46}" destId="{B8BBD3EF-F77E-4308-8767-1FCFFF9A6489}" srcOrd="2" destOrd="0" presId="urn:microsoft.com/office/officeart/2016/7/layout/BasicLinearProcessNumbered"/>
    <dgm:cxn modelId="{72A6D534-7788-4A3D-B94F-B9FBA8B5ED66}" type="presParOf" srcId="{013B06AE-534C-425E-9FF7-9F69B5479B46}" destId="{8FDFFD5E-7123-400D-801A-0005D4087CDE}" srcOrd="3" destOrd="0" presId="urn:microsoft.com/office/officeart/2016/7/layout/BasicLinearProcessNumbered"/>
    <dgm:cxn modelId="{3E089733-BE90-40A9-BB48-9AF6A903D9F0}" type="presParOf" srcId="{40EB165C-0F9A-4C4F-942B-3183580767A8}" destId="{3A50B072-641B-4FDF-85EA-16C964300F11}" srcOrd="1" destOrd="0" presId="urn:microsoft.com/office/officeart/2016/7/layout/BasicLinearProcessNumbered"/>
    <dgm:cxn modelId="{A7D8CAB9-AB53-4244-BC71-D9F0FA83F505}" type="presParOf" srcId="{40EB165C-0F9A-4C4F-942B-3183580767A8}" destId="{0BFA1BDF-C9CD-4E10-B05C-A107AB924903}" srcOrd="2" destOrd="0" presId="urn:microsoft.com/office/officeart/2016/7/layout/BasicLinearProcessNumbered"/>
    <dgm:cxn modelId="{C6346A84-48BC-4BAD-9C44-6BE8B2E81608}" type="presParOf" srcId="{0BFA1BDF-C9CD-4E10-B05C-A107AB924903}" destId="{294A40D4-4900-4865-B819-50394D9CB3CB}" srcOrd="0" destOrd="0" presId="urn:microsoft.com/office/officeart/2016/7/layout/BasicLinearProcessNumbered"/>
    <dgm:cxn modelId="{1305AD06-3CAE-4FBB-BC87-CF953BCB90A7}" type="presParOf" srcId="{0BFA1BDF-C9CD-4E10-B05C-A107AB924903}" destId="{06BCA210-D549-4965-8F7D-3290302FD417}" srcOrd="1" destOrd="0" presId="urn:microsoft.com/office/officeart/2016/7/layout/BasicLinearProcessNumbered"/>
    <dgm:cxn modelId="{E1A552FC-A6B6-459E-9612-13D7A7E0A545}" type="presParOf" srcId="{0BFA1BDF-C9CD-4E10-B05C-A107AB924903}" destId="{9B7C08D5-F045-4D23-B03C-B5A579BA8CCC}" srcOrd="2" destOrd="0" presId="urn:microsoft.com/office/officeart/2016/7/layout/BasicLinearProcessNumbered"/>
    <dgm:cxn modelId="{68C0D3F3-B78F-47F0-8E02-C735B3106230}" type="presParOf" srcId="{0BFA1BDF-C9CD-4E10-B05C-A107AB924903}" destId="{FEA97A83-6C3A-41C0-B8ED-157A40832B27}" srcOrd="3" destOrd="0" presId="urn:microsoft.com/office/officeart/2016/7/layout/BasicLinearProcessNumbered"/>
    <dgm:cxn modelId="{244C03D0-F20D-4F3C-A915-D5585EE820FB}" type="presParOf" srcId="{40EB165C-0F9A-4C4F-942B-3183580767A8}" destId="{33B4E0E9-7131-4B70-9C39-63457D744446}" srcOrd="3" destOrd="0" presId="urn:microsoft.com/office/officeart/2016/7/layout/BasicLinearProcessNumbered"/>
    <dgm:cxn modelId="{5D4C4E29-1E19-492B-805D-E71B3C30A330}" type="presParOf" srcId="{40EB165C-0F9A-4C4F-942B-3183580767A8}" destId="{2643DDA2-1595-4097-81DA-C040A6679ADD}" srcOrd="4" destOrd="0" presId="urn:microsoft.com/office/officeart/2016/7/layout/BasicLinearProcessNumbered"/>
    <dgm:cxn modelId="{1B0FDDDE-BEF5-42F1-9EDB-9EFBBF7509D1}" type="presParOf" srcId="{2643DDA2-1595-4097-81DA-C040A6679ADD}" destId="{CB5CFC65-4AD2-4E7C-8471-1AE01511E8A1}" srcOrd="0" destOrd="0" presId="urn:microsoft.com/office/officeart/2016/7/layout/BasicLinearProcessNumbered"/>
    <dgm:cxn modelId="{A9322F85-17F0-4258-A963-F32F6D3C72EC}" type="presParOf" srcId="{2643DDA2-1595-4097-81DA-C040A6679ADD}" destId="{F6E144F2-FEE3-4ACF-8ADB-DD4A9450B412}" srcOrd="1" destOrd="0" presId="urn:microsoft.com/office/officeart/2016/7/layout/BasicLinearProcessNumbered"/>
    <dgm:cxn modelId="{26A61A72-D0C5-4965-8BCE-082D76C1116C}" type="presParOf" srcId="{2643DDA2-1595-4097-81DA-C040A6679ADD}" destId="{87A26134-8B0D-47DE-A611-0D0AF87E2903}" srcOrd="2" destOrd="0" presId="urn:microsoft.com/office/officeart/2016/7/layout/BasicLinearProcessNumbered"/>
    <dgm:cxn modelId="{C5EF9D96-4AB5-4FEF-BAE1-0DCA6EB45558}" type="presParOf" srcId="{2643DDA2-1595-4097-81DA-C040A6679ADD}" destId="{AC28B735-DB31-46E4-B636-0CCDD7D09BE1}" srcOrd="3" destOrd="0" presId="urn:microsoft.com/office/officeart/2016/7/layout/BasicLinearProcessNumbered"/>
    <dgm:cxn modelId="{2863CC76-350A-4E83-A42A-184329A61888}" type="presParOf" srcId="{40EB165C-0F9A-4C4F-942B-3183580767A8}" destId="{EE19D23E-141B-4510-9A91-0B92CC9186C2}" srcOrd="5" destOrd="0" presId="urn:microsoft.com/office/officeart/2016/7/layout/BasicLinearProcessNumbered"/>
    <dgm:cxn modelId="{35A14F0B-4BD9-4393-A4A7-6BBFFEB4D09B}" type="presParOf" srcId="{40EB165C-0F9A-4C4F-942B-3183580767A8}" destId="{E3B9FFB4-9F4F-402B-AD28-AA421755B318}" srcOrd="6" destOrd="0" presId="urn:microsoft.com/office/officeart/2016/7/layout/BasicLinearProcessNumbered"/>
    <dgm:cxn modelId="{519BAF15-9521-43E9-9284-3CBC36BEB0A2}" type="presParOf" srcId="{E3B9FFB4-9F4F-402B-AD28-AA421755B318}" destId="{40986015-8E7D-41A5-969B-4C9CD836C357}" srcOrd="0" destOrd="0" presId="urn:microsoft.com/office/officeart/2016/7/layout/BasicLinearProcessNumbered"/>
    <dgm:cxn modelId="{8E4366AC-9AC6-4259-8B7F-E7A3B8B076C3}" type="presParOf" srcId="{E3B9FFB4-9F4F-402B-AD28-AA421755B318}" destId="{0426F366-CEA5-4E7E-BDFA-0E1B8AAF248A}" srcOrd="1" destOrd="0" presId="urn:microsoft.com/office/officeart/2016/7/layout/BasicLinearProcessNumbered"/>
    <dgm:cxn modelId="{F87DE39C-090A-4B28-BDCC-F220A419B200}" type="presParOf" srcId="{E3B9FFB4-9F4F-402B-AD28-AA421755B318}" destId="{720D3B9F-23D2-4802-9E00-895B27E68DE7}" srcOrd="2" destOrd="0" presId="urn:microsoft.com/office/officeart/2016/7/layout/BasicLinearProcessNumbered"/>
    <dgm:cxn modelId="{A09954F3-EC93-4209-B67B-D20438235893}" type="presParOf" srcId="{E3B9FFB4-9F4F-402B-AD28-AA421755B318}" destId="{CE4D22A7-04C9-4DEE-A4AE-B71F41FC5DD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7F94C-F2AB-4772-A66B-095A2BC2C82C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5D4972-CFD7-4A80-84B7-F857E30791B3}">
      <dgm:prSet/>
      <dgm:spPr/>
      <dgm:t>
        <a:bodyPr/>
        <a:lstStyle/>
        <a:p>
          <a:r>
            <a:rPr lang="en-US" dirty="0"/>
            <a:t>When did the IRA owner die?  </a:t>
          </a:r>
        </a:p>
      </dgm:t>
    </dgm:pt>
    <dgm:pt modelId="{1EDDB890-F6BB-48F2-B1A3-D1421F5AA75D}" type="parTrans" cxnId="{2F3F08EC-B9C5-4A8B-94C2-C034F9224793}">
      <dgm:prSet/>
      <dgm:spPr/>
      <dgm:t>
        <a:bodyPr/>
        <a:lstStyle/>
        <a:p>
          <a:endParaRPr lang="en-US"/>
        </a:p>
      </dgm:t>
    </dgm:pt>
    <dgm:pt modelId="{91423A38-A609-450E-B2C1-E0E59E1C5050}" type="sibTrans" cxnId="{2F3F08EC-B9C5-4A8B-94C2-C034F9224793}">
      <dgm:prSet/>
      <dgm:spPr/>
      <dgm:t>
        <a:bodyPr/>
        <a:lstStyle/>
        <a:p>
          <a:endParaRPr lang="en-US"/>
        </a:p>
      </dgm:t>
    </dgm:pt>
    <dgm:pt modelId="{2620AF3B-039F-473F-A1E4-D40D14991471}">
      <dgm:prSet/>
      <dgm:spPr/>
      <dgm:t>
        <a:bodyPr/>
        <a:lstStyle/>
        <a:p>
          <a:r>
            <a:rPr lang="en-US" dirty="0"/>
            <a:t>Before January 1, 2020 (Stretch rule applies) </a:t>
          </a:r>
        </a:p>
      </dgm:t>
    </dgm:pt>
    <dgm:pt modelId="{A7ADFB7C-D2BD-4AB4-9809-A87539ECD018}" type="parTrans" cxnId="{77A65765-E097-466F-B9A1-3CA090F44EF7}">
      <dgm:prSet/>
      <dgm:spPr/>
      <dgm:t>
        <a:bodyPr/>
        <a:lstStyle/>
        <a:p>
          <a:endParaRPr lang="en-US"/>
        </a:p>
      </dgm:t>
    </dgm:pt>
    <dgm:pt modelId="{1AE829BE-29F4-4425-971B-DD8D85E54EDD}" type="sibTrans" cxnId="{77A65765-E097-466F-B9A1-3CA090F44EF7}">
      <dgm:prSet/>
      <dgm:spPr/>
      <dgm:t>
        <a:bodyPr/>
        <a:lstStyle/>
        <a:p>
          <a:endParaRPr lang="en-US"/>
        </a:p>
      </dgm:t>
    </dgm:pt>
    <dgm:pt modelId="{4347926A-3DBC-435C-AFF9-B8CBEF98E89C}">
      <dgm:prSet/>
      <dgm:spPr/>
      <dgm:t>
        <a:bodyPr/>
        <a:lstStyle/>
        <a:p>
          <a:r>
            <a:rPr lang="en-US" dirty="0"/>
            <a:t>After December 31, 2019 (10 Year rule applies)</a:t>
          </a:r>
        </a:p>
      </dgm:t>
    </dgm:pt>
    <dgm:pt modelId="{11D61A76-57B6-4AF2-8B30-6A730E8CF40E}" type="parTrans" cxnId="{F4AE72E0-D428-4333-88B6-075471BEB461}">
      <dgm:prSet/>
      <dgm:spPr/>
      <dgm:t>
        <a:bodyPr/>
        <a:lstStyle/>
        <a:p>
          <a:endParaRPr lang="en-US"/>
        </a:p>
      </dgm:t>
    </dgm:pt>
    <dgm:pt modelId="{7C8B9D23-3935-454B-A82C-DE316EDEE47A}" type="sibTrans" cxnId="{F4AE72E0-D428-4333-88B6-075471BEB461}">
      <dgm:prSet/>
      <dgm:spPr/>
      <dgm:t>
        <a:bodyPr/>
        <a:lstStyle/>
        <a:p>
          <a:endParaRPr lang="en-US"/>
        </a:p>
      </dgm:t>
    </dgm:pt>
    <dgm:pt modelId="{AC6EA9D8-3F9A-44F9-A754-9C23EF0047B3}">
      <dgm:prSet/>
      <dgm:spPr/>
      <dgm:t>
        <a:bodyPr/>
        <a:lstStyle/>
        <a:p>
          <a:r>
            <a:rPr lang="en-US" dirty="0"/>
            <a:t>Class of Beneficiaries: </a:t>
          </a:r>
        </a:p>
      </dgm:t>
    </dgm:pt>
    <dgm:pt modelId="{2720A1E4-A6AF-4A59-BEFD-ACAD0C96B5F7}" type="parTrans" cxnId="{3937C13B-ADA2-4C4F-A8A5-284B1B7E072F}">
      <dgm:prSet/>
      <dgm:spPr/>
      <dgm:t>
        <a:bodyPr/>
        <a:lstStyle/>
        <a:p>
          <a:endParaRPr lang="en-US"/>
        </a:p>
      </dgm:t>
    </dgm:pt>
    <dgm:pt modelId="{996ADEB2-F2CB-42F4-9643-DD98953EB8CB}" type="sibTrans" cxnId="{3937C13B-ADA2-4C4F-A8A5-284B1B7E072F}">
      <dgm:prSet/>
      <dgm:spPr/>
      <dgm:t>
        <a:bodyPr/>
        <a:lstStyle/>
        <a:p>
          <a:endParaRPr lang="en-US"/>
        </a:p>
      </dgm:t>
    </dgm:pt>
    <dgm:pt modelId="{466BDA8C-81E0-4899-B905-58DF4DCDEB6C}">
      <dgm:prSet/>
      <dgm:spPr/>
      <dgm:t>
        <a:bodyPr/>
        <a:lstStyle/>
        <a:p>
          <a:r>
            <a:rPr lang="en-US" sz="2600" dirty="0"/>
            <a:t>Pre-SECURE</a:t>
          </a:r>
        </a:p>
      </dgm:t>
    </dgm:pt>
    <dgm:pt modelId="{3223ACC5-22F2-4695-B22C-D45A9B5C7FFA}" type="parTrans" cxnId="{A31E3180-3DF0-4A6D-A79E-56B6693419D9}">
      <dgm:prSet/>
      <dgm:spPr/>
      <dgm:t>
        <a:bodyPr/>
        <a:lstStyle/>
        <a:p>
          <a:endParaRPr lang="en-US"/>
        </a:p>
      </dgm:t>
    </dgm:pt>
    <dgm:pt modelId="{3A85CDA5-A823-4BF9-93F9-E2442D78BADE}" type="sibTrans" cxnId="{A31E3180-3DF0-4A6D-A79E-56B6693419D9}">
      <dgm:prSet/>
      <dgm:spPr/>
      <dgm:t>
        <a:bodyPr/>
        <a:lstStyle/>
        <a:p>
          <a:endParaRPr lang="en-US"/>
        </a:p>
      </dgm:t>
    </dgm:pt>
    <dgm:pt modelId="{48D0F983-CCB2-4C8B-8652-EE0098425275}">
      <dgm:prSet custT="1"/>
      <dgm:spPr/>
      <dgm:t>
        <a:bodyPr/>
        <a:lstStyle/>
        <a:p>
          <a:pPr>
            <a:buFontTx/>
            <a:buNone/>
          </a:pPr>
          <a:r>
            <a:rPr lang="en-US" sz="2600" dirty="0"/>
            <a:t>	Spouse – </a:t>
          </a:r>
          <a:r>
            <a:rPr lang="en-US" sz="1200" dirty="0"/>
            <a:t>treat as own or stretch	</a:t>
          </a:r>
          <a:endParaRPr lang="en-US" sz="2600" dirty="0"/>
        </a:p>
      </dgm:t>
    </dgm:pt>
    <dgm:pt modelId="{752E5BC1-9E9F-46BE-9352-6BB859F20444}" type="parTrans" cxnId="{9BFEBFAA-2791-4296-8D45-A07F966DD240}">
      <dgm:prSet/>
      <dgm:spPr/>
      <dgm:t>
        <a:bodyPr/>
        <a:lstStyle/>
        <a:p>
          <a:endParaRPr lang="en-US"/>
        </a:p>
      </dgm:t>
    </dgm:pt>
    <dgm:pt modelId="{39BE491E-307A-4BFD-B9FF-25068526B102}" type="sibTrans" cxnId="{9BFEBFAA-2791-4296-8D45-A07F966DD240}">
      <dgm:prSet/>
      <dgm:spPr/>
      <dgm:t>
        <a:bodyPr/>
        <a:lstStyle/>
        <a:p>
          <a:endParaRPr lang="en-US"/>
        </a:p>
      </dgm:t>
    </dgm:pt>
    <dgm:pt modelId="{32C12529-AF8B-4728-A39A-C05CE1E2A010}">
      <dgm:prSet/>
      <dgm:spPr/>
      <dgm:t>
        <a:bodyPr/>
        <a:lstStyle/>
        <a:p>
          <a:r>
            <a:rPr lang="en-US" sz="2600" dirty="0"/>
            <a:t>Post SECURE</a:t>
          </a:r>
        </a:p>
      </dgm:t>
    </dgm:pt>
    <dgm:pt modelId="{232F69FF-E99B-4F91-9D5F-37931C96174F}" type="sibTrans" cxnId="{8CD18491-A272-4DBA-9394-A1BBA673D584}">
      <dgm:prSet/>
      <dgm:spPr/>
      <dgm:t>
        <a:bodyPr/>
        <a:lstStyle/>
        <a:p>
          <a:endParaRPr lang="en-US"/>
        </a:p>
      </dgm:t>
    </dgm:pt>
    <dgm:pt modelId="{07B1C148-DFE1-4B67-BC33-A497C4AFD056}" type="parTrans" cxnId="{8CD18491-A272-4DBA-9394-A1BBA673D584}">
      <dgm:prSet/>
      <dgm:spPr/>
      <dgm:t>
        <a:bodyPr/>
        <a:lstStyle/>
        <a:p>
          <a:endParaRPr lang="en-US"/>
        </a:p>
      </dgm:t>
    </dgm:pt>
    <dgm:pt modelId="{A33CA825-F77E-4CA5-BA0E-55649FF9AFB8}">
      <dgm:prSet custT="1"/>
      <dgm:spPr/>
      <dgm:t>
        <a:bodyPr/>
        <a:lstStyle/>
        <a:p>
          <a:pPr>
            <a:buFontTx/>
            <a:buNone/>
          </a:pPr>
          <a:r>
            <a:rPr lang="en-US" sz="2600" dirty="0"/>
            <a:t>non-spouse - </a:t>
          </a:r>
          <a:r>
            <a:rPr lang="en-US" sz="1200" dirty="0"/>
            <a:t>stretch</a:t>
          </a:r>
          <a:endParaRPr lang="en-US" sz="2600" dirty="0"/>
        </a:p>
      </dgm:t>
    </dgm:pt>
    <dgm:pt modelId="{9FF2CF0F-CDA7-409B-BE35-AD5908C52C5C}" type="parTrans" cxnId="{7F02EFA8-00C1-4F66-A6B4-125905E724D4}">
      <dgm:prSet/>
      <dgm:spPr/>
    </dgm:pt>
    <dgm:pt modelId="{AFE4CA6B-A402-4282-8862-638450BC6D6A}" type="sibTrans" cxnId="{7F02EFA8-00C1-4F66-A6B4-125905E724D4}">
      <dgm:prSet/>
      <dgm:spPr/>
    </dgm:pt>
    <dgm:pt modelId="{840949B8-53BD-49F0-A547-360614133189}">
      <dgm:prSet custT="1"/>
      <dgm:spPr/>
      <dgm:t>
        <a:bodyPr/>
        <a:lstStyle/>
        <a:p>
          <a:pPr>
            <a:buFontTx/>
            <a:buNone/>
          </a:pPr>
          <a:r>
            <a:rPr lang="en-US" sz="2600" dirty="0"/>
            <a:t>non-human – </a:t>
          </a:r>
          <a:r>
            <a:rPr lang="en-US" sz="1200" dirty="0"/>
            <a:t>5 Year Rule</a:t>
          </a:r>
          <a:endParaRPr lang="en-US" sz="2600" dirty="0"/>
        </a:p>
      </dgm:t>
    </dgm:pt>
    <dgm:pt modelId="{432FF0E1-B46C-44CB-ADA4-FA5743EABC9D}" type="parTrans" cxnId="{7E6955E1-DAB9-40B3-AE1C-B1683C843EB2}">
      <dgm:prSet/>
      <dgm:spPr/>
    </dgm:pt>
    <dgm:pt modelId="{CEF7469C-7960-4B4F-B8C9-0D6A3489BB9E}" type="sibTrans" cxnId="{7E6955E1-DAB9-40B3-AE1C-B1683C843EB2}">
      <dgm:prSet/>
      <dgm:spPr/>
    </dgm:pt>
    <dgm:pt modelId="{08A51630-492C-4599-A436-127D6E830883}">
      <dgm:prSet/>
      <dgm:spPr/>
      <dgm:t>
        <a:bodyPr/>
        <a:lstStyle/>
        <a:p>
          <a:pPr>
            <a:buFontTx/>
            <a:buNone/>
          </a:pPr>
          <a:r>
            <a:rPr lang="en-US" sz="2600" dirty="0"/>
            <a:t>	Eligible Designated Beneficiary</a:t>
          </a:r>
        </a:p>
      </dgm:t>
    </dgm:pt>
    <dgm:pt modelId="{6B348743-0D0D-4792-8D38-39D619C7D143}" type="parTrans" cxnId="{7232AA15-7BB7-452D-B524-47932A070683}">
      <dgm:prSet/>
      <dgm:spPr/>
    </dgm:pt>
    <dgm:pt modelId="{1B402B53-5734-4511-A180-7AAC265961E9}" type="sibTrans" cxnId="{7232AA15-7BB7-452D-B524-47932A070683}">
      <dgm:prSet/>
      <dgm:spPr/>
    </dgm:pt>
    <dgm:pt modelId="{7A9F905E-0187-45FB-8386-3CA6840374EF}">
      <dgm:prSet/>
      <dgm:spPr/>
      <dgm:t>
        <a:bodyPr/>
        <a:lstStyle/>
        <a:p>
          <a:pPr>
            <a:buFontTx/>
            <a:buNone/>
          </a:pPr>
          <a:r>
            <a:rPr lang="en-US" sz="2600" dirty="0"/>
            <a:t>Designated Beneficiary</a:t>
          </a:r>
        </a:p>
      </dgm:t>
    </dgm:pt>
    <dgm:pt modelId="{D0F259A3-A30F-473A-920C-2A0EAF9FF3F8}" type="parTrans" cxnId="{21315B39-CCCD-4990-AAFD-DCE6D6150D3B}">
      <dgm:prSet/>
      <dgm:spPr/>
    </dgm:pt>
    <dgm:pt modelId="{A1953373-EEEF-4CB2-BE58-16D327C8118D}" type="sibTrans" cxnId="{21315B39-CCCD-4990-AAFD-DCE6D6150D3B}">
      <dgm:prSet/>
      <dgm:spPr/>
    </dgm:pt>
    <dgm:pt modelId="{1D2A90D4-46D0-4B56-A4E6-7E674EE73782}">
      <dgm:prSet/>
      <dgm:spPr/>
      <dgm:t>
        <a:bodyPr/>
        <a:lstStyle/>
        <a:p>
          <a:pPr>
            <a:buFontTx/>
            <a:buNone/>
          </a:pPr>
          <a:r>
            <a:rPr lang="en-US" sz="2600" dirty="0"/>
            <a:t>Non-Designated Beneficiary</a:t>
          </a:r>
        </a:p>
      </dgm:t>
    </dgm:pt>
    <dgm:pt modelId="{D2B5F310-A4E6-46BA-8A8A-D96608DA4E6F}" type="parTrans" cxnId="{75059ECD-0CFA-4D84-8ABA-99AE449B44BD}">
      <dgm:prSet/>
      <dgm:spPr/>
    </dgm:pt>
    <dgm:pt modelId="{3D635FFC-0834-4DFD-92B1-5C6049B78C3B}" type="sibTrans" cxnId="{75059ECD-0CFA-4D84-8ABA-99AE449B44BD}">
      <dgm:prSet/>
      <dgm:spPr/>
    </dgm:pt>
    <dgm:pt modelId="{0F1DEC1D-52AE-4A3F-80E4-61170728EF94}" type="pres">
      <dgm:prSet presAssocID="{8C87F94C-F2AB-4772-A66B-095A2BC2C82C}" presName="Name0" presStyleCnt="0">
        <dgm:presLayoutVars>
          <dgm:dir/>
          <dgm:animLvl val="lvl"/>
          <dgm:resizeHandles val="exact"/>
        </dgm:presLayoutVars>
      </dgm:prSet>
      <dgm:spPr/>
    </dgm:pt>
    <dgm:pt modelId="{81136943-DDA3-4DF3-8CEB-D6FA01862FE3}" type="pres">
      <dgm:prSet presAssocID="{5B5D4972-CFD7-4A80-84B7-F857E30791B3}" presName="composite" presStyleCnt="0"/>
      <dgm:spPr/>
    </dgm:pt>
    <dgm:pt modelId="{CC22FE9B-5682-4F1D-BE7D-EF644AEFAD76}" type="pres">
      <dgm:prSet presAssocID="{5B5D4972-CFD7-4A80-84B7-F857E30791B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0D4579B-7280-4B20-8660-19B14A549538}" type="pres">
      <dgm:prSet presAssocID="{5B5D4972-CFD7-4A80-84B7-F857E30791B3}" presName="desTx" presStyleLbl="alignAccFollowNode1" presStyleIdx="0" presStyleCnt="2">
        <dgm:presLayoutVars>
          <dgm:bulletEnabled val="1"/>
        </dgm:presLayoutVars>
      </dgm:prSet>
      <dgm:spPr/>
    </dgm:pt>
    <dgm:pt modelId="{F0717A0A-3809-493C-BABC-051EB07C1F66}" type="pres">
      <dgm:prSet presAssocID="{91423A38-A609-450E-B2C1-E0E59E1C5050}" presName="space" presStyleCnt="0"/>
      <dgm:spPr/>
    </dgm:pt>
    <dgm:pt modelId="{000A5C42-3C96-4082-9950-666DAB6659D4}" type="pres">
      <dgm:prSet presAssocID="{AC6EA9D8-3F9A-44F9-A754-9C23EF0047B3}" presName="composite" presStyleCnt="0"/>
      <dgm:spPr/>
    </dgm:pt>
    <dgm:pt modelId="{A6FC9015-A32A-4FBA-B663-A8D374D4240A}" type="pres">
      <dgm:prSet presAssocID="{AC6EA9D8-3F9A-44F9-A754-9C23EF0047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34B8D68-3FCA-453D-AA6B-1C1896D43FDB}" type="pres">
      <dgm:prSet presAssocID="{AC6EA9D8-3F9A-44F9-A754-9C23EF0047B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232AA15-7BB7-452D-B524-47932A070683}" srcId="{32C12529-AF8B-4728-A39A-C05CE1E2A010}" destId="{08A51630-492C-4599-A436-127D6E830883}" srcOrd="0" destOrd="0" parTransId="{6B348743-0D0D-4792-8D38-39D619C7D143}" sibTransId="{1B402B53-5734-4511-A180-7AAC265961E9}"/>
    <dgm:cxn modelId="{21315B39-CCCD-4990-AAFD-DCE6D6150D3B}" srcId="{08A51630-492C-4599-A436-127D6E830883}" destId="{7A9F905E-0187-45FB-8386-3CA6840374EF}" srcOrd="0" destOrd="0" parTransId="{D0F259A3-A30F-473A-920C-2A0EAF9FF3F8}" sibTransId="{A1953373-EEEF-4CB2-BE58-16D327C8118D}"/>
    <dgm:cxn modelId="{3937C13B-ADA2-4C4F-A8A5-284B1B7E072F}" srcId="{8C87F94C-F2AB-4772-A66B-095A2BC2C82C}" destId="{AC6EA9D8-3F9A-44F9-A754-9C23EF0047B3}" srcOrd="1" destOrd="0" parTransId="{2720A1E4-A6AF-4A59-BEFD-ACAD0C96B5F7}" sibTransId="{996ADEB2-F2CB-42F4-9643-DD98953EB8CB}"/>
    <dgm:cxn modelId="{C78D2245-6135-4884-A9EE-84B186DC0338}" type="presOf" srcId="{8C87F94C-F2AB-4772-A66B-095A2BC2C82C}" destId="{0F1DEC1D-52AE-4A3F-80E4-61170728EF94}" srcOrd="0" destOrd="0" presId="urn:microsoft.com/office/officeart/2005/8/layout/hList1"/>
    <dgm:cxn modelId="{77A65765-E097-466F-B9A1-3CA090F44EF7}" srcId="{5B5D4972-CFD7-4A80-84B7-F857E30791B3}" destId="{2620AF3B-039F-473F-A1E4-D40D14991471}" srcOrd="0" destOrd="0" parTransId="{A7ADFB7C-D2BD-4AB4-9809-A87539ECD018}" sibTransId="{1AE829BE-29F4-4425-971B-DD8D85E54EDD}"/>
    <dgm:cxn modelId="{29FF8C69-F8FB-41A9-BEB6-497C25536ECB}" type="presOf" srcId="{7A9F905E-0187-45FB-8386-3CA6840374EF}" destId="{834B8D68-3FCA-453D-AA6B-1C1896D43FDB}" srcOrd="0" destOrd="6" presId="urn:microsoft.com/office/officeart/2005/8/layout/hList1"/>
    <dgm:cxn modelId="{7EF41153-52B2-47D5-A13E-B75C83CEF053}" type="presOf" srcId="{840949B8-53BD-49F0-A547-360614133189}" destId="{834B8D68-3FCA-453D-AA6B-1C1896D43FDB}" srcOrd="0" destOrd="3" presId="urn:microsoft.com/office/officeart/2005/8/layout/hList1"/>
    <dgm:cxn modelId="{AA84B573-D733-41B3-AB98-FF0A21998192}" type="presOf" srcId="{08A51630-492C-4599-A436-127D6E830883}" destId="{834B8D68-3FCA-453D-AA6B-1C1896D43FDB}" srcOrd="0" destOrd="5" presId="urn:microsoft.com/office/officeart/2005/8/layout/hList1"/>
    <dgm:cxn modelId="{A31E3180-3DF0-4A6D-A79E-56B6693419D9}" srcId="{AC6EA9D8-3F9A-44F9-A754-9C23EF0047B3}" destId="{466BDA8C-81E0-4899-B905-58DF4DCDEB6C}" srcOrd="0" destOrd="0" parTransId="{3223ACC5-22F2-4695-B22C-D45A9B5C7FFA}" sibTransId="{3A85CDA5-A823-4BF9-93F9-E2442D78BADE}"/>
    <dgm:cxn modelId="{ABDC548A-C05E-467D-9ECE-22A4E268A24D}" type="presOf" srcId="{4347926A-3DBC-435C-AFF9-B8CBEF98E89C}" destId="{20D4579B-7280-4B20-8660-19B14A549538}" srcOrd="0" destOrd="1" presId="urn:microsoft.com/office/officeart/2005/8/layout/hList1"/>
    <dgm:cxn modelId="{60628D8B-AD10-44A7-A5C3-0F04F2EDAEC2}" type="presOf" srcId="{32C12529-AF8B-4728-A39A-C05CE1E2A010}" destId="{834B8D68-3FCA-453D-AA6B-1C1896D43FDB}" srcOrd="0" destOrd="4" presId="urn:microsoft.com/office/officeart/2005/8/layout/hList1"/>
    <dgm:cxn modelId="{8CD18491-A272-4DBA-9394-A1BBA673D584}" srcId="{AC6EA9D8-3F9A-44F9-A754-9C23EF0047B3}" destId="{32C12529-AF8B-4728-A39A-C05CE1E2A010}" srcOrd="1" destOrd="0" parTransId="{07B1C148-DFE1-4B67-BC33-A497C4AFD056}" sibTransId="{232F69FF-E99B-4F91-9D5F-37931C96174F}"/>
    <dgm:cxn modelId="{D5D7DA93-255E-4777-8594-0B13D4F64F9A}" type="presOf" srcId="{A33CA825-F77E-4CA5-BA0E-55649FF9AFB8}" destId="{834B8D68-3FCA-453D-AA6B-1C1896D43FDB}" srcOrd="0" destOrd="2" presId="urn:microsoft.com/office/officeart/2005/8/layout/hList1"/>
    <dgm:cxn modelId="{F4C80899-4CDD-4C2D-B9F2-22E5CB5FDE4B}" type="presOf" srcId="{1D2A90D4-46D0-4B56-A4E6-7E674EE73782}" destId="{834B8D68-3FCA-453D-AA6B-1C1896D43FDB}" srcOrd="0" destOrd="7" presId="urn:microsoft.com/office/officeart/2005/8/layout/hList1"/>
    <dgm:cxn modelId="{7F02EFA8-00C1-4F66-A6B4-125905E724D4}" srcId="{48D0F983-CCB2-4C8B-8652-EE0098425275}" destId="{A33CA825-F77E-4CA5-BA0E-55649FF9AFB8}" srcOrd="0" destOrd="0" parTransId="{9FF2CF0F-CDA7-409B-BE35-AD5908C52C5C}" sibTransId="{AFE4CA6B-A402-4282-8862-638450BC6D6A}"/>
    <dgm:cxn modelId="{9BFEBFAA-2791-4296-8D45-A07F966DD240}" srcId="{466BDA8C-81E0-4899-B905-58DF4DCDEB6C}" destId="{48D0F983-CCB2-4C8B-8652-EE0098425275}" srcOrd="0" destOrd="0" parTransId="{752E5BC1-9E9F-46BE-9352-6BB859F20444}" sibTransId="{39BE491E-307A-4BFD-B9FF-25068526B102}"/>
    <dgm:cxn modelId="{F49FC9CB-0F2B-4084-9AB8-3321404D1B47}" type="presOf" srcId="{5B5D4972-CFD7-4A80-84B7-F857E30791B3}" destId="{CC22FE9B-5682-4F1D-BE7D-EF644AEFAD76}" srcOrd="0" destOrd="0" presId="urn:microsoft.com/office/officeart/2005/8/layout/hList1"/>
    <dgm:cxn modelId="{75059ECD-0CFA-4D84-8ABA-99AE449B44BD}" srcId="{08A51630-492C-4599-A436-127D6E830883}" destId="{1D2A90D4-46D0-4B56-A4E6-7E674EE73782}" srcOrd="1" destOrd="0" parTransId="{D2B5F310-A4E6-46BA-8A8A-D96608DA4E6F}" sibTransId="{3D635FFC-0834-4DFD-92B1-5C6049B78C3B}"/>
    <dgm:cxn modelId="{E842EDD3-CCAF-4E18-ABCA-0BAC4B687AEE}" type="presOf" srcId="{48D0F983-CCB2-4C8B-8652-EE0098425275}" destId="{834B8D68-3FCA-453D-AA6B-1C1896D43FDB}" srcOrd="0" destOrd="1" presId="urn:microsoft.com/office/officeart/2005/8/layout/hList1"/>
    <dgm:cxn modelId="{7C64E5D8-71F7-4A20-9475-BCF472B2DAF3}" type="presOf" srcId="{AC6EA9D8-3F9A-44F9-A754-9C23EF0047B3}" destId="{A6FC9015-A32A-4FBA-B663-A8D374D4240A}" srcOrd="0" destOrd="0" presId="urn:microsoft.com/office/officeart/2005/8/layout/hList1"/>
    <dgm:cxn modelId="{F4AE72E0-D428-4333-88B6-075471BEB461}" srcId="{5B5D4972-CFD7-4A80-84B7-F857E30791B3}" destId="{4347926A-3DBC-435C-AFF9-B8CBEF98E89C}" srcOrd="1" destOrd="0" parTransId="{11D61A76-57B6-4AF2-8B30-6A730E8CF40E}" sibTransId="{7C8B9D23-3935-454B-A82C-DE316EDEE47A}"/>
    <dgm:cxn modelId="{7E6955E1-DAB9-40B3-AE1C-B1683C843EB2}" srcId="{48D0F983-CCB2-4C8B-8652-EE0098425275}" destId="{840949B8-53BD-49F0-A547-360614133189}" srcOrd="1" destOrd="0" parTransId="{432FF0E1-B46C-44CB-ADA4-FA5743EABC9D}" sibTransId="{CEF7469C-7960-4B4F-B8C9-0D6A3489BB9E}"/>
    <dgm:cxn modelId="{72FFE8E7-9A18-4F13-8B38-3143A40ADF0C}" type="presOf" srcId="{466BDA8C-81E0-4899-B905-58DF4DCDEB6C}" destId="{834B8D68-3FCA-453D-AA6B-1C1896D43FDB}" srcOrd="0" destOrd="0" presId="urn:microsoft.com/office/officeart/2005/8/layout/hList1"/>
    <dgm:cxn modelId="{2F3F08EC-B9C5-4A8B-94C2-C034F9224793}" srcId="{8C87F94C-F2AB-4772-A66B-095A2BC2C82C}" destId="{5B5D4972-CFD7-4A80-84B7-F857E30791B3}" srcOrd="0" destOrd="0" parTransId="{1EDDB890-F6BB-48F2-B1A3-D1421F5AA75D}" sibTransId="{91423A38-A609-450E-B2C1-E0E59E1C5050}"/>
    <dgm:cxn modelId="{47B759F2-A5D8-4DB7-92AD-39EE101B6892}" type="presOf" srcId="{2620AF3B-039F-473F-A1E4-D40D14991471}" destId="{20D4579B-7280-4B20-8660-19B14A549538}" srcOrd="0" destOrd="0" presId="urn:microsoft.com/office/officeart/2005/8/layout/hList1"/>
    <dgm:cxn modelId="{BBB5AF7D-4D69-4F3B-9D25-3A96000BF312}" type="presParOf" srcId="{0F1DEC1D-52AE-4A3F-80E4-61170728EF94}" destId="{81136943-DDA3-4DF3-8CEB-D6FA01862FE3}" srcOrd="0" destOrd="0" presId="urn:microsoft.com/office/officeart/2005/8/layout/hList1"/>
    <dgm:cxn modelId="{3D8C48B9-7BF0-419A-ABFC-4E06A07B116C}" type="presParOf" srcId="{81136943-DDA3-4DF3-8CEB-D6FA01862FE3}" destId="{CC22FE9B-5682-4F1D-BE7D-EF644AEFAD76}" srcOrd="0" destOrd="0" presId="urn:microsoft.com/office/officeart/2005/8/layout/hList1"/>
    <dgm:cxn modelId="{98D65DC0-9293-4195-A962-F363FCBEA99F}" type="presParOf" srcId="{81136943-DDA3-4DF3-8CEB-D6FA01862FE3}" destId="{20D4579B-7280-4B20-8660-19B14A549538}" srcOrd="1" destOrd="0" presId="urn:microsoft.com/office/officeart/2005/8/layout/hList1"/>
    <dgm:cxn modelId="{356AA4CF-253E-4397-BB6D-FA919BC2D0C1}" type="presParOf" srcId="{0F1DEC1D-52AE-4A3F-80E4-61170728EF94}" destId="{F0717A0A-3809-493C-BABC-051EB07C1F66}" srcOrd="1" destOrd="0" presId="urn:microsoft.com/office/officeart/2005/8/layout/hList1"/>
    <dgm:cxn modelId="{18536666-0433-4779-A14A-03A17B94FAE5}" type="presParOf" srcId="{0F1DEC1D-52AE-4A3F-80E4-61170728EF94}" destId="{000A5C42-3C96-4082-9950-666DAB6659D4}" srcOrd="2" destOrd="0" presId="urn:microsoft.com/office/officeart/2005/8/layout/hList1"/>
    <dgm:cxn modelId="{BEAE4943-C006-49B9-8BFB-93CF8A2B420D}" type="presParOf" srcId="{000A5C42-3C96-4082-9950-666DAB6659D4}" destId="{A6FC9015-A32A-4FBA-B663-A8D374D4240A}" srcOrd="0" destOrd="0" presId="urn:microsoft.com/office/officeart/2005/8/layout/hList1"/>
    <dgm:cxn modelId="{7C507012-26A3-4B97-A532-E67AF8977A84}" type="presParOf" srcId="{000A5C42-3C96-4082-9950-666DAB6659D4}" destId="{834B8D68-3FCA-453D-AA6B-1C1896D43F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79791-09F3-42D8-B985-C6B68513C1B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FE9700-926D-476C-A0BB-EB2650C03CA8}">
      <dgm:prSet/>
      <dgm:spPr/>
      <dgm:t>
        <a:bodyPr/>
        <a:lstStyle/>
        <a:p>
          <a:r>
            <a:rPr lang="en-US" dirty="0"/>
            <a:t>Surviving Spouse</a:t>
          </a:r>
        </a:p>
      </dgm:t>
    </dgm:pt>
    <dgm:pt modelId="{D7D24DE7-DFF6-4AF1-AD8D-63E686E77198}" type="parTrans" cxnId="{18CCE852-40E3-4512-B054-C3899525F858}">
      <dgm:prSet/>
      <dgm:spPr/>
      <dgm:t>
        <a:bodyPr/>
        <a:lstStyle/>
        <a:p>
          <a:endParaRPr lang="en-US"/>
        </a:p>
      </dgm:t>
    </dgm:pt>
    <dgm:pt modelId="{BA11579E-4940-480C-9B9A-2177A91D5298}" type="sibTrans" cxnId="{18CCE852-40E3-4512-B054-C3899525F858}">
      <dgm:prSet/>
      <dgm:spPr/>
      <dgm:t>
        <a:bodyPr/>
        <a:lstStyle/>
        <a:p>
          <a:endParaRPr lang="en-US"/>
        </a:p>
      </dgm:t>
    </dgm:pt>
    <dgm:pt modelId="{A9B10FAD-A336-4FE2-9133-ACF225C0648D}">
      <dgm:prSet/>
      <dgm:spPr/>
      <dgm:t>
        <a:bodyPr/>
        <a:lstStyle/>
        <a:p>
          <a:r>
            <a:rPr lang="en-US" dirty="0"/>
            <a:t>Individual not more than 10 years younger than IRA owner</a:t>
          </a:r>
        </a:p>
      </dgm:t>
    </dgm:pt>
    <dgm:pt modelId="{C1399336-6671-4BC8-A573-9CA8D23F0E18}" type="parTrans" cxnId="{C91349F3-3F27-4853-B4C1-E470E58FE4A6}">
      <dgm:prSet/>
      <dgm:spPr/>
      <dgm:t>
        <a:bodyPr/>
        <a:lstStyle/>
        <a:p>
          <a:endParaRPr lang="en-US"/>
        </a:p>
      </dgm:t>
    </dgm:pt>
    <dgm:pt modelId="{FEB86FA0-0E8F-4C50-8A2C-24FDFC31FDD8}" type="sibTrans" cxnId="{C91349F3-3F27-4853-B4C1-E470E58FE4A6}">
      <dgm:prSet/>
      <dgm:spPr/>
      <dgm:t>
        <a:bodyPr/>
        <a:lstStyle/>
        <a:p>
          <a:endParaRPr lang="en-US"/>
        </a:p>
      </dgm:t>
    </dgm:pt>
    <dgm:pt modelId="{A1B7FA4C-99EF-4CF2-890A-DCEBAB6EEB33}">
      <dgm:prSet/>
      <dgm:spPr/>
      <dgm:t>
        <a:bodyPr/>
        <a:lstStyle/>
        <a:p>
          <a:r>
            <a:rPr lang="en-US" dirty="0"/>
            <a:t>Minor child of IRA owner (until reaching age of majority, then 10 Year Rule applies)</a:t>
          </a:r>
        </a:p>
      </dgm:t>
    </dgm:pt>
    <dgm:pt modelId="{7B137F6F-35BD-4E5C-A127-9250B2A366A3}" type="parTrans" cxnId="{FFBB0F14-8468-4DC5-9DD6-E2A7B6489BFA}">
      <dgm:prSet/>
      <dgm:spPr/>
      <dgm:t>
        <a:bodyPr/>
        <a:lstStyle/>
        <a:p>
          <a:endParaRPr lang="en-US"/>
        </a:p>
      </dgm:t>
    </dgm:pt>
    <dgm:pt modelId="{7D6B8189-BA5F-4320-9604-F09D4713473C}" type="sibTrans" cxnId="{FFBB0F14-8468-4DC5-9DD6-E2A7B6489BFA}">
      <dgm:prSet/>
      <dgm:spPr/>
      <dgm:t>
        <a:bodyPr/>
        <a:lstStyle/>
        <a:p>
          <a:endParaRPr lang="en-US"/>
        </a:p>
      </dgm:t>
    </dgm:pt>
    <dgm:pt modelId="{E15938D2-1D14-4983-BB54-7795819806B1}">
      <dgm:prSet/>
      <dgm:spPr/>
      <dgm:t>
        <a:bodyPr/>
        <a:lstStyle/>
        <a:p>
          <a:r>
            <a:rPr lang="en-US" dirty="0"/>
            <a:t>Disabled Individual</a:t>
          </a:r>
        </a:p>
      </dgm:t>
    </dgm:pt>
    <dgm:pt modelId="{F57A8440-8A95-4290-8DDE-9E2482CAD9FA}" type="parTrans" cxnId="{C1262150-FA4A-43E3-B73C-59348CC9BFEF}">
      <dgm:prSet/>
      <dgm:spPr/>
      <dgm:t>
        <a:bodyPr/>
        <a:lstStyle/>
        <a:p>
          <a:endParaRPr lang="en-US"/>
        </a:p>
      </dgm:t>
    </dgm:pt>
    <dgm:pt modelId="{567F9114-E253-498D-A3FB-86594EB0F551}" type="sibTrans" cxnId="{C1262150-FA4A-43E3-B73C-59348CC9BFEF}">
      <dgm:prSet/>
      <dgm:spPr/>
      <dgm:t>
        <a:bodyPr/>
        <a:lstStyle/>
        <a:p>
          <a:endParaRPr lang="en-US"/>
        </a:p>
      </dgm:t>
    </dgm:pt>
    <dgm:pt modelId="{72A910F2-25D3-43FA-9081-C06132B789DB}">
      <dgm:prSet/>
      <dgm:spPr/>
      <dgm:t>
        <a:bodyPr/>
        <a:lstStyle/>
        <a:p>
          <a:r>
            <a:rPr lang="en-US" dirty="0"/>
            <a:t>Chronically Ill Individual</a:t>
          </a:r>
        </a:p>
      </dgm:t>
    </dgm:pt>
    <dgm:pt modelId="{617EBCC8-D482-4C60-9059-ED65E8631843}" type="parTrans" cxnId="{FDA6DF30-E627-48E5-AE26-ECFD6847F6C4}">
      <dgm:prSet/>
      <dgm:spPr/>
      <dgm:t>
        <a:bodyPr/>
        <a:lstStyle/>
        <a:p>
          <a:endParaRPr lang="en-US"/>
        </a:p>
      </dgm:t>
    </dgm:pt>
    <dgm:pt modelId="{5201076F-27D6-40E3-A906-6AC14EFB7C31}" type="sibTrans" cxnId="{FDA6DF30-E627-48E5-AE26-ECFD6847F6C4}">
      <dgm:prSet/>
      <dgm:spPr/>
      <dgm:t>
        <a:bodyPr/>
        <a:lstStyle/>
        <a:p>
          <a:endParaRPr lang="en-US"/>
        </a:p>
      </dgm:t>
    </dgm:pt>
    <dgm:pt modelId="{A0DCF603-4DCF-4335-8D38-9DD0C0515B81}" type="pres">
      <dgm:prSet presAssocID="{31379791-09F3-42D8-B985-C6B68513C1B4}" presName="vert0" presStyleCnt="0">
        <dgm:presLayoutVars>
          <dgm:dir/>
          <dgm:animOne val="branch"/>
          <dgm:animLvl val="lvl"/>
        </dgm:presLayoutVars>
      </dgm:prSet>
      <dgm:spPr/>
    </dgm:pt>
    <dgm:pt modelId="{0F7B5E22-9B18-4753-A2B9-CD9FB6DCD7DE}" type="pres">
      <dgm:prSet presAssocID="{0AFE9700-926D-476C-A0BB-EB2650C03CA8}" presName="thickLine" presStyleLbl="alignNode1" presStyleIdx="0" presStyleCnt="5"/>
      <dgm:spPr/>
    </dgm:pt>
    <dgm:pt modelId="{A093036F-4FB6-4DAE-A38C-5E8FC607CCD3}" type="pres">
      <dgm:prSet presAssocID="{0AFE9700-926D-476C-A0BB-EB2650C03CA8}" presName="horz1" presStyleCnt="0"/>
      <dgm:spPr/>
    </dgm:pt>
    <dgm:pt modelId="{4EE35225-A6DB-4E16-AD62-400A64DFB65E}" type="pres">
      <dgm:prSet presAssocID="{0AFE9700-926D-476C-A0BB-EB2650C03CA8}" presName="tx1" presStyleLbl="revTx" presStyleIdx="0" presStyleCnt="5"/>
      <dgm:spPr/>
    </dgm:pt>
    <dgm:pt modelId="{4B9D273B-7288-4977-8A3B-DE8354468854}" type="pres">
      <dgm:prSet presAssocID="{0AFE9700-926D-476C-A0BB-EB2650C03CA8}" presName="vert1" presStyleCnt="0"/>
      <dgm:spPr/>
    </dgm:pt>
    <dgm:pt modelId="{AFF73FC5-9BCE-4366-BDDB-0B2B595E86A0}" type="pres">
      <dgm:prSet presAssocID="{A9B10FAD-A336-4FE2-9133-ACF225C0648D}" presName="thickLine" presStyleLbl="alignNode1" presStyleIdx="1" presStyleCnt="5"/>
      <dgm:spPr/>
    </dgm:pt>
    <dgm:pt modelId="{FD148C19-95E4-4902-8EB2-07EC4F5F9000}" type="pres">
      <dgm:prSet presAssocID="{A9B10FAD-A336-4FE2-9133-ACF225C0648D}" presName="horz1" presStyleCnt="0"/>
      <dgm:spPr/>
    </dgm:pt>
    <dgm:pt modelId="{577CA9BC-B898-4A80-8549-B3EC2E95525A}" type="pres">
      <dgm:prSet presAssocID="{A9B10FAD-A336-4FE2-9133-ACF225C0648D}" presName="tx1" presStyleLbl="revTx" presStyleIdx="1" presStyleCnt="5"/>
      <dgm:spPr/>
    </dgm:pt>
    <dgm:pt modelId="{4EC72B05-C17D-4716-B4EC-D171D785DF23}" type="pres">
      <dgm:prSet presAssocID="{A9B10FAD-A336-4FE2-9133-ACF225C0648D}" presName="vert1" presStyleCnt="0"/>
      <dgm:spPr/>
    </dgm:pt>
    <dgm:pt modelId="{5E2D3994-66A3-4AAE-AF04-4BFD9924F89E}" type="pres">
      <dgm:prSet presAssocID="{A1B7FA4C-99EF-4CF2-890A-DCEBAB6EEB33}" presName="thickLine" presStyleLbl="alignNode1" presStyleIdx="2" presStyleCnt="5"/>
      <dgm:spPr/>
    </dgm:pt>
    <dgm:pt modelId="{DB5B09C3-D2E8-4A88-AAF6-B86AB1BB5DAF}" type="pres">
      <dgm:prSet presAssocID="{A1B7FA4C-99EF-4CF2-890A-DCEBAB6EEB33}" presName="horz1" presStyleCnt="0"/>
      <dgm:spPr/>
    </dgm:pt>
    <dgm:pt modelId="{F40752F9-5FD5-47D1-98B8-E82CAF2220E8}" type="pres">
      <dgm:prSet presAssocID="{A1B7FA4C-99EF-4CF2-890A-DCEBAB6EEB33}" presName="tx1" presStyleLbl="revTx" presStyleIdx="2" presStyleCnt="5"/>
      <dgm:spPr/>
    </dgm:pt>
    <dgm:pt modelId="{982920F0-EFBC-4CCC-840A-905AEF992F0A}" type="pres">
      <dgm:prSet presAssocID="{A1B7FA4C-99EF-4CF2-890A-DCEBAB6EEB33}" presName="vert1" presStyleCnt="0"/>
      <dgm:spPr/>
    </dgm:pt>
    <dgm:pt modelId="{1C27082F-8560-4F48-8B06-A7A9AEA3BC25}" type="pres">
      <dgm:prSet presAssocID="{E15938D2-1D14-4983-BB54-7795819806B1}" presName="thickLine" presStyleLbl="alignNode1" presStyleIdx="3" presStyleCnt="5"/>
      <dgm:spPr/>
    </dgm:pt>
    <dgm:pt modelId="{127AE377-33C8-4367-AC95-959F297EB64B}" type="pres">
      <dgm:prSet presAssocID="{E15938D2-1D14-4983-BB54-7795819806B1}" presName="horz1" presStyleCnt="0"/>
      <dgm:spPr/>
    </dgm:pt>
    <dgm:pt modelId="{DC1CF81B-E59B-4F95-9D31-EDC1E5F19CEF}" type="pres">
      <dgm:prSet presAssocID="{E15938D2-1D14-4983-BB54-7795819806B1}" presName="tx1" presStyleLbl="revTx" presStyleIdx="3" presStyleCnt="5"/>
      <dgm:spPr/>
    </dgm:pt>
    <dgm:pt modelId="{6FA84C0B-B519-46D5-A3ED-AB678F7F16B4}" type="pres">
      <dgm:prSet presAssocID="{E15938D2-1D14-4983-BB54-7795819806B1}" presName="vert1" presStyleCnt="0"/>
      <dgm:spPr/>
    </dgm:pt>
    <dgm:pt modelId="{A4DFBC53-3CFE-47B3-9D08-AB5331FF00F5}" type="pres">
      <dgm:prSet presAssocID="{72A910F2-25D3-43FA-9081-C06132B789DB}" presName="thickLine" presStyleLbl="alignNode1" presStyleIdx="4" presStyleCnt="5"/>
      <dgm:spPr/>
    </dgm:pt>
    <dgm:pt modelId="{4192B0F5-A0F9-408C-AC0B-305757BDE85A}" type="pres">
      <dgm:prSet presAssocID="{72A910F2-25D3-43FA-9081-C06132B789DB}" presName="horz1" presStyleCnt="0"/>
      <dgm:spPr/>
    </dgm:pt>
    <dgm:pt modelId="{9D40E447-44D1-40CC-B861-AF4B26A173B2}" type="pres">
      <dgm:prSet presAssocID="{72A910F2-25D3-43FA-9081-C06132B789DB}" presName="tx1" presStyleLbl="revTx" presStyleIdx="4" presStyleCnt="5"/>
      <dgm:spPr/>
    </dgm:pt>
    <dgm:pt modelId="{62045D4D-1315-49B9-A36C-971946823F16}" type="pres">
      <dgm:prSet presAssocID="{72A910F2-25D3-43FA-9081-C06132B789DB}" presName="vert1" presStyleCnt="0"/>
      <dgm:spPr/>
    </dgm:pt>
  </dgm:ptLst>
  <dgm:cxnLst>
    <dgm:cxn modelId="{FFBB0F14-8468-4DC5-9DD6-E2A7B6489BFA}" srcId="{31379791-09F3-42D8-B985-C6B68513C1B4}" destId="{A1B7FA4C-99EF-4CF2-890A-DCEBAB6EEB33}" srcOrd="2" destOrd="0" parTransId="{7B137F6F-35BD-4E5C-A127-9250B2A366A3}" sibTransId="{7D6B8189-BA5F-4320-9604-F09D4713473C}"/>
    <dgm:cxn modelId="{FDA6DF30-E627-48E5-AE26-ECFD6847F6C4}" srcId="{31379791-09F3-42D8-B985-C6B68513C1B4}" destId="{72A910F2-25D3-43FA-9081-C06132B789DB}" srcOrd="4" destOrd="0" parTransId="{617EBCC8-D482-4C60-9059-ED65E8631843}" sibTransId="{5201076F-27D6-40E3-A906-6AC14EFB7C31}"/>
    <dgm:cxn modelId="{7D32653B-FEB9-4DED-A0F5-41C1FA7BC7E7}" type="presOf" srcId="{0AFE9700-926D-476C-A0BB-EB2650C03CA8}" destId="{4EE35225-A6DB-4E16-AD62-400A64DFB65E}" srcOrd="0" destOrd="0" presId="urn:microsoft.com/office/officeart/2008/layout/LinedList"/>
    <dgm:cxn modelId="{CF4AA74E-1BD8-45EB-AEA2-7BBF4B6A6103}" type="presOf" srcId="{A1B7FA4C-99EF-4CF2-890A-DCEBAB6EEB33}" destId="{F40752F9-5FD5-47D1-98B8-E82CAF2220E8}" srcOrd="0" destOrd="0" presId="urn:microsoft.com/office/officeart/2008/layout/LinedList"/>
    <dgm:cxn modelId="{C1262150-FA4A-43E3-B73C-59348CC9BFEF}" srcId="{31379791-09F3-42D8-B985-C6B68513C1B4}" destId="{E15938D2-1D14-4983-BB54-7795819806B1}" srcOrd="3" destOrd="0" parTransId="{F57A8440-8A95-4290-8DDE-9E2482CAD9FA}" sibTransId="{567F9114-E253-498D-A3FB-86594EB0F551}"/>
    <dgm:cxn modelId="{2E959B52-5A57-40F2-9F9B-E54AEAD1DAC1}" type="presOf" srcId="{72A910F2-25D3-43FA-9081-C06132B789DB}" destId="{9D40E447-44D1-40CC-B861-AF4B26A173B2}" srcOrd="0" destOrd="0" presId="urn:microsoft.com/office/officeart/2008/layout/LinedList"/>
    <dgm:cxn modelId="{18CCE852-40E3-4512-B054-C3899525F858}" srcId="{31379791-09F3-42D8-B985-C6B68513C1B4}" destId="{0AFE9700-926D-476C-A0BB-EB2650C03CA8}" srcOrd="0" destOrd="0" parTransId="{D7D24DE7-DFF6-4AF1-AD8D-63E686E77198}" sibTransId="{BA11579E-4940-480C-9B9A-2177A91D5298}"/>
    <dgm:cxn modelId="{2BBEED8B-D3FF-43B9-8AC7-D3C49303A511}" type="presOf" srcId="{A9B10FAD-A336-4FE2-9133-ACF225C0648D}" destId="{577CA9BC-B898-4A80-8549-B3EC2E95525A}" srcOrd="0" destOrd="0" presId="urn:microsoft.com/office/officeart/2008/layout/LinedList"/>
    <dgm:cxn modelId="{5B5D1E92-8B4E-4B9F-B013-F691BF09D8FE}" type="presOf" srcId="{E15938D2-1D14-4983-BB54-7795819806B1}" destId="{DC1CF81B-E59B-4F95-9D31-EDC1E5F19CEF}" srcOrd="0" destOrd="0" presId="urn:microsoft.com/office/officeart/2008/layout/LinedList"/>
    <dgm:cxn modelId="{964741C0-15C0-4AF0-879F-D2983B6F6146}" type="presOf" srcId="{31379791-09F3-42D8-B985-C6B68513C1B4}" destId="{A0DCF603-4DCF-4335-8D38-9DD0C0515B81}" srcOrd="0" destOrd="0" presId="urn:microsoft.com/office/officeart/2008/layout/LinedList"/>
    <dgm:cxn modelId="{C91349F3-3F27-4853-B4C1-E470E58FE4A6}" srcId="{31379791-09F3-42D8-B985-C6B68513C1B4}" destId="{A9B10FAD-A336-4FE2-9133-ACF225C0648D}" srcOrd="1" destOrd="0" parTransId="{C1399336-6671-4BC8-A573-9CA8D23F0E18}" sibTransId="{FEB86FA0-0E8F-4C50-8A2C-24FDFC31FDD8}"/>
    <dgm:cxn modelId="{0D7EAC25-B0D7-4680-85FA-CC492F17547F}" type="presParOf" srcId="{A0DCF603-4DCF-4335-8D38-9DD0C0515B81}" destId="{0F7B5E22-9B18-4753-A2B9-CD9FB6DCD7DE}" srcOrd="0" destOrd="0" presId="urn:microsoft.com/office/officeart/2008/layout/LinedList"/>
    <dgm:cxn modelId="{1988133A-0EBE-496C-86D9-2F886B6122EE}" type="presParOf" srcId="{A0DCF603-4DCF-4335-8D38-9DD0C0515B81}" destId="{A093036F-4FB6-4DAE-A38C-5E8FC607CCD3}" srcOrd="1" destOrd="0" presId="urn:microsoft.com/office/officeart/2008/layout/LinedList"/>
    <dgm:cxn modelId="{9A5E7884-19E1-44CB-A0A7-38109A4DC0BB}" type="presParOf" srcId="{A093036F-4FB6-4DAE-A38C-5E8FC607CCD3}" destId="{4EE35225-A6DB-4E16-AD62-400A64DFB65E}" srcOrd="0" destOrd="0" presId="urn:microsoft.com/office/officeart/2008/layout/LinedList"/>
    <dgm:cxn modelId="{2209FBC4-5ABE-4EBA-B149-168E4B54E99D}" type="presParOf" srcId="{A093036F-4FB6-4DAE-A38C-5E8FC607CCD3}" destId="{4B9D273B-7288-4977-8A3B-DE8354468854}" srcOrd="1" destOrd="0" presId="urn:microsoft.com/office/officeart/2008/layout/LinedList"/>
    <dgm:cxn modelId="{406E2FE1-C6A7-42D5-95FD-73BB2DEA7857}" type="presParOf" srcId="{A0DCF603-4DCF-4335-8D38-9DD0C0515B81}" destId="{AFF73FC5-9BCE-4366-BDDB-0B2B595E86A0}" srcOrd="2" destOrd="0" presId="urn:microsoft.com/office/officeart/2008/layout/LinedList"/>
    <dgm:cxn modelId="{BE2CB3EE-2334-4FE6-8F9A-50B2A7CF3EDD}" type="presParOf" srcId="{A0DCF603-4DCF-4335-8D38-9DD0C0515B81}" destId="{FD148C19-95E4-4902-8EB2-07EC4F5F9000}" srcOrd="3" destOrd="0" presId="urn:microsoft.com/office/officeart/2008/layout/LinedList"/>
    <dgm:cxn modelId="{E7705CF3-4B1E-4EB8-9742-3AC3A13C633B}" type="presParOf" srcId="{FD148C19-95E4-4902-8EB2-07EC4F5F9000}" destId="{577CA9BC-B898-4A80-8549-B3EC2E95525A}" srcOrd="0" destOrd="0" presId="urn:microsoft.com/office/officeart/2008/layout/LinedList"/>
    <dgm:cxn modelId="{9692532E-FF24-4B3D-BEBB-796F3CF343F9}" type="presParOf" srcId="{FD148C19-95E4-4902-8EB2-07EC4F5F9000}" destId="{4EC72B05-C17D-4716-B4EC-D171D785DF23}" srcOrd="1" destOrd="0" presId="urn:microsoft.com/office/officeart/2008/layout/LinedList"/>
    <dgm:cxn modelId="{F4F9EB4F-30F5-453F-8D87-6548DEEA35DA}" type="presParOf" srcId="{A0DCF603-4DCF-4335-8D38-9DD0C0515B81}" destId="{5E2D3994-66A3-4AAE-AF04-4BFD9924F89E}" srcOrd="4" destOrd="0" presId="urn:microsoft.com/office/officeart/2008/layout/LinedList"/>
    <dgm:cxn modelId="{CFB45E41-F9E0-4796-BC88-BBC1834486D0}" type="presParOf" srcId="{A0DCF603-4DCF-4335-8D38-9DD0C0515B81}" destId="{DB5B09C3-D2E8-4A88-AAF6-B86AB1BB5DAF}" srcOrd="5" destOrd="0" presId="urn:microsoft.com/office/officeart/2008/layout/LinedList"/>
    <dgm:cxn modelId="{D4109657-CB32-438B-9FE3-708A4E8A5489}" type="presParOf" srcId="{DB5B09C3-D2E8-4A88-AAF6-B86AB1BB5DAF}" destId="{F40752F9-5FD5-47D1-98B8-E82CAF2220E8}" srcOrd="0" destOrd="0" presId="urn:microsoft.com/office/officeart/2008/layout/LinedList"/>
    <dgm:cxn modelId="{A81F3B31-48B1-488D-8DAC-70E461367966}" type="presParOf" srcId="{DB5B09C3-D2E8-4A88-AAF6-B86AB1BB5DAF}" destId="{982920F0-EFBC-4CCC-840A-905AEF992F0A}" srcOrd="1" destOrd="0" presId="urn:microsoft.com/office/officeart/2008/layout/LinedList"/>
    <dgm:cxn modelId="{226BF105-1228-4301-BE56-6E4DC0F48D08}" type="presParOf" srcId="{A0DCF603-4DCF-4335-8D38-9DD0C0515B81}" destId="{1C27082F-8560-4F48-8B06-A7A9AEA3BC25}" srcOrd="6" destOrd="0" presId="urn:microsoft.com/office/officeart/2008/layout/LinedList"/>
    <dgm:cxn modelId="{B2B68CAA-7E39-44C5-9D80-4F7B0ECF10C8}" type="presParOf" srcId="{A0DCF603-4DCF-4335-8D38-9DD0C0515B81}" destId="{127AE377-33C8-4367-AC95-959F297EB64B}" srcOrd="7" destOrd="0" presId="urn:microsoft.com/office/officeart/2008/layout/LinedList"/>
    <dgm:cxn modelId="{84C7093B-BB92-460E-BC3B-05B50B28015A}" type="presParOf" srcId="{127AE377-33C8-4367-AC95-959F297EB64B}" destId="{DC1CF81B-E59B-4F95-9D31-EDC1E5F19CEF}" srcOrd="0" destOrd="0" presId="urn:microsoft.com/office/officeart/2008/layout/LinedList"/>
    <dgm:cxn modelId="{C2231752-F590-4B82-83E4-B70F67EF489F}" type="presParOf" srcId="{127AE377-33C8-4367-AC95-959F297EB64B}" destId="{6FA84C0B-B519-46D5-A3ED-AB678F7F16B4}" srcOrd="1" destOrd="0" presId="urn:microsoft.com/office/officeart/2008/layout/LinedList"/>
    <dgm:cxn modelId="{316D33DF-D824-4E4A-89F5-F873BEB8B149}" type="presParOf" srcId="{A0DCF603-4DCF-4335-8D38-9DD0C0515B81}" destId="{A4DFBC53-3CFE-47B3-9D08-AB5331FF00F5}" srcOrd="8" destOrd="0" presId="urn:microsoft.com/office/officeart/2008/layout/LinedList"/>
    <dgm:cxn modelId="{86A21AFC-D8F3-4A8C-A010-22C14815E67C}" type="presParOf" srcId="{A0DCF603-4DCF-4335-8D38-9DD0C0515B81}" destId="{4192B0F5-A0F9-408C-AC0B-305757BDE85A}" srcOrd="9" destOrd="0" presId="urn:microsoft.com/office/officeart/2008/layout/LinedList"/>
    <dgm:cxn modelId="{2445B6A4-A326-4EB8-98EB-38085212BF99}" type="presParOf" srcId="{4192B0F5-A0F9-408C-AC0B-305757BDE85A}" destId="{9D40E447-44D1-40CC-B861-AF4B26A173B2}" srcOrd="0" destOrd="0" presId="urn:microsoft.com/office/officeart/2008/layout/LinedList"/>
    <dgm:cxn modelId="{42414B79-0F30-49D8-A8DC-0EEBA63AE3B4}" type="presParOf" srcId="{4192B0F5-A0F9-408C-AC0B-305757BDE85A}" destId="{62045D4D-1315-49B9-A36C-971946823F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82526-5547-4623-91CB-F591FCAF2EC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24273B-1EA7-471D-9CDC-02A8F3D52D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Post 2019 beneficiaries – Designated Beneficiaries must use the 10 Year Rule</a:t>
          </a:r>
        </a:p>
      </dgm:t>
    </dgm:pt>
    <dgm:pt modelId="{B5D6CB1A-7A3E-434B-85DB-8A9A159A62EF}" type="parTrans" cxnId="{3041A8DD-F7AD-47DE-8618-6882DC5D8EE3}">
      <dgm:prSet/>
      <dgm:spPr/>
      <dgm:t>
        <a:bodyPr/>
        <a:lstStyle/>
        <a:p>
          <a:endParaRPr lang="en-US"/>
        </a:p>
      </dgm:t>
    </dgm:pt>
    <dgm:pt modelId="{9C46DB82-E1DA-4563-82BD-20306A288101}" type="sibTrans" cxnId="{3041A8DD-F7AD-47DE-8618-6882DC5D8EE3}">
      <dgm:prSet/>
      <dgm:spPr/>
      <dgm:t>
        <a:bodyPr/>
        <a:lstStyle/>
        <a:p>
          <a:endParaRPr lang="en-US"/>
        </a:p>
      </dgm:t>
    </dgm:pt>
    <dgm:pt modelId="{7DECA9C2-EEC8-435F-9776-ECBBDE010D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Successor beneficiaries must “step into the shoes” of the beneficiary and complete the 10 Year term.</a:t>
          </a:r>
        </a:p>
      </dgm:t>
    </dgm:pt>
    <dgm:pt modelId="{EDF2B900-828F-42AA-8664-B72EBB8F9548}" type="parTrans" cxnId="{097DFB3D-00FF-450C-92F4-2EA886171416}">
      <dgm:prSet/>
      <dgm:spPr/>
      <dgm:t>
        <a:bodyPr/>
        <a:lstStyle/>
        <a:p>
          <a:endParaRPr lang="en-US"/>
        </a:p>
      </dgm:t>
    </dgm:pt>
    <dgm:pt modelId="{304EE116-4326-4223-9DA5-1C8DA009DFD6}" type="sibTrans" cxnId="{097DFB3D-00FF-450C-92F4-2EA886171416}">
      <dgm:prSet/>
      <dgm:spPr/>
      <dgm:t>
        <a:bodyPr/>
        <a:lstStyle/>
        <a:p>
          <a:endParaRPr lang="en-US"/>
        </a:p>
      </dgm:t>
    </dgm:pt>
    <dgm:pt modelId="{4B4A435C-64E5-481B-8BBC-CF44CD249C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Successor beneficiaries of Pre-2020 beneficiaries must deplete the IRA according to the 10 Year Rule</a:t>
          </a:r>
        </a:p>
      </dgm:t>
    </dgm:pt>
    <dgm:pt modelId="{3147D829-B984-42C0-B67A-51A8780F029D}" type="parTrans" cxnId="{2CC23B8F-27CA-47B4-BC8A-76B4BB55C92E}">
      <dgm:prSet/>
      <dgm:spPr/>
      <dgm:t>
        <a:bodyPr/>
        <a:lstStyle/>
        <a:p>
          <a:endParaRPr lang="en-US"/>
        </a:p>
      </dgm:t>
    </dgm:pt>
    <dgm:pt modelId="{B3B5DECE-FF7E-47B3-9996-B7F7D8DEB331}" type="sibTrans" cxnId="{2CC23B8F-27CA-47B4-BC8A-76B4BB55C92E}">
      <dgm:prSet/>
      <dgm:spPr/>
      <dgm:t>
        <a:bodyPr/>
        <a:lstStyle/>
        <a:p>
          <a:endParaRPr lang="en-US"/>
        </a:p>
      </dgm:t>
    </dgm:pt>
    <dgm:pt modelId="{4AF3F96E-210D-4C60-8B74-D9E2D7EA87A8}" type="pres">
      <dgm:prSet presAssocID="{34782526-5547-4623-91CB-F591FCAF2ECE}" presName="root" presStyleCnt="0">
        <dgm:presLayoutVars>
          <dgm:dir/>
          <dgm:resizeHandles val="exact"/>
        </dgm:presLayoutVars>
      </dgm:prSet>
      <dgm:spPr/>
    </dgm:pt>
    <dgm:pt modelId="{F66DB12A-B2E5-4C21-A1DC-BF8448ACC2D4}" type="pres">
      <dgm:prSet presAssocID="{9424273B-1EA7-471D-9CDC-02A8F3D52D99}" presName="compNode" presStyleCnt="0"/>
      <dgm:spPr/>
    </dgm:pt>
    <dgm:pt modelId="{584D3804-3C4A-4A74-8901-8E8859FD10B0}" type="pres">
      <dgm:prSet presAssocID="{9424273B-1EA7-471D-9CDC-02A8F3D52D99}" presName="bgRect" presStyleLbl="bgShp" presStyleIdx="0" presStyleCnt="3"/>
      <dgm:spPr/>
    </dgm:pt>
    <dgm:pt modelId="{560745D0-7609-4F36-B1CA-A53D25906651}" type="pres">
      <dgm:prSet presAssocID="{9424273B-1EA7-471D-9CDC-02A8F3D52D9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6DE3A9CD-922F-48E6-A419-488AFCA680F9}" type="pres">
      <dgm:prSet presAssocID="{9424273B-1EA7-471D-9CDC-02A8F3D52D99}" presName="spaceRect" presStyleCnt="0"/>
      <dgm:spPr/>
    </dgm:pt>
    <dgm:pt modelId="{C98965C8-089E-4B00-A64C-C82EC92C5145}" type="pres">
      <dgm:prSet presAssocID="{9424273B-1EA7-471D-9CDC-02A8F3D52D99}" presName="parTx" presStyleLbl="revTx" presStyleIdx="0" presStyleCnt="3">
        <dgm:presLayoutVars>
          <dgm:chMax val="0"/>
          <dgm:chPref val="0"/>
        </dgm:presLayoutVars>
      </dgm:prSet>
      <dgm:spPr/>
    </dgm:pt>
    <dgm:pt modelId="{40AD5062-0CC1-442B-A5F3-0B1D83616F35}" type="pres">
      <dgm:prSet presAssocID="{9C46DB82-E1DA-4563-82BD-20306A288101}" presName="sibTrans" presStyleCnt="0"/>
      <dgm:spPr/>
    </dgm:pt>
    <dgm:pt modelId="{DEE53D79-ED45-4D6F-A24C-5DA859790389}" type="pres">
      <dgm:prSet presAssocID="{7DECA9C2-EEC8-435F-9776-ECBBDE010DB9}" presName="compNode" presStyleCnt="0"/>
      <dgm:spPr/>
    </dgm:pt>
    <dgm:pt modelId="{0FE5DC73-D832-41C7-8603-E4D2999145C5}" type="pres">
      <dgm:prSet presAssocID="{7DECA9C2-EEC8-435F-9776-ECBBDE010DB9}" presName="bgRect" presStyleLbl="bgShp" presStyleIdx="1" presStyleCnt="3"/>
      <dgm:spPr/>
    </dgm:pt>
    <dgm:pt modelId="{EA7A70EB-9F87-47B5-8919-FA6054B19E03}" type="pres">
      <dgm:prSet presAssocID="{7DECA9C2-EEC8-435F-9776-ECBBDE010DB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"/>
        </a:ext>
      </dgm:extLst>
    </dgm:pt>
    <dgm:pt modelId="{BAECF25E-6888-4B6E-9B9C-74A521137EBF}" type="pres">
      <dgm:prSet presAssocID="{7DECA9C2-EEC8-435F-9776-ECBBDE010DB9}" presName="spaceRect" presStyleCnt="0"/>
      <dgm:spPr/>
    </dgm:pt>
    <dgm:pt modelId="{1D62A8F4-4198-4B0B-8414-B5B4F94D1870}" type="pres">
      <dgm:prSet presAssocID="{7DECA9C2-EEC8-435F-9776-ECBBDE010DB9}" presName="parTx" presStyleLbl="revTx" presStyleIdx="1" presStyleCnt="3">
        <dgm:presLayoutVars>
          <dgm:chMax val="0"/>
          <dgm:chPref val="0"/>
        </dgm:presLayoutVars>
      </dgm:prSet>
      <dgm:spPr/>
    </dgm:pt>
    <dgm:pt modelId="{1961C809-32A4-4AED-BD1F-20F9266C0E86}" type="pres">
      <dgm:prSet presAssocID="{304EE116-4326-4223-9DA5-1C8DA009DFD6}" presName="sibTrans" presStyleCnt="0"/>
      <dgm:spPr/>
    </dgm:pt>
    <dgm:pt modelId="{D027BA40-2BA2-4CF1-B21E-B2FEC9D28E41}" type="pres">
      <dgm:prSet presAssocID="{4B4A435C-64E5-481B-8BBC-CF44CD249C3D}" presName="compNode" presStyleCnt="0"/>
      <dgm:spPr/>
    </dgm:pt>
    <dgm:pt modelId="{65F8BB45-B923-481A-87C0-A83C5DA1B7D2}" type="pres">
      <dgm:prSet presAssocID="{4B4A435C-64E5-481B-8BBC-CF44CD249C3D}" presName="bgRect" presStyleLbl="bgShp" presStyleIdx="2" presStyleCnt="3"/>
      <dgm:spPr/>
    </dgm:pt>
    <dgm:pt modelId="{6EBE7794-8875-4467-9666-C388229CA7BA}" type="pres">
      <dgm:prSet presAssocID="{4B4A435C-64E5-481B-8BBC-CF44CD249C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3B17098B-3225-415A-A3FC-0BD26276ED3B}" type="pres">
      <dgm:prSet presAssocID="{4B4A435C-64E5-481B-8BBC-CF44CD249C3D}" presName="spaceRect" presStyleCnt="0"/>
      <dgm:spPr/>
    </dgm:pt>
    <dgm:pt modelId="{37C9E5BA-73F9-45A7-B5FB-36CF14434551}" type="pres">
      <dgm:prSet presAssocID="{4B4A435C-64E5-481B-8BBC-CF44CD249C3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A05831F-E27D-4093-A1DF-F5F08D56C064}" type="presOf" srcId="{7DECA9C2-EEC8-435F-9776-ECBBDE010DB9}" destId="{1D62A8F4-4198-4B0B-8414-B5B4F94D1870}" srcOrd="0" destOrd="0" presId="urn:microsoft.com/office/officeart/2018/2/layout/IconVerticalSolidList"/>
    <dgm:cxn modelId="{097DFB3D-00FF-450C-92F4-2EA886171416}" srcId="{34782526-5547-4623-91CB-F591FCAF2ECE}" destId="{7DECA9C2-EEC8-435F-9776-ECBBDE010DB9}" srcOrd="1" destOrd="0" parTransId="{EDF2B900-828F-42AA-8664-B72EBB8F9548}" sibTransId="{304EE116-4326-4223-9DA5-1C8DA009DFD6}"/>
    <dgm:cxn modelId="{81F60551-2944-4EAA-8583-13EFC4FA502B}" type="presOf" srcId="{4B4A435C-64E5-481B-8BBC-CF44CD249C3D}" destId="{37C9E5BA-73F9-45A7-B5FB-36CF14434551}" srcOrd="0" destOrd="0" presId="urn:microsoft.com/office/officeart/2018/2/layout/IconVerticalSolidList"/>
    <dgm:cxn modelId="{2CC23B8F-27CA-47B4-BC8A-76B4BB55C92E}" srcId="{34782526-5547-4623-91CB-F591FCAF2ECE}" destId="{4B4A435C-64E5-481B-8BBC-CF44CD249C3D}" srcOrd="2" destOrd="0" parTransId="{3147D829-B984-42C0-B67A-51A8780F029D}" sibTransId="{B3B5DECE-FF7E-47B3-9996-B7F7D8DEB331}"/>
    <dgm:cxn modelId="{CEB5A7A9-CD90-4B4B-889E-BADEBE0E59DF}" type="presOf" srcId="{34782526-5547-4623-91CB-F591FCAF2ECE}" destId="{4AF3F96E-210D-4C60-8B74-D9E2D7EA87A8}" srcOrd="0" destOrd="0" presId="urn:microsoft.com/office/officeart/2018/2/layout/IconVerticalSolidList"/>
    <dgm:cxn modelId="{6F31A7BA-CAD6-42DC-AED5-2B5DDEE03F35}" type="presOf" srcId="{9424273B-1EA7-471D-9CDC-02A8F3D52D99}" destId="{C98965C8-089E-4B00-A64C-C82EC92C5145}" srcOrd="0" destOrd="0" presId="urn:microsoft.com/office/officeart/2018/2/layout/IconVerticalSolidList"/>
    <dgm:cxn modelId="{3041A8DD-F7AD-47DE-8618-6882DC5D8EE3}" srcId="{34782526-5547-4623-91CB-F591FCAF2ECE}" destId="{9424273B-1EA7-471D-9CDC-02A8F3D52D99}" srcOrd="0" destOrd="0" parTransId="{B5D6CB1A-7A3E-434B-85DB-8A9A159A62EF}" sibTransId="{9C46DB82-E1DA-4563-82BD-20306A288101}"/>
    <dgm:cxn modelId="{07BCD436-D543-4F11-B6BC-03E98560C680}" type="presParOf" srcId="{4AF3F96E-210D-4C60-8B74-D9E2D7EA87A8}" destId="{F66DB12A-B2E5-4C21-A1DC-BF8448ACC2D4}" srcOrd="0" destOrd="0" presId="urn:microsoft.com/office/officeart/2018/2/layout/IconVerticalSolidList"/>
    <dgm:cxn modelId="{B5122558-FE59-4767-9FB1-DD7314BD2165}" type="presParOf" srcId="{F66DB12A-B2E5-4C21-A1DC-BF8448ACC2D4}" destId="{584D3804-3C4A-4A74-8901-8E8859FD10B0}" srcOrd="0" destOrd="0" presId="urn:microsoft.com/office/officeart/2018/2/layout/IconVerticalSolidList"/>
    <dgm:cxn modelId="{35379EB3-2FF5-4E81-B777-27A3235EE48E}" type="presParOf" srcId="{F66DB12A-B2E5-4C21-A1DC-BF8448ACC2D4}" destId="{560745D0-7609-4F36-B1CA-A53D25906651}" srcOrd="1" destOrd="0" presId="urn:microsoft.com/office/officeart/2018/2/layout/IconVerticalSolidList"/>
    <dgm:cxn modelId="{9911B333-B32F-42B2-8B6E-99B6F3A8B7C1}" type="presParOf" srcId="{F66DB12A-B2E5-4C21-A1DC-BF8448ACC2D4}" destId="{6DE3A9CD-922F-48E6-A419-488AFCA680F9}" srcOrd="2" destOrd="0" presId="urn:microsoft.com/office/officeart/2018/2/layout/IconVerticalSolidList"/>
    <dgm:cxn modelId="{764CB25A-D48A-4C72-A80D-A412A5905301}" type="presParOf" srcId="{F66DB12A-B2E5-4C21-A1DC-BF8448ACC2D4}" destId="{C98965C8-089E-4B00-A64C-C82EC92C5145}" srcOrd="3" destOrd="0" presId="urn:microsoft.com/office/officeart/2018/2/layout/IconVerticalSolidList"/>
    <dgm:cxn modelId="{076FF5C6-0DC6-446E-9B10-DE1CEF576543}" type="presParOf" srcId="{4AF3F96E-210D-4C60-8B74-D9E2D7EA87A8}" destId="{40AD5062-0CC1-442B-A5F3-0B1D83616F35}" srcOrd="1" destOrd="0" presId="urn:microsoft.com/office/officeart/2018/2/layout/IconVerticalSolidList"/>
    <dgm:cxn modelId="{53DAF210-CAA9-4E8C-A2A8-0A53BD2CA12F}" type="presParOf" srcId="{4AF3F96E-210D-4C60-8B74-D9E2D7EA87A8}" destId="{DEE53D79-ED45-4D6F-A24C-5DA859790389}" srcOrd="2" destOrd="0" presId="urn:microsoft.com/office/officeart/2018/2/layout/IconVerticalSolidList"/>
    <dgm:cxn modelId="{C235AC59-F83D-4730-B11F-05C851876D7C}" type="presParOf" srcId="{DEE53D79-ED45-4D6F-A24C-5DA859790389}" destId="{0FE5DC73-D832-41C7-8603-E4D2999145C5}" srcOrd="0" destOrd="0" presId="urn:microsoft.com/office/officeart/2018/2/layout/IconVerticalSolidList"/>
    <dgm:cxn modelId="{ECF46FD3-C19B-4CDE-9952-AA9AE466C252}" type="presParOf" srcId="{DEE53D79-ED45-4D6F-A24C-5DA859790389}" destId="{EA7A70EB-9F87-47B5-8919-FA6054B19E03}" srcOrd="1" destOrd="0" presId="urn:microsoft.com/office/officeart/2018/2/layout/IconVerticalSolidList"/>
    <dgm:cxn modelId="{89039005-B46C-420C-A75D-CF589B7BAC3E}" type="presParOf" srcId="{DEE53D79-ED45-4D6F-A24C-5DA859790389}" destId="{BAECF25E-6888-4B6E-9B9C-74A521137EBF}" srcOrd="2" destOrd="0" presId="urn:microsoft.com/office/officeart/2018/2/layout/IconVerticalSolidList"/>
    <dgm:cxn modelId="{C0638DC3-3D81-451D-9C2B-C164CC413286}" type="presParOf" srcId="{DEE53D79-ED45-4D6F-A24C-5DA859790389}" destId="{1D62A8F4-4198-4B0B-8414-B5B4F94D1870}" srcOrd="3" destOrd="0" presId="urn:microsoft.com/office/officeart/2018/2/layout/IconVerticalSolidList"/>
    <dgm:cxn modelId="{B7ED6540-91DD-4036-9075-E3B2136F984B}" type="presParOf" srcId="{4AF3F96E-210D-4C60-8B74-D9E2D7EA87A8}" destId="{1961C809-32A4-4AED-BD1F-20F9266C0E86}" srcOrd="3" destOrd="0" presId="urn:microsoft.com/office/officeart/2018/2/layout/IconVerticalSolidList"/>
    <dgm:cxn modelId="{6874B55B-9325-487F-B19E-B0F91AABA1EC}" type="presParOf" srcId="{4AF3F96E-210D-4C60-8B74-D9E2D7EA87A8}" destId="{D027BA40-2BA2-4CF1-B21E-B2FEC9D28E41}" srcOrd="4" destOrd="0" presId="urn:microsoft.com/office/officeart/2018/2/layout/IconVerticalSolidList"/>
    <dgm:cxn modelId="{1E1D20FD-1C26-41D1-9692-DEA9F8B1D2CB}" type="presParOf" srcId="{D027BA40-2BA2-4CF1-B21E-B2FEC9D28E41}" destId="{65F8BB45-B923-481A-87C0-A83C5DA1B7D2}" srcOrd="0" destOrd="0" presId="urn:microsoft.com/office/officeart/2018/2/layout/IconVerticalSolidList"/>
    <dgm:cxn modelId="{CC481C42-D9D3-4BEA-8742-1C58A1FC6A58}" type="presParOf" srcId="{D027BA40-2BA2-4CF1-B21E-B2FEC9D28E41}" destId="{6EBE7794-8875-4467-9666-C388229CA7BA}" srcOrd="1" destOrd="0" presId="urn:microsoft.com/office/officeart/2018/2/layout/IconVerticalSolidList"/>
    <dgm:cxn modelId="{CD8C5F1B-0DBC-483C-98C8-F7BD1024029F}" type="presParOf" srcId="{D027BA40-2BA2-4CF1-B21E-B2FEC9D28E41}" destId="{3B17098B-3225-415A-A3FC-0BD26276ED3B}" srcOrd="2" destOrd="0" presId="urn:microsoft.com/office/officeart/2018/2/layout/IconVerticalSolidList"/>
    <dgm:cxn modelId="{AD84F59B-ECC5-42B8-B6C7-57A7FC2F9D81}" type="presParOf" srcId="{D027BA40-2BA2-4CF1-B21E-B2FEC9D28E41}" destId="{37C9E5BA-73F9-45A7-B5FB-36CF1443455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530D75-94A6-4D12-961E-6638ADA38CF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2E5191-5793-47D5-8334-22D5B713034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Pay the income taxes due for distributions over a shorter period—often at a higher rate.</a:t>
          </a:r>
        </a:p>
        <a:p>
          <a:pPr>
            <a:lnSpc>
              <a:spcPct val="100000"/>
            </a:lnSpc>
            <a:defRPr b="1"/>
          </a:pPr>
          <a:r>
            <a:rPr lang="en-US" dirty="0"/>
            <a:t>Growth accruing on the deferred amounts will be considerably reduced.	</a:t>
          </a:r>
        </a:p>
      </dgm:t>
    </dgm:pt>
    <dgm:pt modelId="{8F6D7947-AE5A-4726-89C2-E5AE9F624CD0}" type="parTrans" cxnId="{30A8E581-6C00-417A-9905-1A80EBCC7161}">
      <dgm:prSet/>
      <dgm:spPr/>
      <dgm:t>
        <a:bodyPr/>
        <a:lstStyle/>
        <a:p>
          <a:endParaRPr lang="en-US"/>
        </a:p>
      </dgm:t>
    </dgm:pt>
    <dgm:pt modelId="{4964BBE0-DB79-475C-A3A0-352F05E33E67}" type="sibTrans" cxnId="{30A8E581-6C00-417A-9905-1A80EBCC7161}">
      <dgm:prSet/>
      <dgm:spPr/>
      <dgm:t>
        <a:bodyPr/>
        <a:lstStyle/>
        <a:p>
          <a:endParaRPr lang="en-US"/>
        </a:p>
      </dgm:t>
    </dgm:pt>
    <dgm:pt modelId="{ACF8A2D6-215F-441C-A334-57325571503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Loss of multi-generational deferred growth facilitated by a Stretch IRA</a:t>
          </a:r>
        </a:p>
      </dgm:t>
    </dgm:pt>
    <dgm:pt modelId="{B62BEDD9-CDE6-4091-BB71-8A5B5EF9B258}" type="parTrans" cxnId="{0241495A-AE75-4723-87BA-A4EAE2FCF039}">
      <dgm:prSet/>
      <dgm:spPr/>
      <dgm:t>
        <a:bodyPr/>
        <a:lstStyle/>
        <a:p>
          <a:endParaRPr lang="en-US"/>
        </a:p>
      </dgm:t>
    </dgm:pt>
    <dgm:pt modelId="{7526317E-9711-4E68-9439-461DA3A276A8}" type="sibTrans" cxnId="{0241495A-AE75-4723-87BA-A4EAE2FCF039}">
      <dgm:prSet/>
      <dgm:spPr/>
      <dgm:t>
        <a:bodyPr/>
        <a:lstStyle/>
        <a:p>
          <a:endParaRPr lang="en-US"/>
        </a:p>
      </dgm:t>
    </dgm:pt>
    <dgm:pt modelId="{80DBCEFC-E7D2-44FD-93EE-B7F6821D560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IRA no longer serves as a vital-estate planning tool for those aiming to transfer wealth to succeeding generations.</a:t>
          </a:r>
        </a:p>
      </dgm:t>
    </dgm:pt>
    <dgm:pt modelId="{51573EFD-E27D-4ED4-9931-720454DB1703}" type="parTrans" cxnId="{9DFB5502-0BE8-48FC-A0E1-96EEE475451D}">
      <dgm:prSet/>
      <dgm:spPr/>
      <dgm:t>
        <a:bodyPr/>
        <a:lstStyle/>
        <a:p>
          <a:endParaRPr lang="en-US"/>
        </a:p>
      </dgm:t>
    </dgm:pt>
    <dgm:pt modelId="{F7B6D871-088A-490F-BCBB-5661983F7E1C}" type="sibTrans" cxnId="{9DFB5502-0BE8-48FC-A0E1-96EEE475451D}">
      <dgm:prSet/>
      <dgm:spPr/>
      <dgm:t>
        <a:bodyPr/>
        <a:lstStyle/>
        <a:p>
          <a:endParaRPr lang="en-US"/>
        </a:p>
      </dgm:t>
    </dgm:pt>
    <dgm:pt modelId="{56E73BC5-1141-4FD0-B52B-B30AC2E2617C}" type="pres">
      <dgm:prSet presAssocID="{F5530D75-94A6-4D12-961E-6638ADA38CF2}" presName="root" presStyleCnt="0">
        <dgm:presLayoutVars>
          <dgm:dir/>
          <dgm:resizeHandles val="exact"/>
        </dgm:presLayoutVars>
      </dgm:prSet>
      <dgm:spPr/>
    </dgm:pt>
    <dgm:pt modelId="{E0D6B697-386D-45D0-84D2-DED21E346C1D}" type="pres">
      <dgm:prSet presAssocID="{5A2E5191-5793-47D5-8334-22D5B7130342}" presName="compNode" presStyleCnt="0"/>
      <dgm:spPr/>
    </dgm:pt>
    <dgm:pt modelId="{CF7B6566-CBB9-4870-A7B0-8FC7CA87D04F}" type="pres">
      <dgm:prSet presAssocID="{5A2E5191-5793-47D5-8334-22D5B7130342}" presName="iconRect" presStyleLbl="node1" presStyleIdx="0" presStyleCnt="3" custLinFactX="3630" custLinFactNeighborX="100000" custLinFactNeighborY="-434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x with solid fill"/>
        </a:ext>
      </dgm:extLst>
    </dgm:pt>
    <dgm:pt modelId="{EE269930-71DD-4C39-9E7D-A56D8A7E4ADF}" type="pres">
      <dgm:prSet presAssocID="{5A2E5191-5793-47D5-8334-22D5B7130342}" presName="iconSpace" presStyleCnt="0"/>
      <dgm:spPr/>
    </dgm:pt>
    <dgm:pt modelId="{0BDB4378-05A2-4757-8C40-43C2D86B2697}" type="pres">
      <dgm:prSet presAssocID="{5A2E5191-5793-47D5-8334-22D5B7130342}" presName="parTx" presStyleLbl="revTx" presStyleIdx="0" presStyleCnt="6" custLinFactNeighborX="8277" custLinFactNeighborY="-76668">
        <dgm:presLayoutVars>
          <dgm:chMax val="0"/>
          <dgm:chPref val="0"/>
        </dgm:presLayoutVars>
      </dgm:prSet>
      <dgm:spPr/>
    </dgm:pt>
    <dgm:pt modelId="{3FCA082B-10A3-4401-80D9-57393EF272F2}" type="pres">
      <dgm:prSet presAssocID="{5A2E5191-5793-47D5-8334-22D5B7130342}" presName="txSpace" presStyleCnt="0"/>
      <dgm:spPr/>
    </dgm:pt>
    <dgm:pt modelId="{2799FDA7-34F0-4140-9E05-11FD1E337B88}" type="pres">
      <dgm:prSet presAssocID="{5A2E5191-5793-47D5-8334-22D5B7130342}" presName="desTx" presStyleLbl="revTx" presStyleIdx="1" presStyleCnt="6">
        <dgm:presLayoutVars/>
      </dgm:prSet>
      <dgm:spPr/>
    </dgm:pt>
    <dgm:pt modelId="{A4576C88-8263-42C3-AE34-A3B690176056}" type="pres">
      <dgm:prSet presAssocID="{4964BBE0-DB79-475C-A3A0-352F05E33E67}" presName="sibTrans" presStyleCnt="0"/>
      <dgm:spPr/>
    </dgm:pt>
    <dgm:pt modelId="{34BAED24-8B3E-4BC6-A841-C0AC8B7301DB}" type="pres">
      <dgm:prSet presAssocID="{ACF8A2D6-215F-441C-A334-57325571503C}" presName="compNode" presStyleCnt="0"/>
      <dgm:spPr/>
    </dgm:pt>
    <dgm:pt modelId="{437A590B-B522-4A4C-8B0B-0B48C1E984A1}" type="pres">
      <dgm:prSet presAssocID="{ACF8A2D6-215F-441C-A334-57325571503C}" presName="iconRect" presStyleLbl="node1" presStyleIdx="1" presStyleCnt="3" custLinFactNeighborX="49217" custLinFactNeighborY="-4381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 with solid fill"/>
        </a:ext>
      </dgm:extLst>
    </dgm:pt>
    <dgm:pt modelId="{64F23929-1233-4F73-93BA-AE3435E6A3BA}" type="pres">
      <dgm:prSet presAssocID="{ACF8A2D6-215F-441C-A334-57325571503C}" presName="iconSpace" presStyleCnt="0"/>
      <dgm:spPr/>
    </dgm:pt>
    <dgm:pt modelId="{6B0AD456-5832-4BA4-BBE9-671653EA994C}" type="pres">
      <dgm:prSet presAssocID="{ACF8A2D6-215F-441C-A334-57325571503C}" presName="parTx" presStyleLbl="revTx" presStyleIdx="2" presStyleCnt="6" custLinFactNeighborX="-5028" custLinFactNeighborY="-76668">
        <dgm:presLayoutVars>
          <dgm:chMax val="0"/>
          <dgm:chPref val="0"/>
        </dgm:presLayoutVars>
      </dgm:prSet>
      <dgm:spPr/>
    </dgm:pt>
    <dgm:pt modelId="{2FA15B07-9C99-4EBA-861D-DDA551CA7099}" type="pres">
      <dgm:prSet presAssocID="{ACF8A2D6-215F-441C-A334-57325571503C}" presName="txSpace" presStyleCnt="0"/>
      <dgm:spPr/>
    </dgm:pt>
    <dgm:pt modelId="{BA687BD3-EF2A-4DB9-8C05-4E390C6F7FD0}" type="pres">
      <dgm:prSet presAssocID="{ACF8A2D6-215F-441C-A334-57325571503C}" presName="desTx" presStyleLbl="revTx" presStyleIdx="3" presStyleCnt="6">
        <dgm:presLayoutVars/>
      </dgm:prSet>
      <dgm:spPr/>
    </dgm:pt>
    <dgm:pt modelId="{DC9B3EB5-EAC5-44F3-9B4F-F8563507251E}" type="pres">
      <dgm:prSet presAssocID="{7526317E-9711-4E68-9439-461DA3A276A8}" presName="sibTrans" presStyleCnt="0"/>
      <dgm:spPr/>
    </dgm:pt>
    <dgm:pt modelId="{47534595-0425-4707-8D4A-B2C11443473B}" type="pres">
      <dgm:prSet presAssocID="{80DBCEFC-E7D2-44FD-93EE-B7F6821D5602}" presName="compNode" presStyleCnt="0"/>
      <dgm:spPr/>
    </dgm:pt>
    <dgm:pt modelId="{A980C56D-0F09-4A4A-B55D-9E69390BB7CE}" type="pres">
      <dgm:prSet presAssocID="{80DBCEFC-E7D2-44FD-93EE-B7F6821D5602}" presName="iconRect" presStyleLbl="node1" presStyleIdx="2" presStyleCnt="3" custLinFactNeighborX="850" custLinFactNeighborY="-496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 with solid fill"/>
        </a:ext>
      </dgm:extLst>
    </dgm:pt>
    <dgm:pt modelId="{F51104F1-585C-4382-A36E-E2E9C5876CD9}" type="pres">
      <dgm:prSet presAssocID="{80DBCEFC-E7D2-44FD-93EE-B7F6821D5602}" presName="iconSpace" presStyleCnt="0"/>
      <dgm:spPr/>
    </dgm:pt>
    <dgm:pt modelId="{F71EABD9-0D56-464B-8CD3-CA21FA1FEEDA}" type="pres">
      <dgm:prSet presAssocID="{80DBCEFC-E7D2-44FD-93EE-B7F6821D5602}" presName="parTx" presStyleLbl="revTx" presStyleIdx="4" presStyleCnt="6" custLinFactNeighborX="-23514" custLinFactNeighborY="-76668">
        <dgm:presLayoutVars>
          <dgm:chMax val="0"/>
          <dgm:chPref val="0"/>
        </dgm:presLayoutVars>
      </dgm:prSet>
      <dgm:spPr/>
    </dgm:pt>
    <dgm:pt modelId="{36713A9A-85A6-4D1E-A176-23B9EE2C60D6}" type="pres">
      <dgm:prSet presAssocID="{80DBCEFC-E7D2-44FD-93EE-B7F6821D5602}" presName="txSpace" presStyleCnt="0"/>
      <dgm:spPr/>
    </dgm:pt>
    <dgm:pt modelId="{3E118999-808C-4A10-85EC-C0041FF2F588}" type="pres">
      <dgm:prSet presAssocID="{80DBCEFC-E7D2-44FD-93EE-B7F6821D5602}" presName="desTx" presStyleLbl="revTx" presStyleIdx="5" presStyleCnt="6">
        <dgm:presLayoutVars/>
      </dgm:prSet>
      <dgm:spPr/>
    </dgm:pt>
  </dgm:ptLst>
  <dgm:cxnLst>
    <dgm:cxn modelId="{9DFB5502-0BE8-48FC-A0E1-96EEE475451D}" srcId="{F5530D75-94A6-4D12-961E-6638ADA38CF2}" destId="{80DBCEFC-E7D2-44FD-93EE-B7F6821D5602}" srcOrd="2" destOrd="0" parTransId="{51573EFD-E27D-4ED4-9931-720454DB1703}" sibTransId="{F7B6D871-088A-490F-BCBB-5661983F7E1C}"/>
    <dgm:cxn modelId="{0241495A-AE75-4723-87BA-A4EAE2FCF039}" srcId="{F5530D75-94A6-4D12-961E-6638ADA38CF2}" destId="{ACF8A2D6-215F-441C-A334-57325571503C}" srcOrd="1" destOrd="0" parTransId="{B62BEDD9-CDE6-4091-BB71-8A5B5EF9B258}" sibTransId="{7526317E-9711-4E68-9439-461DA3A276A8}"/>
    <dgm:cxn modelId="{30A8E581-6C00-417A-9905-1A80EBCC7161}" srcId="{F5530D75-94A6-4D12-961E-6638ADA38CF2}" destId="{5A2E5191-5793-47D5-8334-22D5B7130342}" srcOrd="0" destOrd="0" parTransId="{8F6D7947-AE5A-4726-89C2-E5AE9F624CD0}" sibTransId="{4964BBE0-DB79-475C-A3A0-352F05E33E67}"/>
    <dgm:cxn modelId="{CD36F4B6-AD93-490B-9B2F-9A346C3A4226}" type="presOf" srcId="{F5530D75-94A6-4D12-961E-6638ADA38CF2}" destId="{56E73BC5-1141-4FD0-B52B-B30AC2E2617C}" srcOrd="0" destOrd="0" presId="urn:microsoft.com/office/officeart/2018/2/layout/IconLabelDescriptionList"/>
    <dgm:cxn modelId="{4A282ABD-19C4-4DB8-AF8C-F1FA89949EEA}" type="presOf" srcId="{80DBCEFC-E7D2-44FD-93EE-B7F6821D5602}" destId="{F71EABD9-0D56-464B-8CD3-CA21FA1FEEDA}" srcOrd="0" destOrd="0" presId="urn:microsoft.com/office/officeart/2018/2/layout/IconLabelDescriptionList"/>
    <dgm:cxn modelId="{4AAFC7C1-221A-45FA-8E58-0B0B69AE7131}" type="presOf" srcId="{ACF8A2D6-215F-441C-A334-57325571503C}" destId="{6B0AD456-5832-4BA4-BBE9-671653EA994C}" srcOrd="0" destOrd="0" presId="urn:microsoft.com/office/officeart/2018/2/layout/IconLabelDescriptionList"/>
    <dgm:cxn modelId="{4A1254E6-D1AE-4A10-9CFE-F9C1E8C1D88B}" type="presOf" srcId="{5A2E5191-5793-47D5-8334-22D5B7130342}" destId="{0BDB4378-05A2-4757-8C40-43C2D86B2697}" srcOrd="0" destOrd="0" presId="urn:microsoft.com/office/officeart/2018/2/layout/IconLabelDescriptionList"/>
    <dgm:cxn modelId="{0EB1AD76-3C3C-44EA-9EB8-0A0E8326ED5C}" type="presParOf" srcId="{56E73BC5-1141-4FD0-B52B-B30AC2E2617C}" destId="{E0D6B697-386D-45D0-84D2-DED21E346C1D}" srcOrd="0" destOrd="0" presId="urn:microsoft.com/office/officeart/2018/2/layout/IconLabelDescriptionList"/>
    <dgm:cxn modelId="{638B5859-CF56-42CA-BCE9-B213F0D9A975}" type="presParOf" srcId="{E0D6B697-386D-45D0-84D2-DED21E346C1D}" destId="{CF7B6566-CBB9-4870-A7B0-8FC7CA87D04F}" srcOrd="0" destOrd="0" presId="urn:microsoft.com/office/officeart/2018/2/layout/IconLabelDescriptionList"/>
    <dgm:cxn modelId="{42C02D91-9976-4C20-98D2-49367E2311A0}" type="presParOf" srcId="{E0D6B697-386D-45D0-84D2-DED21E346C1D}" destId="{EE269930-71DD-4C39-9E7D-A56D8A7E4ADF}" srcOrd="1" destOrd="0" presId="urn:microsoft.com/office/officeart/2018/2/layout/IconLabelDescriptionList"/>
    <dgm:cxn modelId="{594454EE-4A4D-40BC-8D31-4DFB20A73C29}" type="presParOf" srcId="{E0D6B697-386D-45D0-84D2-DED21E346C1D}" destId="{0BDB4378-05A2-4757-8C40-43C2D86B2697}" srcOrd="2" destOrd="0" presId="urn:microsoft.com/office/officeart/2018/2/layout/IconLabelDescriptionList"/>
    <dgm:cxn modelId="{8E2A6317-F180-4890-A112-2FA23938754A}" type="presParOf" srcId="{E0D6B697-386D-45D0-84D2-DED21E346C1D}" destId="{3FCA082B-10A3-4401-80D9-57393EF272F2}" srcOrd="3" destOrd="0" presId="urn:microsoft.com/office/officeart/2018/2/layout/IconLabelDescriptionList"/>
    <dgm:cxn modelId="{8C4FF865-4C33-4674-84D0-83D87CC2E165}" type="presParOf" srcId="{E0D6B697-386D-45D0-84D2-DED21E346C1D}" destId="{2799FDA7-34F0-4140-9E05-11FD1E337B88}" srcOrd="4" destOrd="0" presId="urn:microsoft.com/office/officeart/2018/2/layout/IconLabelDescriptionList"/>
    <dgm:cxn modelId="{602994CC-1671-4580-99DC-352F9B0EB53A}" type="presParOf" srcId="{56E73BC5-1141-4FD0-B52B-B30AC2E2617C}" destId="{A4576C88-8263-42C3-AE34-A3B690176056}" srcOrd="1" destOrd="0" presId="urn:microsoft.com/office/officeart/2018/2/layout/IconLabelDescriptionList"/>
    <dgm:cxn modelId="{F43E59D4-456B-40A7-B3D3-7C28021502CB}" type="presParOf" srcId="{56E73BC5-1141-4FD0-B52B-B30AC2E2617C}" destId="{34BAED24-8B3E-4BC6-A841-C0AC8B7301DB}" srcOrd="2" destOrd="0" presId="urn:microsoft.com/office/officeart/2018/2/layout/IconLabelDescriptionList"/>
    <dgm:cxn modelId="{8FF5A511-7070-4555-903A-45E150EEAFC6}" type="presParOf" srcId="{34BAED24-8B3E-4BC6-A841-C0AC8B7301DB}" destId="{437A590B-B522-4A4C-8B0B-0B48C1E984A1}" srcOrd="0" destOrd="0" presId="urn:microsoft.com/office/officeart/2018/2/layout/IconLabelDescriptionList"/>
    <dgm:cxn modelId="{DEA964DE-563B-4996-9B67-143466055080}" type="presParOf" srcId="{34BAED24-8B3E-4BC6-A841-C0AC8B7301DB}" destId="{64F23929-1233-4F73-93BA-AE3435E6A3BA}" srcOrd="1" destOrd="0" presId="urn:microsoft.com/office/officeart/2018/2/layout/IconLabelDescriptionList"/>
    <dgm:cxn modelId="{4053B1D6-86A6-4652-BC92-94A319EC5E10}" type="presParOf" srcId="{34BAED24-8B3E-4BC6-A841-C0AC8B7301DB}" destId="{6B0AD456-5832-4BA4-BBE9-671653EA994C}" srcOrd="2" destOrd="0" presId="urn:microsoft.com/office/officeart/2018/2/layout/IconLabelDescriptionList"/>
    <dgm:cxn modelId="{62DC5353-EFFB-46B6-B218-AEB2753F3E3C}" type="presParOf" srcId="{34BAED24-8B3E-4BC6-A841-C0AC8B7301DB}" destId="{2FA15B07-9C99-4EBA-861D-DDA551CA7099}" srcOrd="3" destOrd="0" presId="urn:microsoft.com/office/officeart/2018/2/layout/IconLabelDescriptionList"/>
    <dgm:cxn modelId="{AF139757-FDF0-41AE-859A-18AEF24B94C6}" type="presParOf" srcId="{34BAED24-8B3E-4BC6-A841-C0AC8B7301DB}" destId="{BA687BD3-EF2A-4DB9-8C05-4E390C6F7FD0}" srcOrd="4" destOrd="0" presId="urn:microsoft.com/office/officeart/2018/2/layout/IconLabelDescriptionList"/>
    <dgm:cxn modelId="{37AEAFEC-0C2C-4474-B3D8-95EEC86826E1}" type="presParOf" srcId="{56E73BC5-1141-4FD0-B52B-B30AC2E2617C}" destId="{DC9B3EB5-EAC5-44F3-9B4F-F8563507251E}" srcOrd="3" destOrd="0" presId="urn:microsoft.com/office/officeart/2018/2/layout/IconLabelDescriptionList"/>
    <dgm:cxn modelId="{86426805-8A26-4A15-8390-DC7BEB453C57}" type="presParOf" srcId="{56E73BC5-1141-4FD0-B52B-B30AC2E2617C}" destId="{47534595-0425-4707-8D4A-B2C11443473B}" srcOrd="4" destOrd="0" presId="urn:microsoft.com/office/officeart/2018/2/layout/IconLabelDescriptionList"/>
    <dgm:cxn modelId="{D0FAACD8-1DEE-4CE9-A78F-6B3C6C32C726}" type="presParOf" srcId="{47534595-0425-4707-8D4A-B2C11443473B}" destId="{A980C56D-0F09-4A4A-B55D-9E69390BB7CE}" srcOrd="0" destOrd="0" presId="urn:microsoft.com/office/officeart/2018/2/layout/IconLabelDescriptionList"/>
    <dgm:cxn modelId="{024553F9-0ECA-40C7-9A52-23ADB092EF58}" type="presParOf" srcId="{47534595-0425-4707-8D4A-B2C11443473B}" destId="{F51104F1-585C-4382-A36E-E2E9C5876CD9}" srcOrd="1" destOrd="0" presId="urn:microsoft.com/office/officeart/2018/2/layout/IconLabelDescriptionList"/>
    <dgm:cxn modelId="{D11A22C4-2CC7-426F-9DBC-F52061B45AB3}" type="presParOf" srcId="{47534595-0425-4707-8D4A-B2C11443473B}" destId="{F71EABD9-0D56-464B-8CD3-CA21FA1FEEDA}" srcOrd="2" destOrd="0" presId="urn:microsoft.com/office/officeart/2018/2/layout/IconLabelDescriptionList"/>
    <dgm:cxn modelId="{CDFAA931-9510-4730-8AE8-215D987FB830}" type="presParOf" srcId="{47534595-0425-4707-8D4A-B2C11443473B}" destId="{36713A9A-85A6-4D1E-A176-23B9EE2C60D6}" srcOrd="3" destOrd="0" presId="urn:microsoft.com/office/officeart/2018/2/layout/IconLabelDescriptionList"/>
    <dgm:cxn modelId="{317723F7-C999-4AFE-8512-7E90F7574799}" type="presParOf" srcId="{47534595-0425-4707-8D4A-B2C11443473B}" destId="{3E118999-808C-4A10-85EC-C0041FF2F58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04D0FE-A221-4EDB-88D9-2FE96F3DE5FC}" type="doc">
      <dgm:prSet loTypeId="urn:microsoft.com/office/officeart/2005/8/layout/h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8B084E6-72AF-4A67-B5E9-1EC3505FCE0B}">
      <dgm:prSet/>
      <dgm:spPr/>
      <dgm:t>
        <a:bodyPr/>
        <a:lstStyle/>
        <a:p>
          <a:r>
            <a:rPr lang="en-US" dirty="0"/>
            <a:t>Identify</a:t>
          </a:r>
        </a:p>
      </dgm:t>
    </dgm:pt>
    <dgm:pt modelId="{DB5E581E-E3E4-44CE-9DE2-40FA2ED99488}" type="parTrans" cxnId="{E24B67D4-7C38-4368-85F6-A8376C7B4439}">
      <dgm:prSet/>
      <dgm:spPr/>
      <dgm:t>
        <a:bodyPr/>
        <a:lstStyle/>
        <a:p>
          <a:endParaRPr lang="en-US"/>
        </a:p>
      </dgm:t>
    </dgm:pt>
    <dgm:pt modelId="{637407D1-EEAD-4D1C-8611-BD1A8BE74CCA}" type="sibTrans" cxnId="{E24B67D4-7C38-4368-85F6-A8376C7B4439}">
      <dgm:prSet/>
      <dgm:spPr/>
      <dgm:t>
        <a:bodyPr/>
        <a:lstStyle/>
        <a:p>
          <a:endParaRPr lang="en-US"/>
        </a:p>
      </dgm:t>
    </dgm:pt>
    <dgm:pt modelId="{C6D10CD9-82AD-4CDC-81B3-DAC3BB02DA5B}">
      <dgm:prSet/>
      <dgm:spPr/>
      <dgm:t>
        <a:bodyPr/>
        <a:lstStyle/>
        <a:p>
          <a:r>
            <a:rPr lang="en-US" dirty="0"/>
            <a:t>Identify your beneficiaries</a:t>
          </a:r>
        </a:p>
      </dgm:t>
    </dgm:pt>
    <dgm:pt modelId="{E30BA202-22DF-428B-9B54-CA9BA19AED2B}" type="parTrans" cxnId="{E65A48D7-0561-49F0-836A-211DCE46AA6E}">
      <dgm:prSet/>
      <dgm:spPr/>
      <dgm:t>
        <a:bodyPr/>
        <a:lstStyle/>
        <a:p>
          <a:endParaRPr lang="en-US"/>
        </a:p>
      </dgm:t>
    </dgm:pt>
    <dgm:pt modelId="{BEF2996D-4C61-48EA-9F98-360429F286E1}" type="sibTrans" cxnId="{E65A48D7-0561-49F0-836A-211DCE46AA6E}">
      <dgm:prSet/>
      <dgm:spPr/>
      <dgm:t>
        <a:bodyPr/>
        <a:lstStyle/>
        <a:p>
          <a:endParaRPr lang="en-US"/>
        </a:p>
      </dgm:t>
    </dgm:pt>
    <dgm:pt modelId="{BCFFEE3A-5CD5-4641-AC57-48A649AE4C48}">
      <dgm:prSet/>
      <dgm:spPr/>
      <dgm:t>
        <a:bodyPr/>
        <a:lstStyle/>
        <a:p>
          <a:r>
            <a:rPr lang="en-US" dirty="0"/>
            <a:t>Make</a:t>
          </a:r>
        </a:p>
      </dgm:t>
    </dgm:pt>
    <dgm:pt modelId="{E9ADE288-4662-406D-852D-0D851252B38A}" type="parTrans" cxnId="{385AE4C6-D332-4699-91F5-192B9D01EC7A}">
      <dgm:prSet/>
      <dgm:spPr/>
      <dgm:t>
        <a:bodyPr/>
        <a:lstStyle/>
        <a:p>
          <a:endParaRPr lang="en-US"/>
        </a:p>
      </dgm:t>
    </dgm:pt>
    <dgm:pt modelId="{E103641B-1147-4C18-9A29-00522705EB6E}" type="sibTrans" cxnId="{385AE4C6-D332-4699-91F5-192B9D01EC7A}">
      <dgm:prSet/>
      <dgm:spPr/>
      <dgm:t>
        <a:bodyPr/>
        <a:lstStyle/>
        <a:p>
          <a:endParaRPr lang="en-US"/>
        </a:p>
      </dgm:t>
    </dgm:pt>
    <dgm:pt modelId="{1A3A7B20-1D0F-4C4E-9B16-92DA58C154A7}">
      <dgm:prSet/>
      <dgm:spPr/>
      <dgm:t>
        <a:bodyPr/>
        <a:lstStyle/>
        <a:p>
          <a:r>
            <a:rPr lang="en-US" dirty="0"/>
            <a:t>Make gifts</a:t>
          </a:r>
        </a:p>
      </dgm:t>
    </dgm:pt>
    <dgm:pt modelId="{A8022252-DB1F-4D41-9C5A-46221A393CC9}" type="parTrans" cxnId="{6C6C3500-243A-4BEB-922C-8AD394ABAD0C}">
      <dgm:prSet/>
      <dgm:spPr/>
      <dgm:t>
        <a:bodyPr/>
        <a:lstStyle/>
        <a:p>
          <a:endParaRPr lang="en-US"/>
        </a:p>
      </dgm:t>
    </dgm:pt>
    <dgm:pt modelId="{18007C67-39C8-4A1F-A0DA-0923861D8277}" type="sibTrans" cxnId="{6C6C3500-243A-4BEB-922C-8AD394ABAD0C}">
      <dgm:prSet/>
      <dgm:spPr/>
      <dgm:t>
        <a:bodyPr/>
        <a:lstStyle/>
        <a:p>
          <a:endParaRPr lang="en-US"/>
        </a:p>
      </dgm:t>
    </dgm:pt>
    <dgm:pt modelId="{2E39D009-A3CA-4C01-820D-8311A7A20AD7}">
      <dgm:prSet/>
      <dgm:spPr/>
      <dgm:t>
        <a:bodyPr/>
        <a:lstStyle/>
        <a:p>
          <a:r>
            <a:rPr lang="en-US" dirty="0"/>
            <a:t>Outright to loved ones</a:t>
          </a:r>
        </a:p>
      </dgm:t>
    </dgm:pt>
    <dgm:pt modelId="{87F6CAFC-4DD0-4576-B806-2239687BB103}" type="parTrans" cxnId="{2591BF22-9058-40B8-A5D2-46A01A21E71A}">
      <dgm:prSet/>
      <dgm:spPr/>
      <dgm:t>
        <a:bodyPr/>
        <a:lstStyle/>
        <a:p>
          <a:endParaRPr lang="en-US"/>
        </a:p>
      </dgm:t>
    </dgm:pt>
    <dgm:pt modelId="{3DD657A6-4809-48F7-916E-CB4E004C3ED7}" type="sibTrans" cxnId="{2591BF22-9058-40B8-A5D2-46A01A21E71A}">
      <dgm:prSet/>
      <dgm:spPr/>
      <dgm:t>
        <a:bodyPr/>
        <a:lstStyle/>
        <a:p>
          <a:endParaRPr lang="en-US"/>
        </a:p>
      </dgm:t>
    </dgm:pt>
    <dgm:pt modelId="{01F2EC0E-9619-4A89-9F63-2DBCCB8EA7E2}">
      <dgm:prSet/>
      <dgm:spPr/>
      <dgm:t>
        <a:bodyPr/>
        <a:lstStyle/>
        <a:p>
          <a:r>
            <a:rPr lang="en-US" dirty="0"/>
            <a:t>To Section 529 accounts</a:t>
          </a:r>
        </a:p>
      </dgm:t>
    </dgm:pt>
    <dgm:pt modelId="{1F9CA2E0-3B7F-4796-B4C6-AE54D757B13A}" type="parTrans" cxnId="{A6617C47-E948-4DBB-A3B1-D3E1236863EA}">
      <dgm:prSet/>
      <dgm:spPr/>
      <dgm:t>
        <a:bodyPr/>
        <a:lstStyle/>
        <a:p>
          <a:endParaRPr lang="en-US"/>
        </a:p>
      </dgm:t>
    </dgm:pt>
    <dgm:pt modelId="{A76847FB-5E0D-424A-AF39-6EB4A957AE01}" type="sibTrans" cxnId="{A6617C47-E948-4DBB-A3B1-D3E1236863EA}">
      <dgm:prSet/>
      <dgm:spPr/>
      <dgm:t>
        <a:bodyPr/>
        <a:lstStyle/>
        <a:p>
          <a:endParaRPr lang="en-US"/>
        </a:p>
      </dgm:t>
    </dgm:pt>
    <dgm:pt modelId="{CF9F119D-1910-4892-989E-1E4C60B1F90A}">
      <dgm:prSet/>
      <dgm:spPr/>
      <dgm:t>
        <a:bodyPr/>
        <a:lstStyle/>
        <a:p>
          <a:r>
            <a:rPr lang="en-US" dirty="0"/>
            <a:t>For college tuition or medical bills </a:t>
          </a:r>
        </a:p>
      </dgm:t>
    </dgm:pt>
    <dgm:pt modelId="{46EAC8C4-B47F-4D3F-914B-A08954DE525A}" type="parTrans" cxnId="{2A9E163D-F84A-4D5B-8FF1-127BE5F2EA9C}">
      <dgm:prSet/>
      <dgm:spPr/>
      <dgm:t>
        <a:bodyPr/>
        <a:lstStyle/>
        <a:p>
          <a:endParaRPr lang="en-US"/>
        </a:p>
      </dgm:t>
    </dgm:pt>
    <dgm:pt modelId="{D647C434-1DBE-4CD3-AD91-4CF2FCCC645A}" type="sibTrans" cxnId="{2A9E163D-F84A-4D5B-8FF1-127BE5F2EA9C}">
      <dgm:prSet/>
      <dgm:spPr/>
      <dgm:t>
        <a:bodyPr/>
        <a:lstStyle/>
        <a:p>
          <a:endParaRPr lang="en-US"/>
        </a:p>
      </dgm:t>
    </dgm:pt>
    <dgm:pt modelId="{51B56E25-EA2B-4CE0-AA6C-24109A8C6A7F}">
      <dgm:prSet/>
      <dgm:spPr/>
      <dgm:t>
        <a:bodyPr/>
        <a:lstStyle/>
        <a:p>
          <a:r>
            <a:rPr lang="en-US" dirty="0"/>
            <a:t>Donate</a:t>
          </a:r>
        </a:p>
      </dgm:t>
    </dgm:pt>
    <dgm:pt modelId="{DB6E3F25-EAEF-40B9-83A8-F9A6913020D4}" type="parTrans" cxnId="{C25FC56B-D6B2-4C3E-AEDA-435E92981CFE}">
      <dgm:prSet/>
      <dgm:spPr/>
      <dgm:t>
        <a:bodyPr/>
        <a:lstStyle/>
        <a:p>
          <a:endParaRPr lang="en-US"/>
        </a:p>
      </dgm:t>
    </dgm:pt>
    <dgm:pt modelId="{822E3419-AC11-4C2C-AB4E-53CCC1967E17}" type="sibTrans" cxnId="{C25FC56B-D6B2-4C3E-AEDA-435E92981CFE}">
      <dgm:prSet/>
      <dgm:spPr/>
      <dgm:t>
        <a:bodyPr/>
        <a:lstStyle/>
        <a:p>
          <a:endParaRPr lang="en-US"/>
        </a:p>
      </dgm:t>
    </dgm:pt>
    <dgm:pt modelId="{E7FD344F-4C01-45F2-A498-D3F85560009F}">
      <dgm:prSet/>
      <dgm:spPr/>
      <dgm:t>
        <a:bodyPr/>
        <a:lstStyle/>
        <a:p>
          <a:r>
            <a:rPr lang="en-US" dirty="0"/>
            <a:t>Donate to charities (QCD)</a:t>
          </a:r>
        </a:p>
      </dgm:t>
    </dgm:pt>
    <dgm:pt modelId="{9107DE6D-9240-4DAE-AB29-A22A8C1245A9}" type="parTrans" cxnId="{6F18C5A9-49D2-4E95-9EAC-199E64291E54}">
      <dgm:prSet/>
      <dgm:spPr/>
      <dgm:t>
        <a:bodyPr/>
        <a:lstStyle/>
        <a:p>
          <a:endParaRPr lang="en-US"/>
        </a:p>
      </dgm:t>
    </dgm:pt>
    <dgm:pt modelId="{15496789-6279-41C1-8C6A-333F9892948E}" type="sibTrans" cxnId="{6F18C5A9-49D2-4E95-9EAC-199E64291E54}">
      <dgm:prSet/>
      <dgm:spPr/>
      <dgm:t>
        <a:bodyPr/>
        <a:lstStyle/>
        <a:p>
          <a:endParaRPr lang="en-US"/>
        </a:p>
      </dgm:t>
    </dgm:pt>
    <dgm:pt modelId="{38B08349-EF3C-49DC-B73E-5B9E14B25D3F}">
      <dgm:prSet/>
      <dgm:spPr/>
      <dgm:t>
        <a:bodyPr/>
        <a:lstStyle/>
        <a:p>
          <a:r>
            <a:rPr lang="en-US" dirty="0"/>
            <a:t>Purchase</a:t>
          </a:r>
        </a:p>
      </dgm:t>
    </dgm:pt>
    <dgm:pt modelId="{5D1CBC1C-17BF-4CC1-9356-0D073C68CF36}" type="parTrans" cxnId="{33D0B76D-70AF-4041-9CC9-CE0905624BC2}">
      <dgm:prSet/>
      <dgm:spPr/>
      <dgm:t>
        <a:bodyPr/>
        <a:lstStyle/>
        <a:p>
          <a:endParaRPr lang="en-US"/>
        </a:p>
      </dgm:t>
    </dgm:pt>
    <dgm:pt modelId="{A137EC55-8BF1-494A-BA71-11327972DF1C}" type="sibTrans" cxnId="{33D0B76D-70AF-4041-9CC9-CE0905624BC2}">
      <dgm:prSet/>
      <dgm:spPr/>
      <dgm:t>
        <a:bodyPr/>
        <a:lstStyle/>
        <a:p>
          <a:endParaRPr lang="en-US"/>
        </a:p>
      </dgm:t>
    </dgm:pt>
    <dgm:pt modelId="{C74453B2-9E2B-457E-BD38-EBC143F27398}">
      <dgm:prSet/>
      <dgm:spPr/>
      <dgm:t>
        <a:bodyPr/>
        <a:lstStyle/>
        <a:p>
          <a:r>
            <a:rPr lang="en-US" dirty="0"/>
            <a:t>Purchase life insurance/Use an Irrevocable Life Insurance Trust</a:t>
          </a:r>
        </a:p>
      </dgm:t>
    </dgm:pt>
    <dgm:pt modelId="{C7CF77A2-425D-4029-AB06-9FD104BB58DC}" type="parTrans" cxnId="{D2A2690B-1EE0-40C2-9E19-16BADD98D043}">
      <dgm:prSet/>
      <dgm:spPr/>
      <dgm:t>
        <a:bodyPr/>
        <a:lstStyle/>
        <a:p>
          <a:endParaRPr lang="en-US"/>
        </a:p>
      </dgm:t>
    </dgm:pt>
    <dgm:pt modelId="{D8A90C2F-7B26-4DF1-99D0-2B8526D4B635}" type="sibTrans" cxnId="{D2A2690B-1EE0-40C2-9E19-16BADD98D043}">
      <dgm:prSet/>
      <dgm:spPr/>
      <dgm:t>
        <a:bodyPr/>
        <a:lstStyle/>
        <a:p>
          <a:endParaRPr lang="en-US"/>
        </a:p>
      </dgm:t>
    </dgm:pt>
    <dgm:pt modelId="{1ACCE2CC-76B2-4133-AED6-BE45ECFFBF7D}">
      <dgm:prSet/>
      <dgm:spPr/>
      <dgm:t>
        <a:bodyPr/>
        <a:lstStyle/>
        <a:p>
          <a:r>
            <a:rPr lang="en-US" dirty="0"/>
            <a:t>Initiate</a:t>
          </a:r>
        </a:p>
      </dgm:t>
    </dgm:pt>
    <dgm:pt modelId="{8DDC932B-F590-4E1C-9D6D-8206D82C34AD}" type="parTrans" cxnId="{19F7576F-84BE-4537-A4BC-1F849F1787B6}">
      <dgm:prSet/>
      <dgm:spPr/>
      <dgm:t>
        <a:bodyPr/>
        <a:lstStyle/>
        <a:p>
          <a:endParaRPr lang="en-US"/>
        </a:p>
      </dgm:t>
    </dgm:pt>
    <dgm:pt modelId="{D3998379-B4D4-4B79-A464-77484DFB7A06}" type="sibTrans" cxnId="{19F7576F-84BE-4537-A4BC-1F849F1787B6}">
      <dgm:prSet/>
      <dgm:spPr/>
      <dgm:t>
        <a:bodyPr/>
        <a:lstStyle/>
        <a:p>
          <a:endParaRPr lang="en-US"/>
        </a:p>
      </dgm:t>
    </dgm:pt>
    <dgm:pt modelId="{4AFC23D3-38D3-41E0-B4B5-BD93383F51A3}">
      <dgm:prSet/>
      <dgm:spPr/>
      <dgm:t>
        <a:bodyPr/>
        <a:lstStyle/>
        <a:p>
          <a:r>
            <a:rPr lang="en-US" dirty="0"/>
            <a:t>Initiate a Roth Conversion</a:t>
          </a:r>
        </a:p>
      </dgm:t>
    </dgm:pt>
    <dgm:pt modelId="{9CE48E1C-EAFA-4FDF-BF14-318E8D365383}" type="parTrans" cxnId="{6460D8FF-EEB9-472F-9D7F-542C8B98863C}">
      <dgm:prSet/>
      <dgm:spPr/>
      <dgm:t>
        <a:bodyPr/>
        <a:lstStyle/>
        <a:p>
          <a:endParaRPr lang="en-US"/>
        </a:p>
      </dgm:t>
    </dgm:pt>
    <dgm:pt modelId="{A851EF85-3559-4E45-AE68-F2ED880441E2}" type="sibTrans" cxnId="{6460D8FF-EEB9-472F-9D7F-542C8B98863C}">
      <dgm:prSet/>
      <dgm:spPr/>
      <dgm:t>
        <a:bodyPr/>
        <a:lstStyle/>
        <a:p>
          <a:endParaRPr lang="en-US"/>
        </a:p>
      </dgm:t>
    </dgm:pt>
    <dgm:pt modelId="{014A3435-EA85-4DEA-A979-314B3F664FFC}">
      <dgm:prSet/>
      <dgm:spPr/>
      <dgm:t>
        <a:bodyPr/>
        <a:lstStyle/>
        <a:p>
          <a:r>
            <a:rPr lang="en-US" dirty="0"/>
            <a:t>Create</a:t>
          </a:r>
        </a:p>
      </dgm:t>
    </dgm:pt>
    <dgm:pt modelId="{18AA9863-BD5A-43D9-982D-D0BB64E01A78}" type="parTrans" cxnId="{73F25BF2-0D0A-4D55-BA96-5B595D61415B}">
      <dgm:prSet/>
      <dgm:spPr/>
      <dgm:t>
        <a:bodyPr/>
        <a:lstStyle/>
        <a:p>
          <a:endParaRPr lang="en-US"/>
        </a:p>
      </dgm:t>
    </dgm:pt>
    <dgm:pt modelId="{894241A2-8EB6-4FA1-9B70-EAB726455B7A}" type="sibTrans" cxnId="{73F25BF2-0D0A-4D55-BA96-5B595D61415B}">
      <dgm:prSet/>
      <dgm:spPr/>
      <dgm:t>
        <a:bodyPr/>
        <a:lstStyle/>
        <a:p>
          <a:endParaRPr lang="en-US"/>
        </a:p>
      </dgm:t>
    </dgm:pt>
    <dgm:pt modelId="{C6A2741F-97C3-4B77-B19A-849288E93183}">
      <dgm:prSet/>
      <dgm:spPr/>
      <dgm:t>
        <a:bodyPr/>
        <a:lstStyle/>
        <a:p>
          <a:r>
            <a:rPr lang="en-US" dirty="0"/>
            <a:t>Create a Charitable Remainder Trust</a:t>
          </a:r>
        </a:p>
      </dgm:t>
    </dgm:pt>
    <dgm:pt modelId="{FE2B0A39-FCFE-4969-B7EB-52086A089594}" type="parTrans" cxnId="{9BB9874F-5A9B-4598-90F0-34F6A7198C17}">
      <dgm:prSet/>
      <dgm:spPr/>
      <dgm:t>
        <a:bodyPr/>
        <a:lstStyle/>
        <a:p>
          <a:endParaRPr lang="en-US"/>
        </a:p>
      </dgm:t>
    </dgm:pt>
    <dgm:pt modelId="{1956508F-7362-4A84-9B61-B8A9B0BCD526}" type="sibTrans" cxnId="{9BB9874F-5A9B-4598-90F0-34F6A7198C17}">
      <dgm:prSet/>
      <dgm:spPr/>
      <dgm:t>
        <a:bodyPr/>
        <a:lstStyle/>
        <a:p>
          <a:endParaRPr lang="en-US"/>
        </a:p>
      </dgm:t>
    </dgm:pt>
    <dgm:pt modelId="{D6DF6327-7D2D-4BC5-A542-6CE3969F173B}">
      <dgm:prSet/>
      <dgm:spPr/>
      <dgm:t>
        <a:bodyPr/>
        <a:lstStyle/>
        <a:p>
          <a:r>
            <a:rPr lang="en-US" dirty="0"/>
            <a:t>Use</a:t>
          </a:r>
        </a:p>
      </dgm:t>
    </dgm:pt>
    <dgm:pt modelId="{2774D3E6-2A2B-4A36-B0CB-62B1F1BCC82D}" type="parTrans" cxnId="{1D14875B-65D4-4AD0-B7D8-D07375805FA9}">
      <dgm:prSet/>
      <dgm:spPr/>
      <dgm:t>
        <a:bodyPr/>
        <a:lstStyle/>
        <a:p>
          <a:endParaRPr lang="en-US"/>
        </a:p>
      </dgm:t>
    </dgm:pt>
    <dgm:pt modelId="{B41B4342-F640-45E4-8748-83040BCFF94F}" type="sibTrans" cxnId="{1D14875B-65D4-4AD0-B7D8-D07375805FA9}">
      <dgm:prSet/>
      <dgm:spPr/>
      <dgm:t>
        <a:bodyPr/>
        <a:lstStyle/>
        <a:p>
          <a:endParaRPr lang="en-US"/>
        </a:p>
      </dgm:t>
    </dgm:pt>
    <dgm:pt modelId="{26284251-2FAF-49CC-A651-0C60B5D43858}">
      <dgm:prSet/>
      <dgm:spPr/>
      <dgm:t>
        <a:bodyPr/>
        <a:lstStyle/>
        <a:p>
          <a:r>
            <a:rPr lang="en-US" dirty="0"/>
            <a:t>Use Disclaimers in estate planning documents</a:t>
          </a:r>
        </a:p>
      </dgm:t>
    </dgm:pt>
    <dgm:pt modelId="{568D2B27-D6A0-4A5D-8BC1-D8270317C5C9}" type="parTrans" cxnId="{B85BD188-8678-4B39-8441-406E5DB58E59}">
      <dgm:prSet/>
      <dgm:spPr/>
      <dgm:t>
        <a:bodyPr/>
        <a:lstStyle/>
        <a:p>
          <a:endParaRPr lang="en-US"/>
        </a:p>
      </dgm:t>
    </dgm:pt>
    <dgm:pt modelId="{5A636D15-EC0A-4EFE-8FA3-EFB276560D9F}" type="sibTrans" cxnId="{B85BD188-8678-4B39-8441-406E5DB58E59}">
      <dgm:prSet/>
      <dgm:spPr/>
      <dgm:t>
        <a:bodyPr/>
        <a:lstStyle/>
        <a:p>
          <a:endParaRPr lang="en-US"/>
        </a:p>
      </dgm:t>
    </dgm:pt>
    <dgm:pt modelId="{3934AD0A-C895-42E2-9B0B-466A19B8AAD2}" type="pres">
      <dgm:prSet presAssocID="{2E04D0FE-A221-4EDB-88D9-2FE96F3DE5FC}" presName="Name0" presStyleCnt="0">
        <dgm:presLayoutVars>
          <dgm:dir/>
          <dgm:animLvl val="lvl"/>
          <dgm:resizeHandles val="exact"/>
        </dgm:presLayoutVars>
      </dgm:prSet>
      <dgm:spPr/>
    </dgm:pt>
    <dgm:pt modelId="{9776D9DD-00D3-4E7E-9EED-C19EB3036A4C}" type="pres">
      <dgm:prSet presAssocID="{88B084E6-72AF-4A67-B5E9-1EC3505FCE0B}" presName="composite" presStyleCnt="0"/>
      <dgm:spPr/>
    </dgm:pt>
    <dgm:pt modelId="{14C3601E-600A-4B14-BA7A-9CD1847AF340}" type="pres">
      <dgm:prSet presAssocID="{88B084E6-72AF-4A67-B5E9-1EC3505FCE0B}" presName="parTx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A308AC30-0FDD-403C-B614-3DAB307F5E6F}" type="pres">
      <dgm:prSet presAssocID="{88B084E6-72AF-4A67-B5E9-1EC3505FCE0B}" presName="desTx" presStyleLbl="alignAccFollowNode1" presStyleIdx="0" presStyleCnt="7">
        <dgm:presLayoutVars>
          <dgm:bulletEnabled val="1"/>
        </dgm:presLayoutVars>
      </dgm:prSet>
      <dgm:spPr/>
    </dgm:pt>
    <dgm:pt modelId="{CB827619-D9F0-4B66-8DDB-076E111AAE69}" type="pres">
      <dgm:prSet presAssocID="{637407D1-EEAD-4D1C-8611-BD1A8BE74CCA}" presName="space" presStyleCnt="0"/>
      <dgm:spPr/>
    </dgm:pt>
    <dgm:pt modelId="{1862D81D-FCCE-469A-BBFE-BB372F17ADB1}" type="pres">
      <dgm:prSet presAssocID="{BCFFEE3A-5CD5-4641-AC57-48A649AE4C48}" presName="composite" presStyleCnt="0"/>
      <dgm:spPr/>
    </dgm:pt>
    <dgm:pt modelId="{304B83E1-EE32-4EBC-A762-615D20E7A941}" type="pres">
      <dgm:prSet presAssocID="{BCFFEE3A-5CD5-4641-AC57-48A649AE4C48}" presName="parTx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A5325B07-6002-4893-887F-7FAE603BF61E}" type="pres">
      <dgm:prSet presAssocID="{BCFFEE3A-5CD5-4641-AC57-48A649AE4C48}" presName="desTx" presStyleLbl="alignAccFollowNode1" presStyleIdx="1" presStyleCnt="7">
        <dgm:presLayoutVars>
          <dgm:bulletEnabled val="1"/>
        </dgm:presLayoutVars>
      </dgm:prSet>
      <dgm:spPr/>
    </dgm:pt>
    <dgm:pt modelId="{7EB986E0-7A9E-41D6-8330-0B3F96BCBCA9}" type="pres">
      <dgm:prSet presAssocID="{E103641B-1147-4C18-9A29-00522705EB6E}" presName="space" presStyleCnt="0"/>
      <dgm:spPr/>
    </dgm:pt>
    <dgm:pt modelId="{B5A22AC8-C300-44A0-8538-CFDF6909678A}" type="pres">
      <dgm:prSet presAssocID="{51B56E25-EA2B-4CE0-AA6C-24109A8C6A7F}" presName="composite" presStyleCnt="0"/>
      <dgm:spPr/>
    </dgm:pt>
    <dgm:pt modelId="{F6287DAD-1EDB-42BF-AE00-327FA992EACF}" type="pres">
      <dgm:prSet presAssocID="{51B56E25-EA2B-4CE0-AA6C-24109A8C6A7F}" presName="parTx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DC4A0DE1-D813-441E-826F-7B50A7AF45C4}" type="pres">
      <dgm:prSet presAssocID="{51B56E25-EA2B-4CE0-AA6C-24109A8C6A7F}" presName="desTx" presStyleLbl="alignAccFollowNode1" presStyleIdx="2" presStyleCnt="7">
        <dgm:presLayoutVars>
          <dgm:bulletEnabled val="1"/>
        </dgm:presLayoutVars>
      </dgm:prSet>
      <dgm:spPr/>
    </dgm:pt>
    <dgm:pt modelId="{EFF7AD17-BD59-48BB-A87F-251A55337D8B}" type="pres">
      <dgm:prSet presAssocID="{822E3419-AC11-4C2C-AB4E-53CCC1967E17}" presName="space" presStyleCnt="0"/>
      <dgm:spPr/>
    </dgm:pt>
    <dgm:pt modelId="{837640FA-46E3-47CA-B53B-A5350445BB89}" type="pres">
      <dgm:prSet presAssocID="{38B08349-EF3C-49DC-B73E-5B9E14B25D3F}" presName="composite" presStyleCnt="0"/>
      <dgm:spPr/>
    </dgm:pt>
    <dgm:pt modelId="{820D2E82-3629-45DF-B50F-4A5F89499C77}" type="pres">
      <dgm:prSet presAssocID="{38B08349-EF3C-49DC-B73E-5B9E14B25D3F}" presName="parTx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0A23E70D-A4CE-40E7-A00E-5584DA7D2F24}" type="pres">
      <dgm:prSet presAssocID="{38B08349-EF3C-49DC-B73E-5B9E14B25D3F}" presName="desTx" presStyleLbl="alignAccFollowNode1" presStyleIdx="3" presStyleCnt="7">
        <dgm:presLayoutVars>
          <dgm:bulletEnabled val="1"/>
        </dgm:presLayoutVars>
      </dgm:prSet>
      <dgm:spPr/>
    </dgm:pt>
    <dgm:pt modelId="{BAE69A98-BBE7-4030-B407-AC029A0A45E7}" type="pres">
      <dgm:prSet presAssocID="{A137EC55-8BF1-494A-BA71-11327972DF1C}" presName="space" presStyleCnt="0"/>
      <dgm:spPr/>
    </dgm:pt>
    <dgm:pt modelId="{8275639F-E298-46E5-BE70-2221E12B4010}" type="pres">
      <dgm:prSet presAssocID="{1ACCE2CC-76B2-4133-AED6-BE45ECFFBF7D}" presName="composite" presStyleCnt="0"/>
      <dgm:spPr/>
    </dgm:pt>
    <dgm:pt modelId="{F2A8E47A-8C10-4317-82E1-D1CD1AD6109F}" type="pres">
      <dgm:prSet presAssocID="{1ACCE2CC-76B2-4133-AED6-BE45ECFFBF7D}" presName="parTx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A951A8BE-A285-4523-8E40-B5074786A137}" type="pres">
      <dgm:prSet presAssocID="{1ACCE2CC-76B2-4133-AED6-BE45ECFFBF7D}" presName="desTx" presStyleLbl="alignAccFollowNode1" presStyleIdx="4" presStyleCnt="7">
        <dgm:presLayoutVars>
          <dgm:bulletEnabled val="1"/>
        </dgm:presLayoutVars>
      </dgm:prSet>
      <dgm:spPr/>
    </dgm:pt>
    <dgm:pt modelId="{415C92A2-FE16-490A-AD2B-E540A6E074FC}" type="pres">
      <dgm:prSet presAssocID="{D3998379-B4D4-4B79-A464-77484DFB7A06}" presName="space" presStyleCnt="0"/>
      <dgm:spPr/>
    </dgm:pt>
    <dgm:pt modelId="{C54B8A93-C30E-4EC2-B34E-2D19A07491FC}" type="pres">
      <dgm:prSet presAssocID="{014A3435-EA85-4DEA-A979-314B3F664FFC}" presName="composite" presStyleCnt="0"/>
      <dgm:spPr/>
    </dgm:pt>
    <dgm:pt modelId="{EB37C2C8-E904-4107-B70B-3ACF306E5297}" type="pres">
      <dgm:prSet presAssocID="{014A3435-EA85-4DEA-A979-314B3F664FFC}" presName="parTx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7C494CD2-7215-4297-A38E-4209D8D09196}" type="pres">
      <dgm:prSet presAssocID="{014A3435-EA85-4DEA-A979-314B3F664FFC}" presName="desTx" presStyleLbl="alignAccFollowNode1" presStyleIdx="5" presStyleCnt="7">
        <dgm:presLayoutVars>
          <dgm:bulletEnabled val="1"/>
        </dgm:presLayoutVars>
      </dgm:prSet>
      <dgm:spPr/>
    </dgm:pt>
    <dgm:pt modelId="{CAB8F3DE-7657-45AE-B495-F064B8CF8332}" type="pres">
      <dgm:prSet presAssocID="{894241A2-8EB6-4FA1-9B70-EAB726455B7A}" presName="space" presStyleCnt="0"/>
      <dgm:spPr/>
    </dgm:pt>
    <dgm:pt modelId="{C9950473-8095-455C-A0DB-1DA0330113B4}" type="pres">
      <dgm:prSet presAssocID="{D6DF6327-7D2D-4BC5-A542-6CE3969F173B}" presName="composite" presStyleCnt="0"/>
      <dgm:spPr/>
    </dgm:pt>
    <dgm:pt modelId="{5F66CD3B-2665-4BC8-8E06-2203A49034D1}" type="pres">
      <dgm:prSet presAssocID="{D6DF6327-7D2D-4BC5-A542-6CE3969F173B}" presName="parTx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C6E33CAB-DE30-4731-AD17-AFEB052CABBD}" type="pres">
      <dgm:prSet presAssocID="{D6DF6327-7D2D-4BC5-A542-6CE3969F173B}" presName="desTx" presStyleLbl="alignAccFollowNode1" presStyleIdx="6" presStyleCnt="7">
        <dgm:presLayoutVars>
          <dgm:bulletEnabled val="1"/>
        </dgm:presLayoutVars>
      </dgm:prSet>
      <dgm:spPr/>
    </dgm:pt>
  </dgm:ptLst>
  <dgm:cxnLst>
    <dgm:cxn modelId="{6C6C3500-243A-4BEB-922C-8AD394ABAD0C}" srcId="{BCFFEE3A-5CD5-4641-AC57-48A649AE4C48}" destId="{1A3A7B20-1D0F-4C4E-9B16-92DA58C154A7}" srcOrd="0" destOrd="0" parTransId="{A8022252-DB1F-4D41-9C5A-46221A393CC9}" sibTransId="{18007C67-39C8-4A1F-A0DA-0923861D8277}"/>
    <dgm:cxn modelId="{D2A2690B-1EE0-40C2-9E19-16BADD98D043}" srcId="{38B08349-EF3C-49DC-B73E-5B9E14B25D3F}" destId="{C74453B2-9E2B-457E-BD38-EBC143F27398}" srcOrd="0" destOrd="0" parTransId="{C7CF77A2-425D-4029-AB06-9FD104BB58DC}" sibTransId="{D8A90C2F-7B26-4DF1-99D0-2B8526D4B635}"/>
    <dgm:cxn modelId="{2591BF22-9058-40B8-A5D2-46A01A21E71A}" srcId="{1A3A7B20-1D0F-4C4E-9B16-92DA58C154A7}" destId="{2E39D009-A3CA-4C01-820D-8311A7A20AD7}" srcOrd="0" destOrd="0" parTransId="{87F6CAFC-4DD0-4576-B806-2239687BB103}" sibTransId="{3DD657A6-4809-48F7-916E-CB4E004C3ED7}"/>
    <dgm:cxn modelId="{2A9E163D-F84A-4D5B-8FF1-127BE5F2EA9C}" srcId="{1A3A7B20-1D0F-4C4E-9B16-92DA58C154A7}" destId="{CF9F119D-1910-4892-989E-1E4C60B1F90A}" srcOrd="2" destOrd="0" parTransId="{46EAC8C4-B47F-4D3F-914B-A08954DE525A}" sibTransId="{D647C434-1DBE-4CD3-AD91-4CF2FCCC645A}"/>
    <dgm:cxn modelId="{1D14875B-65D4-4AD0-B7D8-D07375805FA9}" srcId="{2E04D0FE-A221-4EDB-88D9-2FE96F3DE5FC}" destId="{D6DF6327-7D2D-4BC5-A542-6CE3969F173B}" srcOrd="6" destOrd="0" parTransId="{2774D3E6-2A2B-4A36-B0CB-62B1F1BCC82D}" sibTransId="{B41B4342-F640-45E4-8748-83040BCFF94F}"/>
    <dgm:cxn modelId="{8A5C9543-F482-46C4-9B56-BA90C42A242D}" type="presOf" srcId="{2E39D009-A3CA-4C01-820D-8311A7A20AD7}" destId="{A5325B07-6002-4893-887F-7FAE603BF61E}" srcOrd="0" destOrd="1" presId="urn:microsoft.com/office/officeart/2005/8/layout/hList1"/>
    <dgm:cxn modelId="{3EEF3544-49BE-44FD-A37A-4677BACD7B17}" type="presOf" srcId="{C6A2741F-97C3-4B77-B19A-849288E93183}" destId="{7C494CD2-7215-4297-A38E-4209D8D09196}" srcOrd="0" destOrd="0" presId="urn:microsoft.com/office/officeart/2005/8/layout/hList1"/>
    <dgm:cxn modelId="{4CE85864-DD9B-4539-AAF1-90ECC59BBC95}" type="presOf" srcId="{D6DF6327-7D2D-4BC5-A542-6CE3969F173B}" destId="{5F66CD3B-2665-4BC8-8E06-2203A49034D1}" srcOrd="0" destOrd="0" presId="urn:microsoft.com/office/officeart/2005/8/layout/hList1"/>
    <dgm:cxn modelId="{AD9E6E45-4769-480C-A682-B4BC25D6F372}" type="presOf" srcId="{1A3A7B20-1D0F-4C4E-9B16-92DA58C154A7}" destId="{A5325B07-6002-4893-887F-7FAE603BF61E}" srcOrd="0" destOrd="0" presId="urn:microsoft.com/office/officeart/2005/8/layout/hList1"/>
    <dgm:cxn modelId="{A6617C47-E948-4DBB-A3B1-D3E1236863EA}" srcId="{1A3A7B20-1D0F-4C4E-9B16-92DA58C154A7}" destId="{01F2EC0E-9619-4A89-9F63-2DBCCB8EA7E2}" srcOrd="1" destOrd="0" parTransId="{1F9CA2E0-3B7F-4796-B4C6-AE54D757B13A}" sibTransId="{A76847FB-5E0D-424A-AF39-6EB4A957AE01}"/>
    <dgm:cxn modelId="{5808126A-7FD8-4EFD-A047-42EC1E74BEA0}" type="presOf" srcId="{51B56E25-EA2B-4CE0-AA6C-24109A8C6A7F}" destId="{F6287DAD-1EDB-42BF-AE00-327FA992EACF}" srcOrd="0" destOrd="0" presId="urn:microsoft.com/office/officeart/2005/8/layout/hList1"/>
    <dgm:cxn modelId="{C25FC56B-D6B2-4C3E-AEDA-435E92981CFE}" srcId="{2E04D0FE-A221-4EDB-88D9-2FE96F3DE5FC}" destId="{51B56E25-EA2B-4CE0-AA6C-24109A8C6A7F}" srcOrd="2" destOrd="0" parTransId="{DB6E3F25-EAEF-40B9-83A8-F9A6913020D4}" sibTransId="{822E3419-AC11-4C2C-AB4E-53CCC1967E17}"/>
    <dgm:cxn modelId="{33D0B76D-70AF-4041-9CC9-CE0905624BC2}" srcId="{2E04D0FE-A221-4EDB-88D9-2FE96F3DE5FC}" destId="{38B08349-EF3C-49DC-B73E-5B9E14B25D3F}" srcOrd="3" destOrd="0" parTransId="{5D1CBC1C-17BF-4CC1-9356-0D073C68CF36}" sibTransId="{A137EC55-8BF1-494A-BA71-11327972DF1C}"/>
    <dgm:cxn modelId="{19F7576F-84BE-4537-A4BC-1F849F1787B6}" srcId="{2E04D0FE-A221-4EDB-88D9-2FE96F3DE5FC}" destId="{1ACCE2CC-76B2-4133-AED6-BE45ECFFBF7D}" srcOrd="4" destOrd="0" parTransId="{8DDC932B-F590-4E1C-9D6D-8206D82C34AD}" sibTransId="{D3998379-B4D4-4B79-A464-77484DFB7A06}"/>
    <dgm:cxn modelId="{9BB9874F-5A9B-4598-90F0-34F6A7198C17}" srcId="{014A3435-EA85-4DEA-A979-314B3F664FFC}" destId="{C6A2741F-97C3-4B77-B19A-849288E93183}" srcOrd="0" destOrd="0" parTransId="{FE2B0A39-FCFE-4969-B7EB-52086A089594}" sibTransId="{1956508F-7362-4A84-9B61-B8A9B0BCD526}"/>
    <dgm:cxn modelId="{A5259372-F8C2-4767-ADEA-529555B5207B}" type="presOf" srcId="{BCFFEE3A-5CD5-4641-AC57-48A649AE4C48}" destId="{304B83E1-EE32-4EBC-A762-615D20E7A941}" srcOrd="0" destOrd="0" presId="urn:microsoft.com/office/officeart/2005/8/layout/hList1"/>
    <dgm:cxn modelId="{FF1B6C7F-4A93-4D63-B212-53A44E8DFF3E}" type="presOf" srcId="{1ACCE2CC-76B2-4133-AED6-BE45ECFFBF7D}" destId="{F2A8E47A-8C10-4317-82E1-D1CD1AD6109F}" srcOrd="0" destOrd="0" presId="urn:microsoft.com/office/officeart/2005/8/layout/hList1"/>
    <dgm:cxn modelId="{B85BD188-8678-4B39-8441-406E5DB58E59}" srcId="{D6DF6327-7D2D-4BC5-A542-6CE3969F173B}" destId="{26284251-2FAF-49CC-A651-0C60B5D43858}" srcOrd="0" destOrd="0" parTransId="{568D2B27-D6A0-4A5D-8BC1-D8270317C5C9}" sibTransId="{5A636D15-EC0A-4EFE-8FA3-EFB276560D9F}"/>
    <dgm:cxn modelId="{BF802C93-64A1-4FCD-B8CA-B975055C1B81}" type="presOf" srcId="{E7FD344F-4C01-45F2-A498-D3F85560009F}" destId="{DC4A0DE1-D813-441E-826F-7B50A7AF45C4}" srcOrd="0" destOrd="0" presId="urn:microsoft.com/office/officeart/2005/8/layout/hList1"/>
    <dgm:cxn modelId="{6F18C5A9-49D2-4E95-9EAC-199E64291E54}" srcId="{51B56E25-EA2B-4CE0-AA6C-24109A8C6A7F}" destId="{E7FD344F-4C01-45F2-A498-D3F85560009F}" srcOrd="0" destOrd="0" parTransId="{9107DE6D-9240-4DAE-AB29-A22A8C1245A9}" sibTransId="{15496789-6279-41C1-8C6A-333F9892948E}"/>
    <dgm:cxn modelId="{491EB7AF-2D08-48CB-B23C-F853DD5C10EC}" type="presOf" srcId="{2E04D0FE-A221-4EDB-88D9-2FE96F3DE5FC}" destId="{3934AD0A-C895-42E2-9B0B-466A19B8AAD2}" srcOrd="0" destOrd="0" presId="urn:microsoft.com/office/officeart/2005/8/layout/hList1"/>
    <dgm:cxn modelId="{8AE77CB3-4910-4C14-8567-1F51F5561ADD}" type="presOf" srcId="{26284251-2FAF-49CC-A651-0C60B5D43858}" destId="{C6E33CAB-DE30-4731-AD17-AFEB052CABBD}" srcOrd="0" destOrd="0" presId="urn:microsoft.com/office/officeart/2005/8/layout/hList1"/>
    <dgm:cxn modelId="{A8C3D5B4-0779-40D7-A658-CBE025FF6A77}" type="presOf" srcId="{4AFC23D3-38D3-41E0-B4B5-BD93383F51A3}" destId="{A951A8BE-A285-4523-8E40-B5074786A137}" srcOrd="0" destOrd="0" presId="urn:microsoft.com/office/officeart/2005/8/layout/hList1"/>
    <dgm:cxn modelId="{385AE4C6-D332-4699-91F5-192B9D01EC7A}" srcId="{2E04D0FE-A221-4EDB-88D9-2FE96F3DE5FC}" destId="{BCFFEE3A-5CD5-4641-AC57-48A649AE4C48}" srcOrd="1" destOrd="0" parTransId="{E9ADE288-4662-406D-852D-0D851252B38A}" sibTransId="{E103641B-1147-4C18-9A29-00522705EB6E}"/>
    <dgm:cxn modelId="{692377C8-87E1-4069-AC02-47FB1F4DB5D4}" type="presOf" srcId="{C6D10CD9-82AD-4CDC-81B3-DAC3BB02DA5B}" destId="{A308AC30-0FDD-403C-B614-3DAB307F5E6F}" srcOrd="0" destOrd="0" presId="urn:microsoft.com/office/officeart/2005/8/layout/hList1"/>
    <dgm:cxn modelId="{9EC092D0-FACA-4AB4-B25A-4E3A8ADAD7EB}" type="presOf" srcId="{88B084E6-72AF-4A67-B5E9-1EC3505FCE0B}" destId="{14C3601E-600A-4B14-BA7A-9CD1847AF340}" srcOrd="0" destOrd="0" presId="urn:microsoft.com/office/officeart/2005/8/layout/hList1"/>
    <dgm:cxn modelId="{E95396D1-DBE6-462D-9F6E-8199E99A67AB}" type="presOf" srcId="{01F2EC0E-9619-4A89-9F63-2DBCCB8EA7E2}" destId="{A5325B07-6002-4893-887F-7FAE603BF61E}" srcOrd="0" destOrd="2" presId="urn:microsoft.com/office/officeart/2005/8/layout/hList1"/>
    <dgm:cxn modelId="{E24B67D4-7C38-4368-85F6-A8376C7B4439}" srcId="{2E04D0FE-A221-4EDB-88D9-2FE96F3DE5FC}" destId="{88B084E6-72AF-4A67-B5E9-1EC3505FCE0B}" srcOrd="0" destOrd="0" parTransId="{DB5E581E-E3E4-44CE-9DE2-40FA2ED99488}" sibTransId="{637407D1-EEAD-4D1C-8611-BD1A8BE74CCA}"/>
    <dgm:cxn modelId="{1F3EA0D5-BA09-40D2-8F8A-1367543A49A8}" type="presOf" srcId="{38B08349-EF3C-49DC-B73E-5B9E14B25D3F}" destId="{820D2E82-3629-45DF-B50F-4A5F89499C77}" srcOrd="0" destOrd="0" presId="urn:microsoft.com/office/officeart/2005/8/layout/hList1"/>
    <dgm:cxn modelId="{E65A48D7-0561-49F0-836A-211DCE46AA6E}" srcId="{88B084E6-72AF-4A67-B5E9-1EC3505FCE0B}" destId="{C6D10CD9-82AD-4CDC-81B3-DAC3BB02DA5B}" srcOrd="0" destOrd="0" parTransId="{E30BA202-22DF-428B-9B54-CA9BA19AED2B}" sibTransId="{BEF2996D-4C61-48EA-9F98-360429F286E1}"/>
    <dgm:cxn modelId="{685C0FF2-8DBE-41D7-A64A-B579B5064F86}" type="presOf" srcId="{014A3435-EA85-4DEA-A979-314B3F664FFC}" destId="{EB37C2C8-E904-4107-B70B-3ACF306E5297}" srcOrd="0" destOrd="0" presId="urn:microsoft.com/office/officeart/2005/8/layout/hList1"/>
    <dgm:cxn modelId="{73F25BF2-0D0A-4D55-BA96-5B595D61415B}" srcId="{2E04D0FE-A221-4EDB-88D9-2FE96F3DE5FC}" destId="{014A3435-EA85-4DEA-A979-314B3F664FFC}" srcOrd="5" destOrd="0" parTransId="{18AA9863-BD5A-43D9-982D-D0BB64E01A78}" sibTransId="{894241A2-8EB6-4FA1-9B70-EAB726455B7A}"/>
    <dgm:cxn modelId="{344BFDF6-4119-4E01-8E61-4A12B8C89BC0}" type="presOf" srcId="{C74453B2-9E2B-457E-BD38-EBC143F27398}" destId="{0A23E70D-A4CE-40E7-A00E-5584DA7D2F24}" srcOrd="0" destOrd="0" presId="urn:microsoft.com/office/officeart/2005/8/layout/hList1"/>
    <dgm:cxn modelId="{1D5C43FE-4272-4265-9786-2F57F48A3DF4}" type="presOf" srcId="{CF9F119D-1910-4892-989E-1E4C60B1F90A}" destId="{A5325B07-6002-4893-887F-7FAE603BF61E}" srcOrd="0" destOrd="3" presId="urn:microsoft.com/office/officeart/2005/8/layout/hList1"/>
    <dgm:cxn modelId="{6460D8FF-EEB9-472F-9D7F-542C8B98863C}" srcId="{1ACCE2CC-76B2-4133-AED6-BE45ECFFBF7D}" destId="{4AFC23D3-38D3-41E0-B4B5-BD93383F51A3}" srcOrd="0" destOrd="0" parTransId="{9CE48E1C-EAFA-4FDF-BF14-318E8D365383}" sibTransId="{A851EF85-3559-4E45-AE68-F2ED880441E2}"/>
    <dgm:cxn modelId="{73A3B814-D08D-480D-B705-A65B1AC95F5B}" type="presParOf" srcId="{3934AD0A-C895-42E2-9B0B-466A19B8AAD2}" destId="{9776D9DD-00D3-4E7E-9EED-C19EB3036A4C}" srcOrd="0" destOrd="0" presId="urn:microsoft.com/office/officeart/2005/8/layout/hList1"/>
    <dgm:cxn modelId="{21B65CDB-4A58-431B-86A3-64D5A33E452E}" type="presParOf" srcId="{9776D9DD-00D3-4E7E-9EED-C19EB3036A4C}" destId="{14C3601E-600A-4B14-BA7A-9CD1847AF340}" srcOrd="0" destOrd="0" presId="urn:microsoft.com/office/officeart/2005/8/layout/hList1"/>
    <dgm:cxn modelId="{FFC67F10-B44A-4A7C-8806-F388DC139BD1}" type="presParOf" srcId="{9776D9DD-00D3-4E7E-9EED-C19EB3036A4C}" destId="{A308AC30-0FDD-403C-B614-3DAB307F5E6F}" srcOrd="1" destOrd="0" presId="urn:microsoft.com/office/officeart/2005/8/layout/hList1"/>
    <dgm:cxn modelId="{E3B4C64B-11FE-48BB-9FF5-74BEC7893468}" type="presParOf" srcId="{3934AD0A-C895-42E2-9B0B-466A19B8AAD2}" destId="{CB827619-D9F0-4B66-8DDB-076E111AAE69}" srcOrd="1" destOrd="0" presId="urn:microsoft.com/office/officeart/2005/8/layout/hList1"/>
    <dgm:cxn modelId="{56F0A9A7-AAD6-4E35-B569-1209476F5BFB}" type="presParOf" srcId="{3934AD0A-C895-42E2-9B0B-466A19B8AAD2}" destId="{1862D81D-FCCE-469A-BBFE-BB372F17ADB1}" srcOrd="2" destOrd="0" presId="urn:microsoft.com/office/officeart/2005/8/layout/hList1"/>
    <dgm:cxn modelId="{A1C9A4BD-5348-4E0E-85FF-C94A1CAD00AD}" type="presParOf" srcId="{1862D81D-FCCE-469A-BBFE-BB372F17ADB1}" destId="{304B83E1-EE32-4EBC-A762-615D20E7A941}" srcOrd="0" destOrd="0" presId="urn:microsoft.com/office/officeart/2005/8/layout/hList1"/>
    <dgm:cxn modelId="{F71E6192-65CE-4668-AC96-FCE680847904}" type="presParOf" srcId="{1862D81D-FCCE-469A-BBFE-BB372F17ADB1}" destId="{A5325B07-6002-4893-887F-7FAE603BF61E}" srcOrd="1" destOrd="0" presId="urn:microsoft.com/office/officeart/2005/8/layout/hList1"/>
    <dgm:cxn modelId="{488DCC77-55A1-4239-B3B7-20CB6AD9E111}" type="presParOf" srcId="{3934AD0A-C895-42E2-9B0B-466A19B8AAD2}" destId="{7EB986E0-7A9E-41D6-8330-0B3F96BCBCA9}" srcOrd="3" destOrd="0" presId="urn:microsoft.com/office/officeart/2005/8/layout/hList1"/>
    <dgm:cxn modelId="{FAA412A9-EE57-4CCF-9D93-F53452EE7414}" type="presParOf" srcId="{3934AD0A-C895-42E2-9B0B-466A19B8AAD2}" destId="{B5A22AC8-C300-44A0-8538-CFDF6909678A}" srcOrd="4" destOrd="0" presId="urn:microsoft.com/office/officeart/2005/8/layout/hList1"/>
    <dgm:cxn modelId="{E3788A00-A603-4932-B2E3-D50EE0565D13}" type="presParOf" srcId="{B5A22AC8-C300-44A0-8538-CFDF6909678A}" destId="{F6287DAD-1EDB-42BF-AE00-327FA992EACF}" srcOrd="0" destOrd="0" presId="urn:microsoft.com/office/officeart/2005/8/layout/hList1"/>
    <dgm:cxn modelId="{B5D10D56-2590-4C35-991B-06C5FEB668F4}" type="presParOf" srcId="{B5A22AC8-C300-44A0-8538-CFDF6909678A}" destId="{DC4A0DE1-D813-441E-826F-7B50A7AF45C4}" srcOrd="1" destOrd="0" presId="urn:microsoft.com/office/officeart/2005/8/layout/hList1"/>
    <dgm:cxn modelId="{64FA90B0-9B83-445B-B427-CB97FC15F635}" type="presParOf" srcId="{3934AD0A-C895-42E2-9B0B-466A19B8AAD2}" destId="{EFF7AD17-BD59-48BB-A87F-251A55337D8B}" srcOrd="5" destOrd="0" presId="urn:microsoft.com/office/officeart/2005/8/layout/hList1"/>
    <dgm:cxn modelId="{ED5C666D-1642-4CB0-98F5-CCD8B0A455F6}" type="presParOf" srcId="{3934AD0A-C895-42E2-9B0B-466A19B8AAD2}" destId="{837640FA-46E3-47CA-B53B-A5350445BB89}" srcOrd="6" destOrd="0" presId="urn:microsoft.com/office/officeart/2005/8/layout/hList1"/>
    <dgm:cxn modelId="{68AC8EE6-DF16-4D4F-8296-39DFB8E5DB40}" type="presParOf" srcId="{837640FA-46E3-47CA-B53B-A5350445BB89}" destId="{820D2E82-3629-45DF-B50F-4A5F89499C77}" srcOrd="0" destOrd="0" presId="urn:microsoft.com/office/officeart/2005/8/layout/hList1"/>
    <dgm:cxn modelId="{5C8ED07F-F510-4223-99CB-8DE144E1134E}" type="presParOf" srcId="{837640FA-46E3-47CA-B53B-A5350445BB89}" destId="{0A23E70D-A4CE-40E7-A00E-5584DA7D2F24}" srcOrd="1" destOrd="0" presId="urn:microsoft.com/office/officeart/2005/8/layout/hList1"/>
    <dgm:cxn modelId="{D24F128E-FDEF-4629-8685-9AE1CF2291A5}" type="presParOf" srcId="{3934AD0A-C895-42E2-9B0B-466A19B8AAD2}" destId="{BAE69A98-BBE7-4030-B407-AC029A0A45E7}" srcOrd="7" destOrd="0" presId="urn:microsoft.com/office/officeart/2005/8/layout/hList1"/>
    <dgm:cxn modelId="{A436307E-355A-406C-8C4F-96B4D51CF8AD}" type="presParOf" srcId="{3934AD0A-C895-42E2-9B0B-466A19B8AAD2}" destId="{8275639F-E298-46E5-BE70-2221E12B4010}" srcOrd="8" destOrd="0" presId="urn:microsoft.com/office/officeart/2005/8/layout/hList1"/>
    <dgm:cxn modelId="{56647979-A05A-4D0A-BF9F-E014F1F77231}" type="presParOf" srcId="{8275639F-E298-46E5-BE70-2221E12B4010}" destId="{F2A8E47A-8C10-4317-82E1-D1CD1AD6109F}" srcOrd="0" destOrd="0" presId="urn:microsoft.com/office/officeart/2005/8/layout/hList1"/>
    <dgm:cxn modelId="{5A334DA6-4061-4262-A2DD-AF78CB10249A}" type="presParOf" srcId="{8275639F-E298-46E5-BE70-2221E12B4010}" destId="{A951A8BE-A285-4523-8E40-B5074786A137}" srcOrd="1" destOrd="0" presId="urn:microsoft.com/office/officeart/2005/8/layout/hList1"/>
    <dgm:cxn modelId="{8D80F31D-1168-41C5-88C9-0960E0EB00DA}" type="presParOf" srcId="{3934AD0A-C895-42E2-9B0B-466A19B8AAD2}" destId="{415C92A2-FE16-490A-AD2B-E540A6E074FC}" srcOrd="9" destOrd="0" presId="urn:microsoft.com/office/officeart/2005/8/layout/hList1"/>
    <dgm:cxn modelId="{76497A7C-3906-4AB3-85C5-23F87C61F0F7}" type="presParOf" srcId="{3934AD0A-C895-42E2-9B0B-466A19B8AAD2}" destId="{C54B8A93-C30E-4EC2-B34E-2D19A07491FC}" srcOrd="10" destOrd="0" presId="urn:microsoft.com/office/officeart/2005/8/layout/hList1"/>
    <dgm:cxn modelId="{7153C17A-E5FB-4D75-B744-E63D42C59023}" type="presParOf" srcId="{C54B8A93-C30E-4EC2-B34E-2D19A07491FC}" destId="{EB37C2C8-E904-4107-B70B-3ACF306E5297}" srcOrd="0" destOrd="0" presId="urn:microsoft.com/office/officeart/2005/8/layout/hList1"/>
    <dgm:cxn modelId="{91A81EF4-51A2-45A6-A2A4-D4A88232A006}" type="presParOf" srcId="{C54B8A93-C30E-4EC2-B34E-2D19A07491FC}" destId="{7C494CD2-7215-4297-A38E-4209D8D09196}" srcOrd="1" destOrd="0" presId="urn:microsoft.com/office/officeart/2005/8/layout/hList1"/>
    <dgm:cxn modelId="{58EC8477-D90E-45DB-A33F-EEE86D7B3E3F}" type="presParOf" srcId="{3934AD0A-C895-42E2-9B0B-466A19B8AAD2}" destId="{CAB8F3DE-7657-45AE-B495-F064B8CF8332}" srcOrd="11" destOrd="0" presId="urn:microsoft.com/office/officeart/2005/8/layout/hList1"/>
    <dgm:cxn modelId="{0BF468B3-3C07-4AA1-8295-8C1FD5E86EA6}" type="presParOf" srcId="{3934AD0A-C895-42E2-9B0B-466A19B8AAD2}" destId="{C9950473-8095-455C-A0DB-1DA0330113B4}" srcOrd="12" destOrd="0" presId="urn:microsoft.com/office/officeart/2005/8/layout/hList1"/>
    <dgm:cxn modelId="{AA7D4B57-C4F1-4AEB-B937-12BE0582A41C}" type="presParOf" srcId="{C9950473-8095-455C-A0DB-1DA0330113B4}" destId="{5F66CD3B-2665-4BC8-8E06-2203A49034D1}" srcOrd="0" destOrd="0" presId="urn:microsoft.com/office/officeart/2005/8/layout/hList1"/>
    <dgm:cxn modelId="{F0506EB8-D5F9-4234-A7AA-BB5C57652159}" type="presParOf" srcId="{C9950473-8095-455C-A0DB-1DA0330113B4}" destId="{C6E33CAB-DE30-4731-AD17-AFEB052CABB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FB226-B911-4D80-95BF-599441E72932}">
      <dsp:nvSpPr>
        <dsp:cNvPr id="0" name=""/>
        <dsp:cNvSpPr/>
      </dsp:nvSpPr>
      <dsp:spPr>
        <a:xfrm>
          <a:off x="3080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Remove maximum age limits on contributions</a:t>
          </a:r>
          <a:endParaRPr lang="en-US" sz="1800" kern="1200" dirty="0"/>
        </a:p>
      </dsp:txBody>
      <dsp:txXfrm>
        <a:off x="3080" y="1563836"/>
        <a:ext cx="2444055" cy="2053006"/>
      </dsp:txXfrm>
    </dsp:sp>
    <dsp:sp modelId="{652BDA92-08F3-481B-933D-DBA1A2F8ABD6}">
      <dsp:nvSpPr>
        <dsp:cNvPr id="0" name=""/>
        <dsp:cNvSpPr/>
      </dsp:nvSpPr>
      <dsp:spPr>
        <a:xfrm>
          <a:off x="711856" y="605766"/>
          <a:ext cx="1026503" cy="10265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1</a:t>
          </a:r>
        </a:p>
      </dsp:txBody>
      <dsp:txXfrm>
        <a:off x="862184" y="756094"/>
        <a:ext cx="725847" cy="725847"/>
      </dsp:txXfrm>
    </dsp:sp>
    <dsp:sp modelId="{B8BBD3EF-F77E-4308-8767-1FCFFF9A6489}">
      <dsp:nvSpPr>
        <dsp:cNvPr id="0" name=""/>
        <dsp:cNvSpPr/>
      </dsp:nvSpPr>
      <dsp:spPr>
        <a:xfrm>
          <a:off x="3080" y="3685204"/>
          <a:ext cx="2444055" cy="72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A40D4-4900-4865-B819-50394D9CB3CB}">
      <dsp:nvSpPr>
        <dsp:cNvPr id="0" name=""/>
        <dsp:cNvSpPr/>
      </dsp:nvSpPr>
      <dsp:spPr>
        <a:xfrm>
          <a:off x="2691541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Raise required minimum distribution (RMD) age to 72</a:t>
          </a:r>
          <a:endParaRPr lang="en-US" sz="1800" kern="1200" dirty="0"/>
        </a:p>
      </dsp:txBody>
      <dsp:txXfrm>
        <a:off x="2691541" y="1563836"/>
        <a:ext cx="2444055" cy="2053006"/>
      </dsp:txXfrm>
    </dsp:sp>
    <dsp:sp modelId="{06BCA210-D549-4965-8F7D-3290302FD417}">
      <dsp:nvSpPr>
        <dsp:cNvPr id="0" name=""/>
        <dsp:cNvSpPr/>
      </dsp:nvSpPr>
      <dsp:spPr>
        <a:xfrm>
          <a:off x="3400317" y="605766"/>
          <a:ext cx="1026503" cy="1026503"/>
        </a:xfrm>
        <a:prstGeom prst="ellipse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</a:t>
          </a:r>
        </a:p>
      </dsp:txBody>
      <dsp:txXfrm>
        <a:off x="3550645" y="756094"/>
        <a:ext cx="725847" cy="725847"/>
      </dsp:txXfrm>
    </dsp:sp>
    <dsp:sp modelId="{9B7C08D5-F045-4D23-B03C-B5A579BA8CCC}">
      <dsp:nvSpPr>
        <dsp:cNvPr id="0" name=""/>
        <dsp:cNvSpPr/>
      </dsp:nvSpPr>
      <dsp:spPr>
        <a:xfrm>
          <a:off x="2691541" y="3685204"/>
          <a:ext cx="2444055" cy="72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CFC65-4AD2-4E7C-8471-1AE01511E8A1}">
      <dsp:nvSpPr>
        <dsp:cNvPr id="0" name=""/>
        <dsp:cNvSpPr/>
      </dsp:nvSpPr>
      <dsp:spPr>
        <a:xfrm>
          <a:off x="5380002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/>
            <a:t>Add qualified birth or adoption withdrawals to list of early distribution penalty tax exemptions</a:t>
          </a:r>
          <a:endParaRPr lang="en-US" sz="1800" kern="1200" dirty="0"/>
        </a:p>
      </dsp:txBody>
      <dsp:txXfrm>
        <a:off x="5380002" y="1563836"/>
        <a:ext cx="2444055" cy="2053006"/>
      </dsp:txXfrm>
    </dsp:sp>
    <dsp:sp modelId="{F6E144F2-FEE3-4ACF-8ADB-DD4A9450B412}">
      <dsp:nvSpPr>
        <dsp:cNvPr id="0" name=""/>
        <dsp:cNvSpPr/>
      </dsp:nvSpPr>
      <dsp:spPr>
        <a:xfrm>
          <a:off x="6088778" y="605766"/>
          <a:ext cx="1026503" cy="1026503"/>
        </a:xfrm>
        <a:prstGeom prst="ellipse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3</a:t>
          </a:r>
        </a:p>
      </dsp:txBody>
      <dsp:txXfrm>
        <a:off x="6239106" y="756094"/>
        <a:ext cx="725847" cy="725847"/>
      </dsp:txXfrm>
    </dsp:sp>
    <dsp:sp modelId="{87A26134-8B0D-47DE-A611-0D0AF87E2903}">
      <dsp:nvSpPr>
        <dsp:cNvPr id="0" name=""/>
        <dsp:cNvSpPr/>
      </dsp:nvSpPr>
      <dsp:spPr>
        <a:xfrm>
          <a:off x="5380002" y="3685204"/>
          <a:ext cx="2444055" cy="72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86015-8E7D-41A5-969B-4C9CD836C357}">
      <dsp:nvSpPr>
        <dsp:cNvPr id="0" name=""/>
        <dsp:cNvSpPr/>
      </dsp:nvSpPr>
      <dsp:spPr>
        <a:xfrm>
          <a:off x="8068463" y="263599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Revamp &amp; Redefine the distribution rules for beneficiaries and successor beneficiaries</a:t>
          </a:r>
        </a:p>
      </dsp:txBody>
      <dsp:txXfrm>
        <a:off x="8068463" y="1563836"/>
        <a:ext cx="2444055" cy="2053006"/>
      </dsp:txXfrm>
    </dsp:sp>
    <dsp:sp modelId="{0426F366-CEA5-4E7E-BDFA-0E1B8AAF248A}">
      <dsp:nvSpPr>
        <dsp:cNvPr id="0" name=""/>
        <dsp:cNvSpPr/>
      </dsp:nvSpPr>
      <dsp:spPr>
        <a:xfrm>
          <a:off x="8777239" y="605766"/>
          <a:ext cx="1026503" cy="1026503"/>
        </a:xfrm>
        <a:prstGeom prst="ellipse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</a:t>
          </a:r>
        </a:p>
      </dsp:txBody>
      <dsp:txXfrm>
        <a:off x="8927567" y="756094"/>
        <a:ext cx="725847" cy="725847"/>
      </dsp:txXfrm>
    </dsp:sp>
    <dsp:sp modelId="{720D3B9F-23D2-4802-9E00-895B27E68DE7}">
      <dsp:nvSpPr>
        <dsp:cNvPr id="0" name=""/>
        <dsp:cNvSpPr/>
      </dsp:nvSpPr>
      <dsp:spPr>
        <a:xfrm>
          <a:off x="8068463" y="3685204"/>
          <a:ext cx="2444055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2FE9B-5682-4F1D-BE7D-EF644AEFAD76}">
      <dsp:nvSpPr>
        <dsp:cNvPr id="0" name=""/>
        <dsp:cNvSpPr/>
      </dsp:nvSpPr>
      <dsp:spPr>
        <a:xfrm>
          <a:off x="53" y="35698"/>
          <a:ext cx="5106412" cy="864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When did the IRA owner die?  </a:t>
          </a:r>
        </a:p>
      </dsp:txBody>
      <dsp:txXfrm>
        <a:off x="53" y="35698"/>
        <a:ext cx="5106412" cy="864000"/>
      </dsp:txXfrm>
    </dsp:sp>
    <dsp:sp modelId="{20D4579B-7280-4B20-8660-19B14A549538}">
      <dsp:nvSpPr>
        <dsp:cNvPr id="0" name=""/>
        <dsp:cNvSpPr/>
      </dsp:nvSpPr>
      <dsp:spPr>
        <a:xfrm>
          <a:off x="53" y="899698"/>
          <a:ext cx="5106412" cy="36825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Before January 1, 2020 (Stretch rule applies)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After December 31, 2019 (10 Year rule applies)</a:t>
          </a:r>
        </a:p>
      </dsp:txBody>
      <dsp:txXfrm>
        <a:off x="53" y="899698"/>
        <a:ext cx="5106412" cy="3682589"/>
      </dsp:txXfrm>
    </dsp:sp>
    <dsp:sp modelId="{A6FC9015-A32A-4FBA-B663-A8D374D4240A}">
      <dsp:nvSpPr>
        <dsp:cNvPr id="0" name=""/>
        <dsp:cNvSpPr/>
      </dsp:nvSpPr>
      <dsp:spPr>
        <a:xfrm>
          <a:off x="5821363" y="35698"/>
          <a:ext cx="5106412" cy="864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Class of Beneficiaries: </a:t>
          </a:r>
        </a:p>
      </dsp:txBody>
      <dsp:txXfrm>
        <a:off x="5821363" y="35698"/>
        <a:ext cx="5106412" cy="864000"/>
      </dsp:txXfrm>
    </dsp:sp>
    <dsp:sp modelId="{834B8D68-3FCA-453D-AA6B-1C1896D43FDB}">
      <dsp:nvSpPr>
        <dsp:cNvPr id="0" name=""/>
        <dsp:cNvSpPr/>
      </dsp:nvSpPr>
      <dsp:spPr>
        <a:xfrm>
          <a:off x="5821363" y="899698"/>
          <a:ext cx="5106412" cy="368258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Pre-SECURE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600" kern="1200" dirty="0"/>
            <a:t>	Spouse – </a:t>
          </a:r>
          <a:r>
            <a:rPr lang="en-US" sz="1200" kern="1200" dirty="0"/>
            <a:t>treat as own or stretch	</a:t>
          </a:r>
          <a:endParaRPr lang="en-US" sz="2600" kern="1200" dirty="0"/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600" kern="1200" dirty="0"/>
            <a:t>non-spouse - </a:t>
          </a:r>
          <a:r>
            <a:rPr lang="en-US" sz="1200" kern="1200" dirty="0"/>
            <a:t>stretch</a:t>
          </a:r>
          <a:endParaRPr lang="en-US" sz="2600" kern="1200" dirty="0"/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600" kern="1200" dirty="0"/>
            <a:t>non-human – </a:t>
          </a:r>
          <a:r>
            <a:rPr lang="en-US" sz="1200" kern="1200" dirty="0"/>
            <a:t>5 Year Rule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Post SECURE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600" kern="1200" dirty="0"/>
            <a:t>	Eligible Designated Beneficiary</a:t>
          </a:r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600" kern="1200" dirty="0"/>
            <a:t>Designated Beneficiary</a:t>
          </a:r>
        </a:p>
        <a:p>
          <a:pPr marL="685800" lvl="3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600" kern="1200" dirty="0"/>
            <a:t>Non-Designated Beneficiary</a:t>
          </a:r>
        </a:p>
      </dsp:txBody>
      <dsp:txXfrm>
        <a:off x="5821363" y="899698"/>
        <a:ext cx="5106412" cy="36825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B5E22-9B18-4753-A2B9-CD9FB6DCD7DE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35225-A6DB-4E16-AD62-400A64DFB65E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Surviving Spouse</a:t>
          </a:r>
        </a:p>
      </dsp:txBody>
      <dsp:txXfrm>
        <a:off x="0" y="675"/>
        <a:ext cx="6900512" cy="1106957"/>
      </dsp:txXfrm>
    </dsp:sp>
    <dsp:sp modelId="{AFF73FC5-9BCE-4366-BDDB-0B2B595E86A0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CA9BC-B898-4A80-8549-B3EC2E95525A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Individual not more than 10 years younger than IRA owner</a:t>
          </a:r>
        </a:p>
      </dsp:txBody>
      <dsp:txXfrm>
        <a:off x="0" y="1107633"/>
        <a:ext cx="6900512" cy="1106957"/>
      </dsp:txXfrm>
    </dsp:sp>
    <dsp:sp modelId="{5E2D3994-66A3-4AAE-AF04-4BFD9924F89E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752F9-5FD5-47D1-98B8-E82CAF2220E8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Minor child of IRA owner (until reaching age of majority, then 10 Year Rule applies)</a:t>
          </a:r>
        </a:p>
      </dsp:txBody>
      <dsp:txXfrm>
        <a:off x="0" y="2214591"/>
        <a:ext cx="6900512" cy="1106957"/>
      </dsp:txXfrm>
    </dsp:sp>
    <dsp:sp modelId="{1C27082F-8560-4F48-8B06-A7A9AEA3BC25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CF81B-E59B-4F95-9D31-EDC1E5F19CEF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Disabled Individual</a:t>
          </a:r>
        </a:p>
      </dsp:txBody>
      <dsp:txXfrm>
        <a:off x="0" y="3321549"/>
        <a:ext cx="6900512" cy="1106957"/>
      </dsp:txXfrm>
    </dsp:sp>
    <dsp:sp modelId="{A4DFBC53-3CFE-47B3-9D08-AB5331FF00F5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0E447-44D1-40CC-B861-AF4B26A173B2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Chronically Ill Individual</a:t>
          </a:r>
        </a:p>
      </dsp:txBody>
      <dsp:txXfrm>
        <a:off x="0" y="4428507"/>
        <a:ext cx="6900512" cy="11069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D3804-3C4A-4A74-8901-8E8859FD10B0}">
      <dsp:nvSpPr>
        <dsp:cNvPr id="0" name=""/>
        <dsp:cNvSpPr/>
      </dsp:nvSpPr>
      <dsp:spPr>
        <a:xfrm>
          <a:off x="0" y="446"/>
          <a:ext cx="6183983" cy="10448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0745D0-7609-4F36-B1CA-A53D25906651}">
      <dsp:nvSpPr>
        <dsp:cNvPr id="0" name=""/>
        <dsp:cNvSpPr/>
      </dsp:nvSpPr>
      <dsp:spPr>
        <a:xfrm>
          <a:off x="316079" y="235546"/>
          <a:ext cx="574689" cy="5746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965C8-089E-4B00-A64C-C82EC92C5145}">
      <dsp:nvSpPr>
        <dsp:cNvPr id="0" name=""/>
        <dsp:cNvSpPr/>
      </dsp:nvSpPr>
      <dsp:spPr>
        <a:xfrm>
          <a:off x="1206848" y="446"/>
          <a:ext cx="4977134" cy="104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84" tIns="110584" rIns="110584" bIns="11058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Post 2019 beneficiaries – Designated Beneficiaries must use the 10 Year Rule</a:t>
          </a:r>
        </a:p>
      </dsp:txBody>
      <dsp:txXfrm>
        <a:off x="1206848" y="446"/>
        <a:ext cx="4977134" cy="1044890"/>
      </dsp:txXfrm>
    </dsp:sp>
    <dsp:sp modelId="{0FE5DC73-D832-41C7-8603-E4D2999145C5}">
      <dsp:nvSpPr>
        <dsp:cNvPr id="0" name=""/>
        <dsp:cNvSpPr/>
      </dsp:nvSpPr>
      <dsp:spPr>
        <a:xfrm>
          <a:off x="0" y="1306559"/>
          <a:ext cx="6183983" cy="10448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A70EB-9F87-47B5-8919-FA6054B19E03}">
      <dsp:nvSpPr>
        <dsp:cNvPr id="0" name=""/>
        <dsp:cNvSpPr/>
      </dsp:nvSpPr>
      <dsp:spPr>
        <a:xfrm>
          <a:off x="316079" y="1541659"/>
          <a:ext cx="574689" cy="5746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2A8F4-4198-4B0B-8414-B5B4F94D1870}">
      <dsp:nvSpPr>
        <dsp:cNvPr id="0" name=""/>
        <dsp:cNvSpPr/>
      </dsp:nvSpPr>
      <dsp:spPr>
        <a:xfrm>
          <a:off x="1206848" y="1306559"/>
          <a:ext cx="4977134" cy="104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84" tIns="110584" rIns="110584" bIns="11058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Successor beneficiaries must “step into the shoes” of the beneficiary and complete the 10 Year term.</a:t>
          </a:r>
        </a:p>
      </dsp:txBody>
      <dsp:txXfrm>
        <a:off x="1206848" y="1306559"/>
        <a:ext cx="4977134" cy="1044890"/>
      </dsp:txXfrm>
    </dsp:sp>
    <dsp:sp modelId="{65F8BB45-B923-481A-87C0-A83C5DA1B7D2}">
      <dsp:nvSpPr>
        <dsp:cNvPr id="0" name=""/>
        <dsp:cNvSpPr/>
      </dsp:nvSpPr>
      <dsp:spPr>
        <a:xfrm>
          <a:off x="0" y="2612672"/>
          <a:ext cx="6183983" cy="10448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E7794-8875-4467-9666-C388229CA7BA}">
      <dsp:nvSpPr>
        <dsp:cNvPr id="0" name=""/>
        <dsp:cNvSpPr/>
      </dsp:nvSpPr>
      <dsp:spPr>
        <a:xfrm>
          <a:off x="316079" y="2847772"/>
          <a:ext cx="574689" cy="5746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C9E5BA-73F9-45A7-B5FB-36CF14434551}">
      <dsp:nvSpPr>
        <dsp:cNvPr id="0" name=""/>
        <dsp:cNvSpPr/>
      </dsp:nvSpPr>
      <dsp:spPr>
        <a:xfrm>
          <a:off x="1206848" y="2612672"/>
          <a:ext cx="4977134" cy="104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84" tIns="110584" rIns="110584" bIns="11058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Successor beneficiaries of Pre-2020 beneficiaries must deplete the IRA according to the 10 Year Rule</a:t>
          </a:r>
        </a:p>
      </dsp:txBody>
      <dsp:txXfrm>
        <a:off x="1206848" y="2612672"/>
        <a:ext cx="4977134" cy="10448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B6566-CBB9-4870-A7B0-8FC7CA87D04F}">
      <dsp:nvSpPr>
        <dsp:cNvPr id="0" name=""/>
        <dsp:cNvSpPr/>
      </dsp:nvSpPr>
      <dsp:spPr>
        <a:xfrm>
          <a:off x="1285915" y="159441"/>
          <a:ext cx="1235882" cy="12358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B4378-05A2-4757-8C40-43C2D86B2697}">
      <dsp:nvSpPr>
        <dsp:cNvPr id="0" name=""/>
        <dsp:cNvSpPr/>
      </dsp:nvSpPr>
      <dsp:spPr>
        <a:xfrm>
          <a:off x="297438" y="1322149"/>
          <a:ext cx="3531093" cy="95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Pay the income taxes due for distributions over a shorter period—often at a higher rate.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Growth accruing on the deferred amounts will be considerably reduced.	</a:t>
          </a:r>
        </a:p>
      </dsp:txBody>
      <dsp:txXfrm>
        <a:off x="297438" y="1322149"/>
        <a:ext cx="3531093" cy="951750"/>
      </dsp:txXfrm>
    </dsp:sp>
    <dsp:sp modelId="{2799FDA7-34F0-4140-9E05-11FD1E337B88}">
      <dsp:nvSpPr>
        <dsp:cNvPr id="0" name=""/>
        <dsp:cNvSpPr/>
      </dsp:nvSpPr>
      <dsp:spPr>
        <a:xfrm>
          <a:off x="5169" y="3059374"/>
          <a:ext cx="3531093" cy="42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A590B-B522-4A4C-8B0B-0B48C1E984A1}">
      <dsp:nvSpPr>
        <dsp:cNvPr id="0" name=""/>
        <dsp:cNvSpPr/>
      </dsp:nvSpPr>
      <dsp:spPr>
        <a:xfrm>
          <a:off x="4762469" y="154473"/>
          <a:ext cx="1235882" cy="12358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AD456-5832-4BA4-BBE9-671653EA994C}">
      <dsp:nvSpPr>
        <dsp:cNvPr id="0" name=""/>
        <dsp:cNvSpPr/>
      </dsp:nvSpPr>
      <dsp:spPr>
        <a:xfrm>
          <a:off x="3976661" y="1322149"/>
          <a:ext cx="3531093" cy="95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Loss of multi-generational deferred growth facilitated by a Stretch IRA</a:t>
          </a:r>
        </a:p>
      </dsp:txBody>
      <dsp:txXfrm>
        <a:off x="3976661" y="1322149"/>
        <a:ext cx="3531093" cy="951750"/>
      </dsp:txXfrm>
    </dsp:sp>
    <dsp:sp modelId="{BA687BD3-EF2A-4DB9-8C05-4E390C6F7FD0}">
      <dsp:nvSpPr>
        <dsp:cNvPr id="0" name=""/>
        <dsp:cNvSpPr/>
      </dsp:nvSpPr>
      <dsp:spPr>
        <a:xfrm>
          <a:off x="4154205" y="3059374"/>
          <a:ext cx="3531093" cy="42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0C56D-0F09-4A4A-B55D-9E69390BB7CE}">
      <dsp:nvSpPr>
        <dsp:cNvPr id="0" name=""/>
        <dsp:cNvSpPr/>
      </dsp:nvSpPr>
      <dsp:spPr>
        <a:xfrm>
          <a:off x="8313745" y="83014"/>
          <a:ext cx="1235882" cy="12358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EABD9-0D56-464B-8CD3-CA21FA1FEEDA}">
      <dsp:nvSpPr>
        <dsp:cNvPr id="0" name=""/>
        <dsp:cNvSpPr/>
      </dsp:nvSpPr>
      <dsp:spPr>
        <a:xfrm>
          <a:off x="7472938" y="1322149"/>
          <a:ext cx="3531093" cy="951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IRA no longer serves as a vital-estate planning tool for those aiming to transfer wealth to succeeding generations.</a:t>
          </a:r>
        </a:p>
      </dsp:txBody>
      <dsp:txXfrm>
        <a:off x="7472938" y="1322149"/>
        <a:ext cx="3531093" cy="951750"/>
      </dsp:txXfrm>
    </dsp:sp>
    <dsp:sp modelId="{3E118999-808C-4A10-85EC-C0041FF2F588}">
      <dsp:nvSpPr>
        <dsp:cNvPr id="0" name=""/>
        <dsp:cNvSpPr/>
      </dsp:nvSpPr>
      <dsp:spPr>
        <a:xfrm>
          <a:off x="8303240" y="3059374"/>
          <a:ext cx="3531093" cy="42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3601E-600A-4B14-BA7A-9CD1847AF340}">
      <dsp:nvSpPr>
        <dsp:cNvPr id="0" name=""/>
        <dsp:cNvSpPr/>
      </dsp:nvSpPr>
      <dsp:spPr>
        <a:xfrm>
          <a:off x="4936" y="1218220"/>
          <a:ext cx="1464009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Identify</a:t>
          </a:r>
        </a:p>
      </dsp:txBody>
      <dsp:txXfrm>
        <a:off x="4936" y="1218220"/>
        <a:ext cx="1464009" cy="432000"/>
      </dsp:txXfrm>
    </dsp:sp>
    <dsp:sp modelId="{A308AC30-0FDD-403C-B614-3DAB307F5E6F}">
      <dsp:nvSpPr>
        <dsp:cNvPr id="0" name=""/>
        <dsp:cNvSpPr/>
      </dsp:nvSpPr>
      <dsp:spPr>
        <a:xfrm>
          <a:off x="4936" y="1650220"/>
          <a:ext cx="1464009" cy="20175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Identify your beneficiaries</a:t>
          </a:r>
        </a:p>
      </dsp:txBody>
      <dsp:txXfrm>
        <a:off x="4936" y="1650220"/>
        <a:ext cx="1464009" cy="2017575"/>
      </dsp:txXfrm>
    </dsp:sp>
    <dsp:sp modelId="{304B83E1-EE32-4EBC-A762-615D20E7A941}">
      <dsp:nvSpPr>
        <dsp:cNvPr id="0" name=""/>
        <dsp:cNvSpPr/>
      </dsp:nvSpPr>
      <dsp:spPr>
        <a:xfrm>
          <a:off x="1673906" y="1218220"/>
          <a:ext cx="1464009" cy="432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Make</a:t>
          </a:r>
        </a:p>
      </dsp:txBody>
      <dsp:txXfrm>
        <a:off x="1673906" y="1218220"/>
        <a:ext cx="1464009" cy="432000"/>
      </dsp:txXfrm>
    </dsp:sp>
    <dsp:sp modelId="{A5325B07-6002-4893-887F-7FAE603BF61E}">
      <dsp:nvSpPr>
        <dsp:cNvPr id="0" name=""/>
        <dsp:cNvSpPr/>
      </dsp:nvSpPr>
      <dsp:spPr>
        <a:xfrm>
          <a:off x="1673906" y="1650220"/>
          <a:ext cx="1464009" cy="20175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Make gifts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Outright to loved ones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To Section 529 accounts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For college tuition or medical bills </a:t>
          </a:r>
        </a:p>
      </dsp:txBody>
      <dsp:txXfrm>
        <a:off x="1673906" y="1650220"/>
        <a:ext cx="1464009" cy="2017575"/>
      </dsp:txXfrm>
    </dsp:sp>
    <dsp:sp modelId="{F6287DAD-1EDB-42BF-AE00-327FA992EACF}">
      <dsp:nvSpPr>
        <dsp:cNvPr id="0" name=""/>
        <dsp:cNvSpPr/>
      </dsp:nvSpPr>
      <dsp:spPr>
        <a:xfrm>
          <a:off x="3342876" y="1218220"/>
          <a:ext cx="1464009" cy="432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Donate</a:t>
          </a:r>
        </a:p>
      </dsp:txBody>
      <dsp:txXfrm>
        <a:off x="3342876" y="1218220"/>
        <a:ext cx="1464009" cy="432000"/>
      </dsp:txXfrm>
    </dsp:sp>
    <dsp:sp modelId="{DC4A0DE1-D813-441E-826F-7B50A7AF45C4}">
      <dsp:nvSpPr>
        <dsp:cNvPr id="0" name=""/>
        <dsp:cNvSpPr/>
      </dsp:nvSpPr>
      <dsp:spPr>
        <a:xfrm>
          <a:off x="3342876" y="1650220"/>
          <a:ext cx="1464009" cy="20175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Donate to charities (QCD)</a:t>
          </a:r>
        </a:p>
      </dsp:txBody>
      <dsp:txXfrm>
        <a:off x="3342876" y="1650220"/>
        <a:ext cx="1464009" cy="2017575"/>
      </dsp:txXfrm>
    </dsp:sp>
    <dsp:sp modelId="{820D2E82-3629-45DF-B50F-4A5F89499C77}">
      <dsp:nvSpPr>
        <dsp:cNvPr id="0" name=""/>
        <dsp:cNvSpPr/>
      </dsp:nvSpPr>
      <dsp:spPr>
        <a:xfrm>
          <a:off x="5011847" y="1218220"/>
          <a:ext cx="1464009" cy="432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Purchase</a:t>
          </a:r>
        </a:p>
      </dsp:txBody>
      <dsp:txXfrm>
        <a:off x="5011847" y="1218220"/>
        <a:ext cx="1464009" cy="432000"/>
      </dsp:txXfrm>
    </dsp:sp>
    <dsp:sp modelId="{0A23E70D-A4CE-40E7-A00E-5584DA7D2F24}">
      <dsp:nvSpPr>
        <dsp:cNvPr id="0" name=""/>
        <dsp:cNvSpPr/>
      </dsp:nvSpPr>
      <dsp:spPr>
        <a:xfrm>
          <a:off x="5011847" y="1650220"/>
          <a:ext cx="1464009" cy="201757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Purchase life insurance/Use an Irrevocable Life Insurance Trust</a:t>
          </a:r>
        </a:p>
      </dsp:txBody>
      <dsp:txXfrm>
        <a:off x="5011847" y="1650220"/>
        <a:ext cx="1464009" cy="2017575"/>
      </dsp:txXfrm>
    </dsp:sp>
    <dsp:sp modelId="{F2A8E47A-8C10-4317-82E1-D1CD1AD6109F}">
      <dsp:nvSpPr>
        <dsp:cNvPr id="0" name=""/>
        <dsp:cNvSpPr/>
      </dsp:nvSpPr>
      <dsp:spPr>
        <a:xfrm>
          <a:off x="6680817" y="1218220"/>
          <a:ext cx="1464009" cy="432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Initiate</a:t>
          </a:r>
        </a:p>
      </dsp:txBody>
      <dsp:txXfrm>
        <a:off x="6680817" y="1218220"/>
        <a:ext cx="1464009" cy="432000"/>
      </dsp:txXfrm>
    </dsp:sp>
    <dsp:sp modelId="{A951A8BE-A285-4523-8E40-B5074786A137}">
      <dsp:nvSpPr>
        <dsp:cNvPr id="0" name=""/>
        <dsp:cNvSpPr/>
      </dsp:nvSpPr>
      <dsp:spPr>
        <a:xfrm>
          <a:off x="6680817" y="1650220"/>
          <a:ext cx="1464009" cy="201757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Initiate a Roth Conversion</a:t>
          </a:r>
        </a:p>
      </dsp:txBody>
      <dsp:txXfrm>
        <a:off x="6680817" y="1650220"/>
        <a:ext cx="1464009" cy="2017575"/>
      </dsp:txXfrm>
    </dsp:sp>
    <dsp:sp modelId="{EB37C2C8-E904-4107-B70B-3ACF306E5297}">
      <dsp:nvSpPr>
        <dsp:cNvPr id="0" name=""/>
        <dsp:cNvSpPr/>
      </dsp:nvSpPr>
      <dsp:spPr>
        <a:xfrm>
          <a:off x="8349788" y="1218220"/>
          <a:ext cx="1464009" cy="432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Create</a:t>
          </a:r>
        </a:p>
      </dsp:txBody>
      <dsp:txXfrm>
        <a:off x="8349788" y="1218220"/>
        <a:ext cx="1464009" cy="432000"/>
      </dsp:txXfrm>
    </dsp:sp>
    <dsp:sp modelId="{7C494CD2-7215-4297-A38E-4209D8D09196}">
      <dsp:nvSpPr>
        <dsp:cNvPr id="0" name=""/>
        <dsp:cNvSpPr/>
      </dsp:nvSpPr>
      <dsp:spPr>
        <a:xfrm>
          <a:off x="8349788" y="1650220"/>
          <a:ext cx="1464009" cy="201757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Create a Charitable Remainder Trust</a:t>
          </a:r>
        </a:p>
      </dsp:txBody>
      <dsp:txXfrm>
        <a:off x="8349788" y="1650220"/>
        <a:ext cx="1464009" cy="2017575"/>
      </dsp:txXfrm>
    </dsp:sp>
    <dsp:sp modelId="{5F66CD3B-2665-4BC8-8E06-2203A49034D1}">
      <dsp:nvSpPr>
        <dsp:cNvPr id="0" name=""/>
        <dsp:cNvSpPr/>
      </dsp:nvSpPr>
      <dsp:spPr>
        <a:xfrm>
          <a:off x="10018758" y="1218220"/>
          <a:ext cx="1464009" cy="432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</a:t>
          </a:r>
        </a:p>
      </dsp:txBody>
      <dsp:txXfrm>
        <a:off x="10018758" y="1218220"/>
        <a:ext cx="1464009" cy="432000"/>
      </dsp:txXfrm>
    </dsp:sp>
    <dsp:sp modelId="{C6E33CAB-DE30-4731-AD17-AFEB052CABBD}">
      <dsp:nvSpPr>
        <dsp:cNvPr id="0" name=""/>
        <dsp:cNvSpPr/>
      </dsp:nvSpPr>
      <dsp:spPr>
        <a:xfrm>
          <a:off x="10018758" y="1650220"/>
          <a:ext cx="1464009" cy="201757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Use Disclaimers in estate planning documents</a:t>
          </a:r>
        </a:p>
      </dsp:txBody>
      <dsp:txXfrm>
        <a:off x="10018758" y="1650220"/>
        <a:ext cx="1464009" cy="2017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E776B-60C0-43A8-A0AC-3F19786E405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CB5F7-F7F8-44E5-8776-1728D319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8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762053-5FE8-7A43-85ED-ABC6A7DE64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98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5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3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2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015370" y="0"/>
            <a:ext cx="31766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343354"/>
            <a:ext cx="7616064" cy="1145779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enter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657601"/>
            <a:ext cx="7616065" cy="3894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presentation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076977"/>
            <a:ext cx="7616064" cy="82126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Tx/>
              <a:buNone/>
              <a:defRPr sz="12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Presenter and/or Date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582401" y="0"/>
            <a:ext cx="609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C3E3E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9520202" y="253915"/>
            <a:ext cx="1532468" cy="209550"/>
            <a:chOff x="6887494" y="1377450"/>
            <a:chExt cx="1149351" cy="209550"/>
          </a:xfrm>
          <a:solidFill>
            <a:schemeClr val="bg1"/>
          </a:solidFill>
        </p:grpSpPr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6887494" y="1377450"/>
              <a:ext cx="1111250" cy="209550"/>
            </a:xfrm>
            <a:custGeom>
              <a:avLst/>
              <a:gdLst>
                <a:gd name="T0" fmla="*/ 1643 w 1718"/>
                <a:gd name="T1" fmla="*/ 167 h 319"/>
                <a:gd name="T2" fmla="*/ 1687 w 1718"/>
                <a:gd name="T3" fmla="*/ 127 h 319"/>
                <a:gd name="T4" fmla="*/ 1631 w 1718"/>
                <a:gd name="T5" fmla="*/ 60 h 319"/>
                <a:gd name="T6" fmla="*/ 1679 w 1718"/>
                <a:gd name="T7" fmla="*/ 255 h 319"/>
                <a:gd name="T8" fmla="*/ 1544 w 1718"/>
                <a:gd name="T9" fmla="*/ 244 h 319"/>
                <a:gd name="T10" fmla="*/ 1227 w 1718"/>
                <a:gd name="T11" fmla="*/ 123 h 319"/>
                <a:gd name="T12" fmla="*/ 1289 w 1718"/>
                <a:gd name="T13" fmla="*/ 108 h 319"/>
                <a:gd name="T14" fmla="*/ 1502 w 1718"/>
                <a:gd name="T15" fmla="*/ 223 h 319"/>
                <a:gd name="T16" fmla="*/ 1535 w 1718"/>
                <a:gd name="T17" fmla="*/ 85 h 319"/>
                <a:gd name="T18" fmla="*/ 1442 w 1718"/>
                <a:gd name="T19" fmla="*/ 85 h 319"/>
                <a:gd name="T20" fmla="*/ 1474 w 1718"/>
                <a:gd name="T21" fmla="*/ 223 h 319"/>
                <a:gd name="T22" fmla="*/ 1338 w 1718"/>
                <a:gd name="T23" fmla="*/ 108 h 319"/>
                <a:gd name="T24" fmla="*/ 1367 w 1718"/>
                <a:gd name="T25" fmla="*/ 67 h 319"/>
                <a:gd name="T26" fmla="*/ 1181 w 1718"/>
                <a:gd name="T27" fmla="*/ 85 h 319"/>
                <a:gd name="T28" fmla="*/ 1077 w 1718"/>
                <a:gd name="T29" fmla="*/ 110 h 319"/>
                <a:gd name="T30" fmla="*/ 1106 w 1718"/>
                <a:gd name="T31" fmla="*/ 67 h 319"/>
                <a:gd name="T32" fmla="*/ 994 w 1718"/>
                <a:gd name="T33" fmla="*/ 85 h 319"/>
                <a:gd name="T34" fmla="*/ 1142 w 1718"/>
                <a:gd name="T35" fmla="*/ 314 h 319"/>
                <a:gd name="T36" fmla="*/ 869 w 1718"/>
                <a:gd name="T37" fmla="*/ 83 h 319"/>
                <a:gd name="T38" fmla="*/ 787 w 1718"/>
                <a:gd name="T39" fmla="*/ 189 h 319"/>
                <a:gd name="T40" fmla="*/ 1003 w 1718"/>
                <a:gd name="T41" fmla="*/ 189 h 319"/>
                <a:gd name="T42" fmla="*/ 419 w 1718"/>
                <a:gd name="T43" fmla="*/ 121 h 319"/>
                <a:gd name="T44" fmla="*/ 494 w 1718"/>
                <a:gd name="T45" fmla="*/ 108 h 319"/>
                <a:gd name="T46" fmla="*/ 461 w 1718"/>
                <a:gd name="T47" fmla="*/ 295 h 319"/>
                <a:gd name="T48" fmla="*/ 554 w 1718"/>
                <a:gd name="T49" fmla="*/ 295 h 319"/>
                <a:gd name="T50" fmla="*/ 521 w 1718"/>
                <a:gd name="T51" fmla="*/ 128 h 319"/>
                <a:gd name="T52" fmla="*/ 706 w 1718"/>
                <a:gd name="T53" fmla="*/ 116 h 319"/>
                <a:gd name="T54" fmla="*/ 739 w 1718"/>
                <a:gd name="T55" fmla="*/ 67 h 319"/>
                <a:gd name="T56" fmla="*/ 653 w 1718"/>
                <a:gd name="T57" fmla="*/ 86 h 319"/>
                <a:gd name="T58" fmla="*/ 537 w 1718"/>
                <a:gd name="T59" fmla="*/ 67 h 319"/>
                <a:gd name="T60" fmla="*/ 377 w 1718"/>
                <a:gd name="T61" fmla="*/ 85 h 319"/>
                <a:gd name="T62" fmla="*/ 299 w 1718"/>
                <a:gd name="T63" fmla="*/ 109 h 319"/>
                <a:gd name="T64" fmla="*/ 324 w 1718"/>
                <a:gd name="T65" fmla="*/ 67 h 319"/>
                <a:gd name="T66" fmla="*/ 213 w 1718"/>
                <a:gd name="T67" fmla="*/ 85 h 319"/>
                <a:gd name="T68" fmla="*/ 310 w 1718"/>
                <a:gd name="T69" fmla="*/ 270 h 319"/>
                <a:gd name="T70" fmla="*/ 278 w 1718"/>
                <a:gd name="T71" fmla="*/ 312 h 319"/>
                <a:gd name="T72" fmla="*/ 378 w 1718"/>
                <a:gd name="T73" fmla="*/ 293 h 319"/>
                <a:gd name="T74" fmla="*/ 419 w 1718"/>
                <a:gd name="T75" fmla="*/ 121 h 319"/>
                <a:gd name="T76" fmla="*/ 121 w 1718"/>
                <a:gd name="T77" fmla="*/ 136 h 319"/>
                <a:gd name="T78" fmla="*/ 172 w 1718"/>
                <a:gd name="T79" fmla="*/ 85 h 319"/>
                <a:gd name="T80" fmla="*/ 103 w 1718"/>
                <a:gd name="T81" fmla="*/ 0 h 319"/>
                <a:gd name="T82" fmla="*/ 168 w 1718"/>
                <a:gd name="T83" fmla="*/ 241 h 319"/>
                <a:gd name="T84" fmla="*/ 5 w 1718"/>
                <a:gd name="T85" fmla="*/ 22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8" h="319">
                  <a:moveTo>
                    <a:pt x="1625" y="319"/>
                  </a:moveTo>
                  <a:cubicBezTo>
                    <a:pt x="1680" y="319"/>
                    <a:pt x="1718" y="290"/>
                    <a:pt x="1718" y="240"/>
                  </a:cubicBezTo>
                  <a:cubicBezTo>
                    <a:pt x="1718" y="193"/>
                    <a:pt x="1681" y="178"/>
                    <a:pt x="1643" y="167"/>
                  </a:cubicBezTo>
                  <a:cubicBezTo>
                    <a:pt x="1601" y="155"/>
                    <a:pt x="1582" y="149"/>
                    <a:pt x="1582" y="121"/>
                  </a:cubicBezTo>
                  <a:cubicBezTo>
                    <a:pt x="1582" y="97"/>
                    <a:pt x="1599" y="83"/>
                    <a:pt x="1629" y="83"/>
                  </a:cubicBezTo>
                  <a:cubicBezTo>
                    <a:pt x="1660" y="83"/>
                    <a:pt x="1678" y="97"/>
                    <a:pt x="1687" y="127"/>
                  </a:cubicBezTo>
                  <a:cubicBezTo>
                    <a:pt x="1703" y="127"/>
                    <a:pt x="1703" y="127"/>
                    <a:pt x="1703" y="127"/>
                  </a:cubicBezTo>
                  <a:cubicBezTo>
                    <a:pt x="1703" y="75"/>
                    <a:pt x="1703" y="75"/>
                    <a:pt x="1703" y="75"/>
                  </a:cubicBezTo>
                  <a:cubicBezTo>
                    <a:pt x="1685" y="67"/>
                    <a:pt x="1659" y="60"/>
                    <a:pt x="1631" y="60"/>
                  </a:cubicBezTo>
                  <a:cubicBezTo>
                    <a:pt x="1578" y="60"/>
                    <a:pt x="1542" y="88"/>
                    <a:pt x="1542" y="136"/>
                  </a:cubicBezTo>
                  <a:cubicBezTo>
                    <a:pt x="1542" y="184"/>
                    <a:pt x="1580" y="198"/>
                    <a:pt x="1617" y="209"/>
                  </a:cubicBezTo>
                  <a:cubicBezTo>
                    <a:pt x="1660" y="221"/>
                    <a:pt x="1679" y="228"/>
                    <a:pt x="1679" y="255"/>
                  </a:cubicBezTo>
                  <a:cubicBezTo>
                    <a:pt x="1679" y="281"/>
                    <a:pt x="1659" y="296"/>
                    <a:pt x="1626" y="296"/>
                  </a:cubicBezTo>
                  <a:cubicBezTo>
                    <a:pt x="1592" y="296"/>
                    <a:pt x="1570" y="279"/>
                    <a:pt x="1560" y="244"/>
                  </a:cubicBezTo>
                  <a:cubicBezTo>
                    <a:pt x="1544" y="244"/>
                    <a:pt x="1544" y="244"/>
                    <a:pt x="1544" y="244"/>
                  </a:cubicBezTo>
                  <a:cubicBezTo>
                    <a:pt x="1544" y="300"/>
                    <a:pt x="1544" y="300"/>
                    <a:pt x="1544" y="300"/>
                  </a:cubicBezTo>
                  <a:cubicBezTo>
                    <a:pt x="1562" y="310"/>
                    <a:pt x="1591" y="319"/>
                    <a:pt x="1625" y="319"/>
                  </a:cubicBezTo>
                  <a:moveTo>
                    <a:pt x="1227" y="123"/>
                  </a:moveTo>
                  <a:cubicBezTo>
                    <a:pt x="1240" y="93"/>
                    <a:pt x="1248" y="84"/>
                    <a:pt x="1265" y="84"/>
                  </a:cubicBezTo>
                  <a:cubicBezTo>
                    <a:pt x="1267" y="84"/>
                    <a:pt x="1267" y="84"/>
                    <a:pt x="1267" y="84"/>
                  </a:cubicBezTo>
                  <a:cubicBezTo>
                    <a:pt x="1283" y="84"/>
                    <a:pt x="1289" y="93"/>
                    <a:pt x="1289" y="108"/>
                  </a:cubicBezTo>
                  <a:cubicBezTo>
                    <a:pt x="1289" y="220"/>
                    <a:pt x="1289" y="220"/>
                    <a:pt x="1289" y="220"/>
                  </a:cubicBezTo>
                  <a:cubicBezTo>
                    <a:pt x="1289" y="283"/>
                    <a:pt x="1333" y="319"/>
                    <a:pt x="1404" y="319"/>
                  </a:cubicBezTo>
                  <a:cubicBezTo>
                    <a:pt x="1462" y="319"/>
                    <a:pt x="1502" y="282"/>
                    <a:pt x="1502" y="223"/>
                  </a:cubicBezTo>
                  <a:cubicBezTo>
                    <a:pt x="1502" y="119"/>
                    <a:pt x="1502" y="119"/>
                    <a:pt x="1502" y="119"/>
                  </a:cubicBezTo>
                  <a:cubicBezTo>
                    <a:pt x="1502" y="96"/>
                    <a:pt x="1510" y="88"/>
                    <a:pt x="1527" y="86"/>
                  </a:cubicBezTo>
                  <a:cubicBezTo>
                    <a:pt x="1535" y="85"/>
                    <a:pt x="1535" y="85"/>
                    <a:pt x="1535" y="85"/>
                  </a:cubicBezTo>
                  <a:cubicBezTo>
                    <a:pt x="1535" y="67"/>
                    <a:pt x="1535" y="67"/>
                    <a:pt x="1535" y="67"/>
                  </a:cubicBezTo>
                  <a:cubicBezTo>
                    <a:pt x="1442" y="67"/>
                    <a:pt x="1442" y="67"/>
                    <a:pt x="1442" y="67"/>
                  </a:cubicBezTo>
                  <a:cubicBezTo>
                    <a:pt x="1442" y="85"/>
                    <a:pt x="1442" y="85"/>
                    <a:pt x="1442" y="85"/>
                  </a:cubicBezTo>
                  <a:cubicBezTo>
                    <a:pt x="1449" y="86"/>
                    <a:pt x="1449" y="86"/>
                    <a:pt x="1449" y="86"/>
                  </a:cubicBezTo>
                  <a:cubicBezTo>
                    <a:pt x="1467" y="88"/>
                    <a:pt x="1474" y="96"/>
                    <a:pt x="1474" y="119"/>
                  </a:cubicBezTo>
                  <a:cubicBezTo>
                    <a:pt x="1474" y="223"/>
                    <a:pt x="1474" y="223"/>
                    <a:pt x="1474" y="223"/>
                  </a:cubicBezTo>
                  <a:cubicBezTo>
                    <a:pt x="1474" y="269"/>
                    <a:pt x="1446" y="292"/>
                    <a:pt x="1406" y="292"/>
                  </a:cubicBezTo>
                  <a:cubicBezTo>
                    <a:pt x="1366" y="292"/>
                    <a:pt x="1338" y="269"/>
                    <a:pt x="1338" y="223"/>
                  </a:cubicBezTo>
                  <a:cubicBezTo>
                    <a:pt x="1338" y="108"/>
                    <a:pt x="1338" y="108"/>
                    <a:pt x="1338" y="108"/>
                  </a:cubicBezTo>
                  <a:cubicBezTo>
                    <a:pt x="1338" y="93"/>
                    <a:pt x="1344" y="87"/>
                    <a:pt x="1356" y="86"/>
                  </a:cubicBezTo>
                  <a:cubicBezTo>
                    <a:pt x="1367" y="85"/>
                    <a:pt x="1367" y="85"/>
                    <a:pt x="1367" y="85"/>
                  </a:cubicBezTo>
                  <a:cubicBezTo>
                    <a:pt x="1367" y="67"/>
                    <a:pt x="1367" y="67"/>
                    <a:pt x="1367" y="67"/>
                  </a:cubicBezTo>
                  <a:cubicBezTo>
                    <a:pt x="1173" y="67"/>
                    <a:pt x="1173" y="67"/>
                    <a:pt x="1173" y="67"/>
                  </a:cubicBezTo>
                  <a:cubicBezTo>
                    <a:pt x="1173" y="85"/>
                    <a:pt x="1173" y="85"/>
                    <a:pt x="1173" y="85"/>
                  </a:cubicBezTo>
                  <a:cubicBezTo>
                    <a:pt x="1181" y="85"/>
                    <a:pt x="1181" y="85"/>
                    <a:pt x="1181" y="85"/>
                  </a:cubicBezTo>
                  <a:cubicBezTo>
                    <a:pt x="1201" y="87"/>
                    <a:pt x="1208" y="99"/>
                    <a:pt x="1199" y="119"/>
                  </a:cubicBezTo>
                  <a:cubicBezTo>
                    <a:pt x="1140" y="257"/>
                    <a:pt x="1140" y="257"/>
                    <a:pt x="1140" y="257"/>
                  </a:cubicBezTo>
                  <a:cubicBezTo>
                    <a:pt x="1077" y="110"/>
                    <a:pt x="1077" y="110"/>
                    <a:pt x="1077" y="110"/>
                  </a:cubicBezTo>
                  <a:cubicBezTo>
                    <a:pt x="1071" y="96"/>
                    <a:pt x="1077" y="87"/>
                    <a:pt x="1094" y="86"/>
                  </a:cubicBezTo>
                  <a:cubicBezTo>
                    <a:pt x="1106" y="85"/>
                    <a:pt x="1106" y="85"/>
                    <a:pt x="1106" y="85"/>
                  </a:cubicBezTo>
                  <a:cubicBezTo>
                    <a:pt x="1106" y="67"/>
                    <a:pt x="1106" y="67"/>
                    <a:pt x="1106" y="67"/>
                  </a:cubicBezTo>
                  <a:cubicBezTo>
                    <a:pt x="987" y="67"/>
                    <a:pt x="987" y="67"/>
                    <a:pt x="987" y="67"/>
                  </a:cubicBezTo>
                  <a:cubicBezTo>
                    <a:pt x="987" y="85"/>
                    <a:pt x="987" y="85"/>
                    <a:pt x="987" y="85"/>
                  </a:cubicBezTo>
                  <a:cubicBezTo>
                    <a:pt x="994" y="85"/>
                    <a:pt x="994" y="85"/>
                    <a:pt x="994" y="85"/>
                  </a:cubicBezTo>
                  <a:cubicBezTo>
                    <a:pt x="1009" y="87"/>
                    <a:pt x="1014" y="91"/>
                    <a:pt x="1024" y="113"/>
                  </a:cubicBezTo>
                  <a:cubicBezTo>
                    <a:pt x="1114" y="314"/>
                    <a:pt x="1114" y="314"/>
                    <a:pt x="1114" y="314"/>
                  </a:cubicBezTo>
                  <a:cubicBezTo>
                    <a:pt x="1142" y="314"/>
                    <a:pt x="1142" y="314"/>
                    <a:pt x="1142" y="314"/>
                  </a:cubicBezTo>
                  <a:lnTo>
                    <a:pt x="1227" y="123"/>
                  </a:lnTo>
                  <a:close/>
                  <a:moveTo>
                    <a:pt x="787" y="189"/>
                  </a:moveTo>
                  <a:cubicBezTo>
                    <a:pt x="787" y="130"/>
                    <a:pt x="813" y="83"/>
                    <a:pt x="869" y="83"/>
                  </a:cubicBezTo>
                  <a:cubicBezTo>
                    <a:pt x="924" y="83"/>
                    <a:pt x="950" y="130"/>
                    <a:pt x="950" y="190"/>
                  </a:cubicBezTo>
                  <a:cubicBezTo>
                    <a:pt x="950" y="249"/>
                    <a:pt x="924" y="296"/>
                    <a:pt x="869" y="296"/>
                  </a:cubicBezTo>
                  <a:cubicBezTo>
                    <a:pt x="814" y="296"/>
                    <a:pt x="787" y="249"/>
                    <a:pt x="787" y="189"/>
                  </a:cubicBezTo>
                  <a:moveTo>
                    <a:pt x="735" y="190"/>
                  </a:moveTo>
                  <a:cubicBezTo>
                    <a:pt x="735" y="264"/>
                    <a:pt x="790" y="319"/>
                    <a:pt x="869" y="319"/>
                  </a:cubicBezTo>
                  <a:cubicBezTo>
                    <a:pt x="947" y="319"/>
                    <a:pt x="1003" y="264"/>
                    <a:pt x="1003" y="189"/>
                  </a:cubicBezTo>
                  <a:cubicBezTo>
                    <a:pt x="1003" y="115"/>
                    <a:pt x="947" y="60"/>
                    <a:pt x="869" y="60"/>
                  </a:cubicBezTo>
                  <a:cubicBezTo>
                    <a:pt x="791" y="60"/>
                    <a:pt x="735" y="115"/>
                    <a:pt x="735" y="190"/>
                  </a:cubicBezTo>
                  <a:moveTo>
                    <a:pt x="419" y="121"/>
                  </a:moveTo>
                  <a:cubicBezTo>
                    <a:pt x="436" y="92"/>
                    <a:pt x="446" y="84"/>
                    <a:pt x="465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86" y="84"/>
                    <a:pt x="494" y="93"/>
                    <a:pt x="494" y="108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4" y="284"/>
                    <a:pt x="486" y="291"/>
                    <a:pt x="468" y="293"/>
                  </a:cubicBezTo>
                  <a:cubicBezTo>
                    <a:pt x="461" y="295"/>
                    <a:pt x="461" y="295"/>
                    <a:pt x="461" y="295"/>
                  </a:cubicBezTo>
                  <a:cubicBezTo>
                    <a:pt x="461" y="312"/>
                    <a:pt x="461" y="312"/>
                    <a:pt x="461" y="312"/>
                  </a:cubicBezTo>
                  <a:cubicBezTo>
                    <a:pt x="554" y="312"/>
                    <a:pt x="554" y="312"/>
                    <a:pt x="554" y="312"/>
                  </a:cubicBezTo>
                  <a:cubicBezTo>
                    <a:pt x="554" y="295"/>
                    <a:pt x="554" y="295"/>
                    <a:pt x="554" y="295"/>
                  </a:cubicBezTo>
                  <a:cubicBezTo>
                    <a:pt x="547" y="293"/>
                    <a:pt x="547" y="293"/>
                    <a:pt x="547" y="293"/>
                  </a:cubicBezTo>
                  <a:cubicBezTo>
                    <a:pt x="529" y="291"/>
                    <a:pt x="521" y="284"/>
                    <a:pt x="521" y="263"/>
                  </a:cubicBezTo>
                  <a:cubicBezTo>
                    <a:pt x="521" y="128"/>
                    <a:pt x="521" y="128"/>
                    <a:pt x="521" y="128"/>
                  </a:cubicBezTo>
                  <a:cubicBezTo>
                    <a:pt x="678" y="314"/>
                    <a:pt x="678" y="314"/>
                    <a:pt x="678" y="314"/>
                  </a:cubicBezTo>
                  <a:cubicBezTo>
                    <a:pt x="706" y="314"/>
                    <a:pt x="706" y="314"/>
                    <a:pt x="706" y="314"/>
                  </a:cubicBezTo>
                  <a:cubicBezTo>
                    <a:pt x="706" y="116"/>
                    <a:pt x="706" y="116"/>
                    <a:pt x="706" y="116"/>
                  </a:cubicBezTo>
                  <a:cubicBezTo>
                    <a:pt x="706" y="95"/>
                    <a:pt x="714" y="88"/>
                    <a:pt x="731" y="86"/>
                  </a:cubicBezTo>
                  <a:cubicBezTo>
                    <a:pt x="739" y="85"/>
                    <a:pt x="739" y="85"/>
                    <a:pt x="739" y="85"/>
                  </a:cubicBezTo>
                  <a:cubicBezTo>
                    <a:pt x="739" y="67"/>
                    <a:pt x="739" y="67"/>
                    <a:pt x="739" y="67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70" y="88"/>
                    <a:pt x="678" y="95"/>
                    <a:pt x="678" y="116"/>
                  </a:cubicBezTo>
                  <a:cubicBezTo>
                    <a:pt x="678" y="239"/>
                    <a:pt x="678" y="239"/>
                    <a:pt x="678" y="239"/>
                  </a:cubicBezTo>
                  <a:cubicBezTo>
                    <a:pt x="537" y="67"/>
                    <a:pt x="537" y="67"/>
                    <a:pt x="537" y="67"/>
                  </a:cubicBezTo>
                  <a:cubicBezTo>
                    <a:pt x="369" y="67"/>
                    <a:pt x="369" y="67"/>
                    <a:pt x="369" y="67"/>
                  </a:cubicBezTo>
                  <a:cubicBezTo>
                    <a:pt x="369" y="85"/>
                    <a:pt x="369" y="85"/>
                    <a:pt x="369" y="85"/>
                  </a:cubicBezTo>
                  <a:cubicBezTo>
                    <a:pt x="377" y="85"/>
                    <a:pt x="377" y="85"/>
                    <a:pt x="377" y="85"/>
                  </a:cubicBezTo>
                  <a:cubicBezTo>
                    <a:pt x="397" y="87"/>
                    <a:pt x="403" y="97"/>
                    <a:pt x="390" y="11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299" y="109"/>
                    <a:pt x="299" y="109"/>
                    <a:pt x="299" y="109"/>
                  </a:cubicBezTo>
                  <a:cubicBezTo>
                    <a:pt x="291" y="95"/>
                    <a:pt x="296" y="87"/>
                    <a:pt x="312" y="86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28" y="87"/>
                    <a:pt x="231" y="92"/>
                    <a:pt x="245" y="112"/>
                  </a:cubicBezTo>
                  <a:cubicBezTo>
                    <a:pt x="310" y="216"/>
                    <a:pt x="310" y="216"/>
                    <a:pt x="310" y="216"/>
                  </a:cubicBezTo>
                  <a:cubicBezTo>
                    <a:pt x="310" y="270"/>
                    <a:pt x="310" y="270"/>
                    <a:pt x="310" y="270"/>
                  </a:cubicBezTo>
                  <a:cubicBezTo>
                    <a:pt x="310" y="286"/>
                    <a:pt x="303" y="292"/>
                    <a:pt x="290" y="293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389" y="312"/>
                    <a:pt x="389" y="312"/>
                    <a:pt x="389" y="312"/>
                  </a:cubicBezTo>
                  <a:cubicBezTo>
                    <a:pt x="389" y="295"/>
                    <a:pt x="389" y="295"/>
                    <a:pt x="389" y="295"/>
                  </a:cubicBezTo>
                  <a:cubicBezTo>
                    <a:pt x="378" y="293"/>
                    <a:pt x="378" y="293"/>
                    <a:pt x="378" y="293"/>
                  </a:cubicBezTo>
                  <a:cubicBezTo>
                    <a:pt x="365" y="292"/>
                    <a:pt x="359" y="286"/>
                    <a:pt x="359" y="270"/>
                  </a:cubicBezTo>
                  <a:cubicBezTo>
                    <a:pt x="359" y="216"/>
                    <a:pt x="359" y="216"/>
                    <a:pt x="359" y="216"/>
                  </a:cubicBezTo>
                  <a:lnTo>
                    <a:pt x="419" y="121"/>
                  </a:lnTo>
                  <a:close/>
                  <a:moveTo>
                    <a:pt x="102" y="319"/>
                  </a:moveTo>
                  <a:cubicBezTo>
                    <a:pt x="167" y="319"/>
                    <a:pt x="211" y="284"/>
                    <a:pt x="211" y="223"/>
                  </a:cubicBezTo>
                  <a:cubicBezTo>
                    <a:pt x="211" y="167"/>
                    <a:pt x="167" y="150"/>
                    <a:pt x="121" y="136"/>
                  </a:cubicBezTo>
                  <a:cubicBezTo>
                    <a:pt x="72" y="120"/>
                    <a:pt x="43" y="110"/>
                    <a:pt x="43" y="74"/>
                  </a:cubicBezTo>
                  <a:cubicBezTo>
                    <a:pt x="43" y="44"/>
                    <a:pt x="64" y="25"/>
                    <a:pt x="102" y="25"/>
                  </a:cubicBezTo>
                  <a:cubicBezTo>
                    <a:pt x="140" y="25"/>
                    <a:pt x="158" y="41"/>
                    <a:pt x="172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67" y="7"/>
                    <a:pt x="140" y="0"/>
                    <a:pt x="103" y="0"/>
                  </a:cubicBezTo>
                  <a:cubicBezTo>
                    <a:pt x="41" y="0"/>
                    <a:pt x="0" y="34"/>
                    <a:pt x="0" y="92"/>
                  </a:cubicBezTo>
                  <a:cubicBezTo>
                    <a:pt x="0" y="150"/>
                    <a:pt x="45" y="167"/>
                    <a:pt x="91" y="182"/>
                  </a:cubicBezTo>
                  <a:cubicBezTo>
                    <a:pt x="140" y="197"/>
                    <a:pt x="168" y="206"/>
                    <a:pt x="168" y="241"/>
                  </a:cubicBezTo>
                  <a:cubicBezTo>
                    <a:pt x="168" y="275"/>
                    <a:pt x="146" y="295"/>
                    <a:pt x="104" y="295"/>
                  </a:cubicBezTo>
                  <a:cubicBezTo>
                    <a:pt x="61" y="295"/>
                    <a:pt x="37" y="273"/>
                    <a:pt x="22" y="223"/>
                  </a:cubicBezTo>
                  <a:cubicBezTo>
                    <a:pt x="5" y="223"/>
                    <a:pt x="5" y="223"/>
                    <a:pt x="5" y="223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25" y="308"/>
                    <a:pt x="60" y="319"/>
                    <a:pt x="102" y="3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8003507" y="1418725"/>
              <a:ext cx="33338" cy="34925"/>
            </a:xfrm>
            <a:custGeom>
              <a:avLst/>
              <a:gdLst>
                <a:gd name="T0" fmla="*/ 45 w 53"/>
                <a:gd name="T1" fmla="*/ 45 h 53"/>
                <a:gd name="T2" fmla="*/ 26 w 53"/>
                <a:gd name="T3" fmla="*/ 53 h 53"/>
                <a:gd name="T4" fmla="*/ 8 w 53"/>
                <a:gd name="T5" fmla="*/ 45 h 53"/>
                <a:gd name="T6" fmla="*/ 0 w 53"/>
                <a:gd name="T7" fmla="*/ 26 h 53"/>
                <a:gd name="T8" fmla="*/ 8 w 53"/>
                <a:gd name="T9" fmla="*/ 7 h 53"/>
                <a:gd name="T10" fmla="*/ 26 w 53"/>
                <a:gd name="T11" fmla="*/ 0 h 53"/>
                <a:gd name="T12" fmla="*/ 45 w 53"/>
                <a:gd name="T13" fmla="*/ 7 h 53"/>
                <a:gd name="T14" fmla="*/ 53 w 53"/>
                <a:gd name="T15" fmla="*/ 26 h 53"/>
                <a:gd name="T16" fmla="*/ 45 w 53"/>
                <a:gd name="T17" fmla="*/ 45 h 53"/>
                <a:gd name="T18" fmla="*/ 10 w 53"/>
                <a:gd name="T19" fmla="*/ 10 h 53"/>
                <a:gd name="T20" fmla="*/ 4 w 53"/>
                <a:gd name="T21" fmla="*/ 26 h 53"/>
                <a:gd name="T22" fmla="*/ 10 w 53"/>
                <a:gd name="T23" fmla="*/ 42 h 53"/>
                <a:gd name="T24" fmla="*/ 26 w 53"/>
                <a:gd name="T25" fmla="*/ 49 h 53"/>
                <a:gd name="T26" fmla="*/ 42 w 53"/>
                <a:gd name="T27" fmla="*/ 42 h 53"/>
                <a:gd name="T28" fmla="*/ 49 w 53"/>
                <a:gd name="T29" fmla="*/ 26 h 53"/>
                <a:gd name="T30" fmla="*/ 42 w 53"/>
                <a:gd name="T31" fmla="*/ 10 h 53"/>
                <a:gd name="T32" fmla="*/ 26 w 53"/>
                <a:gd name="T33" fmla="*/ 3 h 53"/>
                <a:gd name="T34" fmla="*/ 10 w 53"/>
                <a:gd name="T35" fmla="*/ 10 h 53"/>
                <a:gd name="T36" fmla="*/ 26 w 53"/>
                <a:gd name="T37" fmla="*/ 12 h 53"/>
                <a:gd name="T38" fmla="*/ 34 w 53"/>
                <a:gd name="T39" fmla="*/ 13 h 53"/>
                <a:gd name="T40" fmla="*/ 38 w 53"/>
                <a:gd name="T41" fmla="*/ 20 h 53"/>
                <a:gd name="T42" fmla="*/ 35 w 53"/>
                <a:gd name="T43" fmla="*/ 26 h 53"/>
                <a:gd name="T44" fmla="*/ 31 w 53"/>
                <a:gd name="T45" fmla="*/ 27 h 53"/>
                <a:gd name="T46" fmla="*/ 36 w 53"/>
                <a:gd name="T47" fmla="*/ 30 h 53"/>
                <a:gd name="T48" fmla="*/ 38 w 53"/>
                <a:gd name="T49" fmla="*/ 34 h 53"/>
                <a:gd name="T50" fmla="*/ 38 w 53"/>
                <a:gd name="T51" fmla="*/ 36 h 53"/>
                <a:gd name="T52" fmla="*/ 38 w 53"/>
                <a:gd name="T53" fmla="*/ 39 h 53"/>
                <a:gd name="T54" fmla="*/ 38 w 53"/>
                <a:gd name="T55" fmla="*/ 40 h 53"/>
                <a:gd name="T56" fmla="*/ 38 w 53"/>
                <a:gd name="T57" fmla="*/ 40 h 53"/>
                <a:gd name="T58" fmla="*/ 33 w 53"/>
                <a:gd name="T59" fmla="*/ 40 h 53"/>
                <a:gd name="T60" fmla="*/ 33 w 53"/>
                <a:gd name="T61" fmla="*/ 40 h 53"/>
                <a:gd name="T62" fmla="*/ 33 w 53"/>
                <a:gd name="T63" fmla="*/ 40 h 53"/>
                <a:gd name="T64" fmla="*/ 33 w 53"/>
                <a:gd name="T65" fmla="*/ 39 h 53"/>
                <a:gd name="T66" fmla="*/ 33 w 53"/>
                <a:gd name="T67" fmla="*/ 37 h 53"/>
                <a:gd name="T68" fmla="*/ 30 w 53"/>
                <a:gd name="T69" fmla="*/ 30 h 53"/>
                <a:gd name="T70" fmla="*/ 25 w 53"/>
                <a:gd name="T71" fmla="*/ 29 h 53"/>
                <a:gd name="T72" fmla="*/ 21 w 53"/>
                <a:gd name="T73" fmla="*/ 29 h 53"/>
                <a:gd name="T74" fmla="*/ 21 w 53"/>
                <a:gd name="T75" fmla="*/ 40 h 53"/>
                <a:gd name="T76" fmla="*/ 16 w 53"/>
                <a:gd name="T77" fmla="*/ 40 h 53"/>
                <a:gd name="T78" fmla="*/ 16 w 53"/>
                <a:gd name="T79" fmla="*/ 12 h 53"/>
                <a:gd name="T80" fmla="*/ 26 w 53"/>
                <a:gd name="T81" fmla="*/ 12 h 53"/>
                <a:gd name="T82" fmla="*/ 31 w 53"/>
                <a:gd name="T83" fmla="*/ 16 h 53"/>
                <a:gd name="T84" fmla="*/ 25 w 53"/>
                <a:gd name="T85" fmla="*/ 15 h 53"/>
                <a:gd name="T86" fmla="*/ 21 w 53"/>
                <a:gd name="T87" fmla="*/ 15 h 53"/>
                <a:gd name="T88" fmla="*/ 21 w 53"/>
                <a:gd name="T89" fmla="*/ 26 h 53"/>
                <a:gd name="T90" fmla="*/ 25 w 53"/>
                <a:gd name="T91" fmla="*/ 26 h 53"/>
                <a:gd name="T92" fmla="*/ 30 w 53"/>
                <a:gd name="T93" fmla="*/ 25 h 53"/>
                <a:gd name="T94" fmla="*/ 33 w 53"/>
                <a:gd name="T95" fmla="*/ 20 h 53"/>
                <a:gd name="T96" fmla="*/ 31 w 53"/>
                <a:gd name="T9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53">
                  <a:moveTo>
                    <a:pt x="45" y="45"/>
                  </a:moveTo>
                  <a:cubicBezTo>
                    <a:pt x="40" y="50"/>
                    <a:pt x="34" y="53"/>
                    <a:pt x="26" y="53"/>
                  </a:cubicBezTo>
                  <a:cubicBezTo>
                    <a:pt x="19" y="53"/>
                    <a:pt x="13" y="50"/>
                    <a:pt x="8" y="45"/>
                  </a:cubicBezTo>
                  <a:cubicBezTo>
                    <a:pt x="2" y="40"/>
                    <a:pt x="0" y="33"/>
                    <a:pt x="0" y="26"/>
                  </a:cubicBezTo>
                  <a:cubicBezTo>
                    <a:pt x="0" y="19"/>
                    <a:pt x="3" y="13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4" y="0"/>
                    <a:pt x="40" y="2"/>
                    <a:pt x="45" y="7"/>
                  </a:cubicBezTo>
                  <a:cubicBezTo>
                    <a:pt x="50" y="13"/>
                    <a:pt x="53" y="19"/>
                    <a:pt x="53" y="26"/>
                  </a:cubicBezTo>
                  <a:cubicBezTo>
                    <a:pt x="53" y="33"/>
                    <a:pt x="50" y="40"/>
                    <a:pt x="45" y="45"/>
                  </a:cubicBezTo>
                  <a:close/>
                  <a:moveTo>
                    <a:pt x="10" y="10"/>
                  </a:moveTo>
                  <a:cubicBezTo>
                    <a:pt x="6" y="14"/>
                    <a:pt x="4" y="20"/>
                    <a:pt x="4" y="26"/>
                  </a:cubicBezTo>
                  <a:cubicBezTo>
                    <a:pt x="4" y="32"/>
                    <a:pt x="6" y="38"/>
                    <a:pt x="10" y="42"/>
                  </a:cubicBezTo>
                  <a:cubicBezTo>
                    <a:pt x="15" y="47"/>
                    <a:pt x="20" y="49"/>
                    <a:pt x="26" y="49"/>
                  </a:cubicBezTo>
                  <a:cubicBezTo>
                    <a:pt x="33" y="49"/>
                    <a:pt x="38" y="47"/>
                    <a:pt x="42" y="42"/>
                  </a:cubicBezTo>
                  <a:cubicBezTo>
                    <a:pt x="47" y="38"/>
                    <a:pt x="49" y="32"/>
                    <a:pt x="49" y="26"/>
                  </a:cubicBezTo>
                  <a:cubicBezTo>
                    <a:pt x="49" y="20"/>
                    <a:pt x="47" y="14"/>
                    <a:pt x="42" y="10"/>
                  </a:cubicBezTo>
                  <a:cubicBezTo>
                    <a:pt x="38" y="6"/>
                    <a:pt x="33" y="3"/>
                    <a:pt x="26" y="3"/>
                  </a:cubicBezTo>
                  <a:cubicBezTo>
                    <a:pt x="20" y="3"/>
                    <a:pt x="15" y="6"/>
                    <a:pt x="10" y="10"/>
                  </a:cubicBezTo>
                  <a:close/>
                  <a:moveTo>
                    <a:pt x="26" y="12"/>
                  </a:moveTo>
                  <a:cubicBezTo>
                    <a:pt x="29" y="12"/>
                    <a:pt x="32" y="12"/>
                    <a:pt x="34" y="13"/>
                  </a:cubicBezTo>
                  <a:cubicBezTo>
                    <a:pt x="37" y="14"/>
                    <a:pt x="38" y="16"/>
                    <a:pt x="38" y="20"/>
                  </a:cubicBezTo>
                  <a:cubicBezTo>
                    <a:pt x="38" y="22"/>
                    <a:pt x="37" y="24"/>
                    <a:pt x="35" y="26"/>
                  </a:cubicBezTo>
                  <a:cubicBezTo>
                    <a:pt x="34" y="26"/>
                    <a:pt x="33" y="27"/>
                    <a:pt x="31" y="27"/>
                  </a:cubicBezTo>
                  <a:cubicBezTo>
                    <a:pt x="33" y="27"/>
                    <a:pt x="35" y="28"/>
                    <a:pt x="36" y="30"/>
                  </a:cubicBezTo>
                  <a:cubicBezTo>
                    <a:pt x="37" y="31"/>
                    <a:pt x="38" y="33"/>
                    <a:pt x="38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8"/>
                    <a:pt x="38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3"/>
                    <a:pt x="32" y="31"/>
                    <a:pt x="30" y="30"/>
                  </a:cubicBezTo>
                  <a:cubicBezTo>
                    <a:pt x="29" y="29"/>
                    <a:pt x="27" y="29"/>
                    <a:pt x="25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26" y="12"/>
                  </a:lnTo>
                  <a:close/>
                  <a:moveTo>
                    <a:pt x="31" y="16"/>
                  </a:moveTo>
                  <a:cubicBezTo>
                    <a:pt x="30" y="15"/>
                    <a:pt x="28" y="15"/>
                    <a:pt x="25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6"/>
                    <a:pt x="29" y="25"/>
                    <a:pt x="30" y="25"/>
                  </a:cubicBezTo>
                  <a:cubicBezTo>
                    <a:pt x="32" y="24"/>
                    <a:pt x="33" y="23"/>
                    <a:pt x="33" y="20"/>
                  </a:cubicBezTo>
                  <a:cubicBezTo>
                    <a:pt x="33" y="18"/>
                    <a:pt x="33" y="17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97350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15370" y="0"/>
            <a:ext cx="317663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938972"/>
            <a:ext cx="7616064" cy="1145779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enter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488792"/>
            <a:ext cx="7616065" cy="3894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Section number or reference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582401" y="0"/>
            <a:ext cx="609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C3E3E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9520202" y="253915"/>
            <a:ext cx="1532468" cy="209550"/>
            <a:chOff x="6887494" y="1377450"/>
            <a:chExt cx="1149351" cy="209550"/>
          </a:xfrm>
          <a:solidFill>
            <a:srgbClr val="E61E24"/>
          </a:solidFill>
        </p:grpSpPr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887494" y="1377450"/>
              <a:ext cx="1111250" cy="209550"/>
            </a:xfrm>
            <a:custGeom>
              <a:avLst/>
              <a:gdLst>
                <a:gd name="T0" fmla="*/ 1643 w 1718"/>
                <a:gd name="T1" fmla="*/ 167 h 319"/>
                <a:gd name="T2" fmla="*/ 1687 w 1718"/>
                <a:gd name="T3" fmla="*/ 127 h 319"/>
                <a:gd name="T4" fmla="*/ 1631 w 1718"/>
                <a:gd name="T5" fmla="*/ 60 h 319"/>
                <a:gd name="T6" fmla="*/ 1679 w 1718"/>
                <a:gd name="T7" fmla="*/ 255 h 319"/>
                <a:gd name="T8" fmla="*/ 1544 w 1718"/>
                <a:gd name="T9" fmla="*/ 244 h 319"/>
                <a:gd name="T10" fmla="*/ 1227 w 1718"/>
                <a:gd name="T11" fmla="*/ 123 h 319"/>
                <a:gd name="T12" fmla="*/ 1289 w 1718"/>
                <a:gd name="T13" fmla="*/ 108 h 319"/>
                <a:gd name="T14" fmla="*/ 1502 w 1718"/>
                <a:gd name="T15" fmla="*/ 223 h 319"/>
                <a:gd name="T16" fmla="*/ 1535 w 1718"/>
                <a:gd name="T17" fmla="*/ 85 h 319"/>
                <a:gd name="T18" fmla="*/ 1442 w 1718"/>
                <a:gd name="T19" fmla="*/ 85 h 319"/>
                <a:gd name="T20" fmla="*/ 1474 w 1718"/>
                <a:gd name="T21" fmla="*/ 223 h 319"/>
                <a:gd name="T22" fmla="*/ 1338 w 1718"/>
                <a:gd name="T23" fmla="*/ 108 h 319"/>
                <a:gd name="T24" fmla="*/ 1367 w 1718"/>
                <a:gd name="T25" fmla="*/ 67 h 319"/>
                <a:gd name="T26" fmla="*/ 1181 w 1718"/>
                <a:gd name="T27" fmla="*/ 85 h 319"/>
                <a:gd name="T28" fmla="*/ 1077 w 1718"/>
                <a:gd name="T29" fmla="*/ 110 h 319"/>
                <a:gd name="T30" fmla="*/ 1106 w 1718"/>
                <a:gd name="T31" fmla="*/ 67 h 319"/>
                <a:gd name="T32" fmla="*/ 994 w 1718"/>
                <a:gd name="T33" fmla="*/ 85 h 319"/>
                <a:gd name="T34" fmla="*/ 1142 w 1718"/>
                <a:gd name="T35" fmla="*/ 314 h 319"/>
                <a:gd name="T36" fmla="*/ 869 w 1718"/>
                <a:gd name="T37" fmla="*/ 83 h 319"/>
                <a:gd name="T38" fmla="*/ 787 w 1718"/>
                <a:gd name="T39" fmla="*/ 189 h 319"/>
                <a:gd name="T40" fmla="*/ 1003 w 1718"/>
                <a:gd name="T41" fmla="*/ 189 h 319"/>
                <a:gd name="T42" fmla="*/ 419 w 1718"/>
                <a:gd name="T43" fmla="*/ 121 h 319"/>
                <a:gd name="T44" fmla="*/ 494 w 1718"/>
                <a:gd name="T45" fmla="*/ 108 h 319"/>
                <a:gd name="T46" fmla="*/ 461 w 1718"/>
                <a:gd name="T47" fmla="*/ 295 h 319"/>
                <a:gd name="T48" fmla="*/ 554 w 1718"/>
                <a:gd name="T49" fmla="*/ 295 h 319"/>
                <a:gd name="T50" fmla="*/ 521 w 1718"/>
                <a:gd name="T51" fmla="*/ 128 h 319"/>
                <a:gd name="T52" fmla="*/ 706 w 1718"/>
                <a:gd name="T53" fmla="*/ 116 h 319"/>
                <a:gd name="T54" fmla="*/ 739 w 1718"/>
                <a:gd name="T55" fmla="*/ 67 h 319"/>
                <a:gd name="T56" fmla="*/ 653 w 1718"/>
                <a:gd name="T57" fmla="*/ 86 h 319"/>
                <a:gd name="T58" fmla="*/ 537 w 1718"/>
                <a:gd name="T59" fmla="*/ 67 h 319"/>
                <a:gd name="T60" fmla="*/ 377 w 1718"/>
                <a:gd name="T61" fmla="*/ 85 h 319"/>
                <a:gd name="T62" fmla="*/ 299 w 1718"/>
                <a:gd name="T63" fmla="*/ 109 h 319"/>
                <a:gd name="T64" fmla="*/ 324 w 1718"/>
                <a:gd name="T65" fmla="*/ 67 h 319"/>
                <a:gd name="T66" fmla="*/ 213 w 1718"/>
                <a:gd name="T67" fmla="*/ 85 h 319"/>
                <a:gd name="T68" fmla="*/ 310 w 1718"/>
                <a:gd name="T69" fmla="*/ 270 h 319"/>
                <a:gd name="T70" fmla="*/ 278 w 1718"/>
                <a:gd name="T71" fmla="*/ 312 h 319"/>
                <a:gd name="T72" fmla="*/ 378 w 1718"/>
                <a:gd name="T73" fmla="*/ 293 h 319"/>
                <a:gd name="T74" fmla="*/ 419 w 1718"/>
                <a:gd name="T75" fmla="*/ 121 h 319"/>
                <a:gd name="T76" fmla="*/ 121 w 1718"/>
                <a:gd name="T77" fmla="*/ 136 h 319"/>
                <a:gd name="T78" fmla="*/ 172 w 1718"/>
                <a:gd name="T79" fmla="*/ 85 h 319"/>
                <a:gd name="T80" fmla="*/ 103 w 1718"/>
                <a:gd name="T81" fmla="*/ 0 h 319"/>
                <a:gd name="T82" fmla="*/ 168 w 1718"/>
                <a:gd name="T83" fmla="*/ 241 h 319"/>
                <a:gd name="T84" fmla="*/ 5 w 1718"/>
                <a:gd name="T85" fmla="*/ 22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8" h="319">
                  <a:moveTo>
                    <a:pt x="1625" y="319"/>
                  </a:moveTo>
                  <a:cubicBezTo>
                    <a:pt x="1680" y="319"/>
                    <a:pt x="1718" y="290"/>
                    <a:pt x="1718" y="240"/>
                  </a:cubicBezTo>
                  <a:cubicBezTo>
                    <a:pt x="1718" y="193"/>
                    <a:pt x="1681" y="178"/>
                    <a:pt x="1643" y="167"/>
                  </a:cubicBezTo>
                  <a:cubicBezTo>
                    <a:pt x="1601" y="155"/>
                    <a:pt x="1582" y="149"/>
                    <a:pt x="1582" y="121"/>
                  </a:cubicBezTo>
                  <a:cubicBezTo>
                    <a:pt x="1582" y="97"/>
                    <a:pt x="1599" y="83"/>
                    <a:pt x="1629" y="83"/>
                  </a:cubicBezTo>
                  <a:cubicBezTo>
                    <a:pt x="1660" y="83"/>
                    <a:pt x="1678" y="97"/>
                    <a:pt x="1687" y="127"/>
                  </a:cubicBezTo>
                  <a:cubicBezTo>
                    <a:pt x="1703" y="127"/>
                    <a:pt x="1703" y="127"/>
                    <a:pt x="1703" y="127"/>
                  </a:cubicBezTo>
                  <a:cubicBezTo>
                    <a:pt x="1703" y="75"/>
                    <a:pt x="1703" y="75"/>
                    <a:pt x="1703" y="75"/>
                  </a:cubicBezTo>
                  <a:cubicBezTo>
                    <a:pt x="1685" y="67"/>
                    <a:pt x="1659" y="60"/>
                    <a:pt x="1631" y="60"/>
                  </a:cubicBezTo>
                  <a:cubicBezTo>
                    <a:pt x="1578" y="60"/>
                    <a:pt x="1542" y="88"/>
                    <a:pt x="1542" y="136"/>
                  </a:cubicBezTo>
                  <a:cubicBezTo>
                    <a:pt x="1542" y="184"/>
                    <a:pt x="1580" y="198"/>
                    <a:pt x="1617" y="209"/>
                  </a:cubicBezTo>
                  <a:cubicBezTo>
                    <a:pt x="1660" y="221"/>
                    <a:pt x="1679" y="228"/>
                    <a:pt x="1679" y="255"/>
                  </a:cubicBezTo>
                  <a:cubicBezTo>
                    <a:pt x="1679" y="281"/>
                    <a:pt x="1659" y="296"/>
                    <a:pt x="1626" y="296"/>
                  </a:cubicBezTo>
                  <a:cubicBezTo>
                    <a:pt x="1592" y="296"/>
                    <a:pt x="1570" y="279"/>
                    <a:pt x="1560" y="244"/>
                  </a:cubicBezTo>
                  <a:cubicBezTo>
                    <a:pt x="1544" y="244"/>
                    <a:pt x="1544" y="244"/>
                    <a:pt x="1544" y="244"/>
                  </a:cubicBezTo>
                  <a:cubicBezTo>
                    <a:pt x="1544" y="300"/>
                    <a:pt x="1544" y="300"/>
                    <a:pt x="1544" y="300"/>
                  </a:cubicBezTo>
                  <a:cubicBezTo>
                    <a:pt x="1562" y="310"/>
                    <a:pt x="1591" y="319"/>
                    <a:pt x="1625" y="319"/>
                  </a:cubicBezTo>
                  <a:moveTo>
                    <a:pt x="1227" y="123"/>
                  </a:moveTo>
                  <a:cubicBezTo>
                    <a:pt x="1240" y="93"/>
                    <a:pt x="1248" y="84"/>
                    <a:pt x="1265" y="84"/>
                  </a:cubicBezTo>
                  <a:cubicBezTo>
                    <a:pt x="1267" y="84"/>
                    <a:pt x="1267" y="84"/>
                    <a:pt x="1267" y="84"/>
                  </a:cubicBezTo>
                  <a:cubicBezTo>
                    <a:pt x="1283" y="84"/>
                    <a:pt x="1289" y="93"/>
                    <a:pt x="1289" y="108"/>
                  </a:cubicBezTo>
                  <a:cubicBezTo>
                    <a:pt x="1289" y="220"/>
                    <a:pt x="1289" y="220"/>
                    <a:pt x="1289" y="220"/>
                  </a:cubicBezTo>
                  <a:cubicBezTo>
                    <a:pt x="1289" y="283"/>
                    <a:pt x="1333" y="319"/>
                    <a:pt x="1404" y="319"/>
                  </a:cubicBezTo>
                  <a:cubicBezTo>
                    <a:pt x="1462" y="319"/>
                    <a:pt x="1502" y="282"/>
                    <a:pt x="1502" y="223"/>
                  </a:cubicBezTo>
                  <a:cubicBezTo>
                    <a:pt x="1502" y="119"/>
                    <a:pt x="1502" y="119"/>
                    <a:pt x="1502" y="119"/>
                  </a:cubicBezTo>
                  <a:cubicBezTo>
                    <a:pt x="1502" y="96"/>
                    <a:pt x="1510" y="88"/>
                    <a:pt x="1527" y="86"/>
                  </a:cubicBezTo>
                  <a:cubicBezTo>
                    <a:pt x="1535" y="85"/>
                    <a:pt x="1535" y="85"/>
                    <a:pt x="1535" y="85"/>
                  </a:cubicBezTo>
                  <a:cubicBezTo>
                    <a:pt x="1535" y="67"/>
                    <a:pt x="1535" y="67"/>
                    <a:pt x="1535" y="67"/>
                  </a:cubicBezTo>
                  <a:cubicBezTo>
                    <a:pt x="1442" y="67"/>
                    <a:pt x="1442" y="67"/>
                    <a:pt x="1442" y="67"/>
                  </a:cubicBezTo>
                  <a:cubicBezTo>
                    <a:pt x="1442" y="85"/>
                    <a:pt x="1442" y="85"/>
                    <a:pt x="1442" y="85"/>
                  </a:cubicBezTo>
                  <a:cubicBezTo>
                    <a:pt x="1449" y="86"/>
                    <a:pt x="1449" y="86"/>
                    <a:pt x="1449" y="86"/>
                  </a:cubicBezTo>
                  <a:cubicBezTo>
                    <a:pt x="1467" y="88"/>
                    <a:pt x="1474" y="96"/>
                    <a:pt x="1474" y="119"/>
                  </a:cubicBezTo>
                  <a:cubicBezTo>
                    <a:pt x="1474" y="223"/>
                    <a:pt x="1474" y="223"/>
                    <a:pt x="1474" y="223"/>
                  </a:cubicBezTo>
                  <a:cubicBezTo>
                    <a:pt x="1474" y="269"/>
                    <a:pt x="1446" y="292"/>
                    <a:pt x="1406" y="292"/>
                  </a:cubicBezTo>
                  <a:cubicBezTo>
                    <a:pt x="1366" y="292"/>
                    <a:pt x="1338" y="269"/>
                    <a:pt x="1338" y="223"/>
                  </a:cubicBezTo>
                  <a:cubicBezTo>
                    <a:pt x="1338" y="108"/>
                    <a:pt x="1338" y="108"/>
                    <a:pt x="1338" y="108"/>
                  </a:cubicBezTo>
                  <a:cubicBezTo>
                    <a:pt x="1338" y="93"/>
                    <a:pt x="1344" y="87"/>
                    <a:pt x="1356" y="86"/>
                  </a:cubicBezTo>
                  <a:cubicBezTo>
                    <a:pt x="1367" y="85"/>
                    <a:pt x="1367" y="85"/>
                    <a:pt x="1367" y="85"/>
                  </a:cubicBezTo>
                  <a:cubicBezTo>
                    <a:pt x="1367" y="67"/>
                    <a:pt x="1367" y="67"/>
                    <a:pt x="1367" y="67"/>
                  </a:cubicBezTo>
                  <a:cubicBezTo>
                    <a:pt x="1173" y="67"/>
                    <a:pt x="1173" y="67"/>
                    <a:pt x="1173" y="67"/>
                  </a:cubicBezTo>
                  <a:cubicBezTo>
                    <a:pt x="1173" y="85"/>
                    <a:pt x="1173" y="85"/>
                    <a:pt x="1173" y="85"/>
                  </a:cubicBezTo>
                  <a:cubicBezTo>
                    <a:pt x="1181" y="85"/>
                    <a:pt x="1181" y="85"/>
                    <a:pt x="1181" y="85"/>
                  </a:cubicBezTo>
                  <a:cubicBezTo>
                    <a:pt x="1201" y="87"/>
                    <a:pt x="1208" y="99"/>
                    <a:pt x="1199" y="119"/>
                  </a:cubicBezTo>
                  <a:cubicBezTo>
                    <a:pt x="1140" y="257"/>
                    <a:pt x="1140" y="257"/>
                    <a:pt x="1140" y="257"/>
                  </a:cubicBezTo>
                  <a:cubicBezTo>
                    <a:pt x="1077" y="110"/>
                    <a:pt x="1077" y="110"/>
                    <a:pt x="1077" y="110"/>
                  </a:cubicBezTo>
                  <a:cubicBezTo>
                    <a:pt x="1071" y="96"/>
                    <a:pt x="1077" y="87"/>
                    <a:pt x="1094" y="86"/>
                  </a:cubicBezTo>
                  <a:cubicBezTo>
                    <a:pt x="1106" y="85"/>
                    <a:pt x="1106" y="85"/>
                    <a:pt x="1106" y="85"/>
                  </a:cubicBezTo>
                  <a:cubicBezTo>
                    <a:pt x="1106" y="67"/>
                    <a:pt x="1106" y="67"/>
                    <a:pt x="1106" y="67"/>
                  </a:cubicBezTo>
                  <a:cubicBezTo>
                    <a:pt x="987" y="67"/>
                    <a:pt x="987" y="67"/>
                    <a:pt x="987" y="67"/>
                  </a:cubicBezTo>
                  <a:cubicBezTo>
                    <a:pt x="987" y="85"/>
                    <a:pt x="987" y="85"/>
                    <a:pt x="987" y="85"/>
                  </a:cubicBezTo>
                  <a:cubicBezTo>
                    <a:pt x="994" y="85"/>
                    <a:pt x="994" y="85"/>
                    <a:pt x="994" y="85"/>
                  </a:cubicBezTo>
                  <a:cubicBezTo>
                    <a:pt x="1009" y="87"/>
                    <a:pt x="1014" y="91"/>
                    <a:pt x="1024" y="113"/>
                  </a:cubicBezTo>
                  <a:cubicBezTo>
                    <a:pt x="1114" y="314"/>
                    <a:pt x="1114" y="314"/>
                    <a:pt x="1114" y="314"/>
                  </a:cubicBezTo>
                  <a:cubicBezTo>
                    <a:pt x="1142" y="314"/>
                    <a:pt x="1142" y="314"/>
                    <a:pt x="1142" y="314"/>
                  </a:cubicBezTo>
                  <a:lnTo>
                    <a:pt x="1227" y="123"/>
                  </a:lnTo>
                  <a:close/>
                  <a:moveTo>
                    <a:pt x="787" y="189"/>
                  </a:moveTo>
                  <a:cubicBezTo>
                    <a:pt x="787" y="130"/>
                    <a:pt x="813" y="83"/>
                    <a:pt x="869" y="83"/>
                  </a:cubicBezTo>
                  <a:cubicBezTo>
                    <a:pt x="924" y="83"/>
                    <a:pt x="950" y="130"/>
                    <a:pt x="950" y="190"/>
                  </a:cubicBezTo>
                  <a:cubicBezTo>
                    <a:pt x="950" y="249"/>
                    <a:pt x="924" y="296"/>
                    <a:pt x="869" y="296"/>
                  </a:cubicBezTo>
                  <a:cubicBezTo>
                    <a:pt x="814" y="296"/>
                    <a:pt x="787" y="249"/>
                    <a:pt x="787" y="189"/>
                  </a:cubicBezTo>
                  <a:moveTo>
                    <a:pt x="735" y="190"/>
                  </a:moveTo>
                  <a:cubicBezTo>
                    <a:pt x="735" y="264"/>
                    <a:pt x="790" y="319"/>
                    <a:pt x="869" y="319"/>
                  </a:cubicBezTo>
                  <a:cubicBezTo>
                    <a:pt x="947" y="319"/>
                    <a:pt x="1003" y="264"/>
                    <a:pt x="1003" y="189"/>
                  </a:cubicBezTo>
                  <a:cubicBezTo>
                    <a:pt x="1003" y="115"/>
                    <a:pt x="947" y="60"/>
                    <a:pt x="869" y="60"/>
                  </a:cubicBezTo>
                  <a:cubicBezTo>
                    <a:pt x="791" y="60"/>
                    <a:pt x="735" y="115"/>
                    <a:pt x="735" y="190"/>
                  </a:cubicBezTo>
                  <a:moveTo>
                    <a:pt x="419" y="121"/>
                  </a:moveTo>
                  <a:cubicBezTo>
                    <a:pt x="436" y="92"/>
                    <a:pt x="446" y="84"/>
                    <a:pt x="465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86" y="84"/>
                    <a:pt x="494" y="93"/>
                    <a:pt x="494" y="108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4" y="284"/>
                    <a:pt x="486" y="291"/>
                    <a:pt x="468" y="293"/>
                  </a:cubicBezTo>
                  <a:cubicBezTo>
                    <a:pt x="461" y="295"/>
                    <a:pt x="461" y="295"/>
                    <a:pt x="461" y="295"/>
                  </a:cubicBezTo>
                  <a:cubicBezTo>
                    <a:pt x="461" y="312"/>
                    <a:pt x="461" y="312"/>
                    <a:pt x="461" y="312"/>
                  </a:cubicBezTo>
                  <a:cubicBezTo>
                    <a:pt x="554" y="312"/>
                    <a:pt x="554" y="312"/>
                    <a:pt x="554" y="312"/>
                  </a:cubicBezTo>
                  <a:cubicBezTo>
                    <a:pt x="554" y="295"/>
                    <a:pt x="554" y="295"/>
                    <a:pt x="554" y="295"/>
                  </a:cubicBezTo>
                  <a:cubicBezTo>
                    <a:pt x="547" y="293"/>
                    <a:pt x="547" y="293"/>
                    <a:pt x="547" y="293"/>
                  </a:cubicBezTo>
                  <a:cubicBezTo>
                    <a:pt x="529" y="291"/>
                    <a:pt x="521" y="284"/>
                    <a:pt x="521" y="263"/>
                  </a:cubicBezTo>
                  <a:cubicBezTo>
                    <a:pt x="521" y="128"/>
                    <a:pt x="521" y="128"/>
                    <a:pt x="521" y="128"/>
                  </a:cubicBezTo>
                  <a:cubicBezTo>
                    <a:pt x="678" y="314"/>
                    <a:pt x="678" y="314"/>
                    <a:pt x="678" y="314"/>
                  </a:cubicBezTo>
                  <a:cubicBezTo>
                    <a:pt x="706" y="314"/>
                    <a:pt x="706" y="314"/>
                    <a:pt x="706" y="314"/>
                  </a:cubicBezTo>
                  <a:cubicBezTo>
                    <a:pt x="706" y="116"/>
                    <a:pt x="706" y="116"/>
                    <a:pt x="706" y="116"/>
                  </a:cubicBezTo>
                  <a:cubicBezTo>
                    <a:pt x="706" y="95"/>
                    <a:pt x="714" y="88"/>
                    <a:pt x="731" y="86"/>
                  </a:cubicBezTo>
                  <a:cubicBezTo>
                    <a:pt x="739" y="85"/>
                    <a:pt x="739" y="85"/>
                    <a:pt x="739" y="85"/>
                  </a:cubicBezTo>
                  <a:cubicBezTo>
                    <a:pt x="739" y="67"/>
                    <a:pt x="739" y="67"/>
                    <a:pt x="739" y="67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70" y="88"/>
                    <a:pt x="678" y="95"/>
                    <a:pt x="678" y="116"/>
                  </a:cubicBezTo>
                  <a:cubicBezTo>
                    <a:pt x="678" y="239"/>
                    <a:pt x="678" y="239"/>
                    <a:pt x="678" y="239"/>
                  </a:cubicBezTo>
                  <a:cubicBezTo>
                    <a:pt x="537" y="67"/>
                    <a:pt x="537" y="67"/>
                    <a:pt x="537" y="67"/>
                  </a:cubicBezTo>
                  <a:cubicBezTo>
                    <a:pt x="369" y="67"/>
                    <a:pt x="369" y="67"/>
                    <a:pt x="369" y="67"/>
                  </a:cubicBezTo>
                  <a:cubicBezTo>
                    <a:pt x="369" y="85"/>
                    <a:pt x="369" y="85"/>
                    <a:pt x="369" y="85"/>
                  </a:cubicBezTo>
                  <a:cubicBezTo>
                    <a:pt x="377" y="85"/>
                    <a:pt x="377" y="85"/>
                    <a:pt x="377" y="85"/>
                  </a:cubicBezTo>
                  <a:cubicBezTo>
                    <a:pt x="397" y="87"/>
                    <a:pt x="403" y="97"/>
                    <a:pt x="390" y="11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299" y="109"/>
                    <a:pt x="299" y="109"/>
                    <a:pt x="299" y="109"/>
                  </a:cubicBezTo>
                  <a:cubicBezTo>
                    <a:pt x="291" y="95"/>
                    <a:pt x="296" y="87"/>
                    <a:pt x="312" y="86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28" y="87"/>
                    <a:pt x="231" y="92"/>
                    <a:pt x="245" y="112"/>
                  </a:cubicBezTo>
                  <a:cubicBezTo>
                    <a:pt x="310" y="216"/>
                    <a:pt x="310" y="216"/>
                    <a:pt x="310" y="216"/>
                  </a:cubicBezTo>
                  <a:cubicBezTo>
                    <a:pt x="310" y="270"/>
                    <a:pt x="310" y="270"/>
                    <a:pt x="310" y="270"/>
                  </a:cubicBezTo>
                  <a:cubicBezTo>
                    <a:pt x="310" y="286"/>
                    <a:pt x="303" y="292"/>
                    <a:pt x="290" y="293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389" y="312"/>
                    <a:pt x="389" y="312"/>
                    <a:pt x="389" y="312"/>
                  </a:cubicBezTo>
                  <a:cubicBezTo>
                    <a:pt x="389" y="295"/>
                    <a:pt x="389" y="295"/>
                    <a:pt x="389" y="295"/>
                  </a:cubicBezTo>
                  <a:cubicBezTo>
                    <a:pt x="378" y="293"/>
                    <a:pt x="378" y="293"/>
                    <a:pt x="378" y="293"/>
                  </a:cubicBezTo>
                  <a:cubicBezTo>
                    <a:pt x="365" y="292"/>
                    <a:pt x="359" y="286"/>
                    <a:pt x="359" y="270"/>
                  </a:cubicBezTo>
                  <a:cubicBezTo>
                    <a:pt x="359" y="216"/>
                    <a:pt x="359" y="216"/>
                    <a:pt x="359" y="216"/>
                  </a:cubicBezTo>
                  <a:lnTo>
                    <a:pt x="419" y="121"/>
                  </a:lnTo>
                  <a:close/>
                  <a:moveTo>
                    <a:pt x="102" y="319"/>
                  </a:moveTo>
                  <a:cubicBezTo>
                    <a:pt x="167" y="319"/>
                    <a:pt x="211" y="284"/>
                    <a:pt x="211" y="223"/>
                  </a:cubicBezTo>
                  <a:cubicBezTo>
                    <a:pt x="211" y="167"/>
                    <a:pt x="167" y="150"/>
                    <a:pt x="121" y="136"/>
                  </a:cubicBezTo>
                  <a:cubicBezTo>
                    <a:pt x="72" y="120"/>
                    <a:pt x="43" y="110"/>
                    <a:pt x="43" y="74"/>
                  </a:cubicBezTo>
                  <a:cubicBezTo>
                    <a:pt x="43" y="44"/>
                    <a:pt x="64" y="25"/>
                    <a:pt x="102" y="25"/>
                  </a:cubicBezTo>
                  <a:cubicBezTo>
                    <a:pt x="140" y="25"/>
                    <a:pt x="158" y="41"/>
                    <a:pt x="172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67" y="7"/>
                    <a:pt x="140" y="0"/>
                    <a:pt x="103" y="0"/>
                  </a:cubicBezTo>
                  <a:cubicBezTo>
                    <a:pt x="41" y="0"/>
                    <a:pt x="0" y="34"/>
                    <a:pt x="0" y="92"/>
                  </a:cubicBezTo>
                  <a:cubicBezTo>
                    <a:pt x="0" y="150"/>
                    <a:pt x="45" y="167"/>
                    <a:pt x="91" y="182"/>
                  </a:cubicBezTo>
                  <a:cubicBezTo>
                    <a:pt x="140" y="197"/>
                    <a:pt x="168" y="206"/>
                    <a:pt x="168" y="241"/>
                  </a:cubicBezTo>
                  <a:cubicBezTo>
                    <a:pt x="168" y="275"/>
                    <a:pt x="146" y="295"/>
                    <a:pt x="104" y="295"/>
                  </a:cubicBezTo>
                  <a:cubicBezTo>
                    <a:pt x="61" y="295"/>
                    <a:pt x="37" y="273"/>
                    <a:pt x="22" y="223"/>
                  </a:cubicBezTo>
                  <a:cubicBezTo>
                    <a:pt x="5" y="223"/>
                    <a:pt x="5" y="223"/>
                    <a:pt x="5" y="223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25" y="308"/>
                    <a:pt x="60" y="319"/>
                    <a:pt x="102" y="3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8003507" y="1418725"/>
              <a:ext cx="33338" cy="34925"/>
            </a:xfrm>
            <a:custGeom>
              <a:avLst/>
              <a:gdLst>
                <a:gd name="T0" fmla="*/ 45 w 53"/>
                <a:gd name="T1" fmla="*/ 45 h 53"/>
                <a:gd name="T2" fmla="*/ 26 w 53"/>
                <a:gd name="T3" fmla="*/ 53 h 53"/>
                <a:gd name="T4" fmla="*/ 8 w 53"/>
                <a:gd name="T5" fmla="*/ 45 h 53"/>
                <a:gd name="T6" fmla="*/ 0 w 53"/>
                <a:gd name="T7" fmla="*/ 26 h 53"/>
                <a:gd name="T8" fmla="*/ 8 w 53"/>
                <a:gd name="T9" fmla="*/ 7 h 53"/>
                <a:gd name="T10" fmla="*/ 26 w 53"/>
                <a:gd name="T11" fmla="*/ 0 h 53"/>
                <a:gd name="T12" fmla="*/ 45 w 53"/>
                <a:gd name="T13" fmla="*/ 7 h 53"/>
                <a:gd name="T14" fmla="*/ 53 w 53"/>
                <a:gd name="T15" fmla="*/ 26 h 53"/>
                <a:gd name="T16" fmla="*/ 45 w 53"/>
                <a:gd name="T17" fmla="*/ 45 h 53"/>
                <a:gd name="T18" fmla="*/ 10 w 53"/>
                <a:gd name="T19" fmla="*/ 10 h 53"/>
                <a:gd name="T20" fmla="*/ 4 w 53"/>
                <a:gd name="T21" fmla="*/ 26 h 53"/>
                <a:gd name="T22" fmla="*/ 10 w 53"/>
                <a:gd name="T23" fmla="*/ 42 h 53"/>
                <a:gd name="T24" fmla="*/ 26 w 53"/>
                <a:gd name="T25" fmla="*/ 49 h 53"/>
                <a:gd name="T26" fmla="*/ 42 w 53"/>
                <a:gd name="T27" fmla="*/ 42 h 53"/>
                <a:gd name="T28" fmla="*/ 49 w 53"/>
                <a:gd name="T29" fmla="*/ 26 h 53"/>
                <a:gd name="T30" fmla="*/ 42 w 53"/>
                <a:gd name="T31" fmla="*/ 10 h 53"/>
                <a:gd name="T32" fmla="*/ 26 w 53"/>
                <a:gd name="T33" fmla="*/ 3 h 53"/>
                <a:gd name="T34" fmla="*/ 10 w 53"/>
                <a:gd name="T35" fmla="*/ 10 h 53"/>
                <a:gd name="T36" fmla="*/ 26 w 53"/>
                <a:gd name="T37" fmla="*/ 12 h 53"/>
                <a:gd name="T38" fmla="*/ 34 w 53"/>
                <a:gd name="T39" fmla="*/ 13 h 53"/>
                <a:gd name="T40" fmla="*/ 38 w 53"/>
                <a:gd name="T41" fmla="*/ 20 h 53"/>
                <a:gd name="T42" fmla="*/ 35 w 53"/>
                <a:gd name="T43" fmla="*/ 26 h 53"/>
                <a:gd name="T44" fmla="*/ 31 w 53"/>
                <a:gd name="T45" fmla="*/ 27 h 53"/>
                <a:gd name="T46" fmla="*/ 36 w 53"/>
                <a:gd name="T47" fmla="*/ 30 h 53"/>
                <a:gd name="T48" fmla="*/ 38 w 53"/>
                <a:gd name="T49" fmla="*/ 34 h 53"/>
                <a:gd name="T50" fmla="*/ 38 w 53"/>
                <a:gd name="T51" fmla="*/ 36 h 53"/>
                <a:gd name="T52" fmla="*/ 38 w 53"/>
                <a:gd name="T53" fmla="*/ 39 h 53"/>
                <a:gd name="T54" fmla="*/ 38 w 53"/>
                <a:gd name="T55" fmla="*/ 40 h 53"/>
                <a:gd name="T56" fmla="*/ 38 w 53"/>
                <a:gd name="T57" fmla="*/ 40 h 53"/>
                <a:gd name="T58" fmla="*/ 33 w 53"/>
                <a:gd name="T59" fmla="*/ 40 h 53"/>
                <a:gd name="T60" fmla="*/ 33 w 53"/>
                <a:gd name="T61" fmla="*/ 40 h 53"/>
                <a:gd name="T62" fmla="*/ 33 w 53"/>
                <a:gd name="T63" fmla="*/ 40 h 53"/>
                <a:gd name="T64" fmla="*/ 33 w 53"/>
                <a:gd name="T65" fmla="*/ 39 h 53"/>
                <a:gd name="T66" fmla="*/ 33 w 53"/>
                <a:gd name="T67" fmla="*/ 37 h 53"/>
                <a:gd name="T68" fmla="*/ 30 w 53"/>
                <a:gd name="T69" fmla="*/ 30 h 53"/>
                <a:gd name="T70" fmla="*/ 25 w 53"/>
                <a:gd name="T71" fmla="*/ 29 h 53"/>
                <a:gd name="T72" fmla="*/ 21 w 53"/>
                <a:gd name="T73" fmla="*/ 29 h 53"/>
                <a:gd name="T74" fmla="*/ 21 w 53"/>
                <a:gd name="T75" fmla="*/ 40 h 53"/>
                <a:gd name="T76" fmla="*/ 16 w 53"/>
                <a:gd name="T77" fmla="*/ 40 h 53"/>
                <a:gd name="T78" fmla="*/ 16 w 53"/>
                <a:gd name="T79" fmla="*/ 12 h 53"/>
                <a:gd name="T80" fmla="*/ 26 w 53"/>
                <a:gd name="T81" fmla="*/ 12 h 53"/>
                <a:gd name="T82" fmla="*/ 31 w 53"/>
                <a:gd name="T83" fmla="*/ 16 h 53"/>
                <a:gd name="T84" fmla="*/ 25 w 53"/>
                <a:gd name="T85" fmla="*/ 15 h 53"/>
                <a:gd name="T86" fmla="*/ 21 w 53"/>
                <a:gd name="T87" fmla="*/ 15 h 53"/>
                <a:gd name="T88" fmla="*/ 21 w 53"/>
                <a:gd name="T89" fmla="*/ 26 h 53"/>
                <a:gd name="T90" fmla="*/ 25 w 53"/>
                <a:gd name="T91" fmla="*/ 26 h 53"/>
                <a:gd name="T92" fmla="*/ 30 w 53"/>
                <a:gd name="T93" fmla="*/ 25 h 53"/>
                <a:gd name="T94" fmla="*/ 33 w 53"/>
                <a:gd name="T95" fmla="*/ 20 h 53"/>
                <a:gd name="T96" fmla="*/ 31 w 53"/>
                <a:gd name="T9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53">
                  <a:moveTo>
                    <a:pt x="45" y="45"/>
                  </a:moveTo>
                  <a:cubicBezTo>
                    <a:pt x="40" y="50"/>
                    <a:pt x="34" y="53"/>
                    <a:pt x="26" y="53"/>
                  </a:cubicBezTo>
                  <a:cubicBezTo>
                    <a:pt x="19" y="53"/>
                    <a:pt x="13" y="50"/>
                    <a:pt x="8" y="45"/>
                  </a:cubicBezTo>
                  <a:cubicBezTo>
                    <a:pt x="2" y="40"/>
                    <a:pt x="0" y="33"/>
                    <a:pt x="0" y="26"/>
                  </a:cubicBezTo>
                  <a:cubicBezTo>
                    <a:pt x="0" y="19"/>
                    <a:pt x="3" y="13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4" y="0"/>
                    <a:pt x="40" y="2"/>
                    <a:pt x="45" y="7"/>
                  </a:cubicBezTo>
                  <a:cubicBezTo>
                    <a:pt x="50" y="13"/>
                    <a:pt x="53" y="19"/>
                    <a:pt x="53" y="26"/>
                  </a:cubicBezTo>
                  <a:cubicBezTo>
                    <a:pt x="53" y="33"/>
                    <a:pt x="50" y="40"/>
                    <a:pt x="45" y="45"/>
                  </a:cubicBezTo>
                  <a:close/>
                  <a:moveTo>
                    <a:pt x="10" y="10"/>
                  </a:moveTo>
                  <a:cubicBezTo>
                    <a:pt x="6" y="14"/>
                    <a:pt x="4" y="20"/>
                    <a:pt x="4" y="26"/>
                  </a:cubicBezTo>
                  <a:cubicBezTo>
                    <a:pt x="4" y="32"/>
                    <a:pt x="6" y="38"/>
                    <a:pt x="10" y="42"/>
                  </a:cubicBezTo>
                  <a:cubicBezTo>
                    <a:pt x="15" y="47"/>
                    <a:pt x="20" y="49"/>
                    <a:pt x="26" y="49"/>
                  </a:cubicBezTo>
                  <a:cubicBezTo>
                    <a:pt x="33" y="49"/>
                    <a:pt x="38" y="47"/>
                    <a:pt x="42" y="42"/>
                  </a:cubicBezTo>
                  <a:cubicBezTo>
                    <a:pt x="47" y="38"/>
                    <a:pt x="49" y="32"/>
                    <a:pt x="49" y="26"/>
                  </a:cubicBezTo>
                  <a:cubicBezTo>
                    <a:pt x="49" y="20"/>
                    <a:pt x="47" y="14"/>
                    <a:pt x="42" y="10"/>
                  </a:cubicBezTo>
                  <a:cubicBezTo>
                    <a:pt x="38" y="6"/>
                    <a:pt x="33" y="3"/>
                    <a:pt x="26" y="3"/>
                  </a:cubicBezTo>
                  <a:cubicBezTo>
                    <a:pt x="20" y="3"/>
                    <a:pt x="15" y="6"/>
                    <a:pt x="10" y="10"/>
                  </a:cubicBezTo>
                  <a:close/>
                  <a:moveTo>
                    <a:pt x="26" y="12"/>
                  </a:moveTo>
                  <a:cubicBezTo>
                    <a:pt x="29" y="12"/>
                    <a:pt x="32" y="12"/>
                    <a:pt x="34" y="13"/>
                  </a:cubicBezTo>
                  <a:cubicBezTo>
                    <a:pt x="37" y="14"/>
                    <a:pt x="38" y="16"/>
                    <a:pt x="38" y="20"/>
                  </a:cubicBezTo>
                  <a:cubicBezTo>
                    <a:pt x="38" y="22"/>
                    <a:pt x="37" y="24"/>
                    <a:pt x="35" y="26"/>
                  </a:cubicBezTo>
                  <a:cubicBezTo>
                    <a:pt x="34" y="26"/>
                    <a:pt x="33" y="27"/>
                    <a:pt x="31" y="27"/>
                  </a:cubicBezTo>
                  <a:cubicBezTo>
                    <a:pt x="33" y="27"/>
                    <a:pt x="35" y="28"/>
                    <a:pt x="36" y="30"/>
                  </a:cubicBezTo>
                  <a:cubicBezTo>
                    <a:pt x="37" y="31"/>
                    <a:pt x="38" y="33"/>
                    <a:pt x="38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8"/>
                    <a:pt x="38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3"/>
                    <a:pt x="32" y="31"/>
                    <a:pt x="30" y="30"/>
                  </a:cubicBezTo>
                  <a:cubicBezTo>
                    <a:pt x="29" y="29"/>
                    <a:pt x="27" y="29"/>
                    <a:pt x="25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26" y="12"/>
                  </a:lnTo>
                  <a:close/>
                  <a:moveTo>
                    <a:pt x="31" y="16"/>
                  </a:moveTo>
                  <a:cubicBezTo>
                    <a:pt x="30" y="15"/>
                    <a:pt x="28" y="15"/>
                    <a:pt x="25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6"/>
                    <a:pt x="29" y="25"/>
                    <a:pt x="30" y="25"/>
                  </a:cubicBezTo>
                  <a:cubicBezTo>
                    <a:pt x="32" y="24"/>
                    <a:pt x="33" y="23"/>
                    <a:pt x="33" y="20"/>
                  </a:cubicBezTo>
                  <a:cubicBezTo>
                    <a:pt x="33" y="18"/>
                    <a:pt x="33" y="17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6302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1295400"/>
            <a:ext cx="10058400" cy="4946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D8CE1C-FF86-4A67-8AA2-31C3C933AD8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296350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</p:spTree>
    <p:extLst>
      <p:ext uri="{BB962C8B-B14F-4D97-AF65-F5344CB8AC3E}">
        <p14:creationId xmlns:p14="http://schemas.microsoft.com/office/powerpoint/2010/main" val="90977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BF5D945-7FDF-43B0-B06C-7307AA24915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296350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</p:spTree>
    <p:extLst>
      <p:ext uri="{BB962C8B-B14F-4D97-AF65-F5344CB8AC3E}">
        <p14:creationId xmlns:p14="http://schemas.microsoft.com/office/powerpoint/2010/main" val="297990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4400" y="1295400"/>
            <a:ext cx="10058400" cy="242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AC57ED-BC50-4DAE-BC89-CC4BEFA06ACD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296350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/>
          </p:nvPr>
        </p:nvSpPr>
        <p:spPr>
          <a:xfrm>
            <a:off x="914400" y="3915211"/>
            <a:ext cx="10058400" cy="23010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69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473672" y="5308092"/>
            <a:ext cx="8939861" cy="823764"/>
          </a:xfrm>
        </p:spPr>
        <p:txBody>
          <a:bodyPr>
            <a:normAutofit/>
          </a:bodyPr>
          <a:lstStyle>
            <a:lvl1pPr marL="0" indent="0">
              <a:buNone/>
              <a:defRPr sz="1300"/>
            </a:lvl1pPr>
          </a:lstStyle>
          <a:p>
            <a:pPr lvl="0"/>
            <a:r>
              <a:rPr lang="en-US" dirty="0"/>
              <a:t>Click to add a photo caption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D8CE1C-FF86-4A67-8AA2-31C3C933AD8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296350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1473672" y="855677"/>
            <a:ext cx="8939861" cy="39880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3672" y="5016614"/>
            <a:ext cx="8939861" cy="29147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D10836-1D3F-4185-92A5-C82FE22243E0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399" y="6296350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914403" y="1300294"/>
            <a:ext cx="4826000" cy="4890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>
          <a:xfrm>
            <a:off x="6146803" y="1300294"/>
            <a:ext cx="4826000" cy="48907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/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7D10836-1D3F-4185-92A5-C82FE22243E0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399" y="6296350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914403" y="2657452"/>
            <a:ext cx="4826000" cy="3533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/>
          </p:nvPr>
        </p:nvSpPr>
        <p:spPr>
          <a:xfrm>
            <a:off x="6146803" y="2657452"/>
            <a:ext cx="4826000" cy="3533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914401" y="1295400"/>
            <a:ext cx="9935361" cy="9025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3" y="2271689"/>
            <a:ext cx="4826000" cy="385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a Subheading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6146803" y="2271689"/>
            <a:ext cx="4826000" cy="3857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add a Subheading</a:t>
            </a:r>
          </a:p>
        </p:txBody>
      </p:sp>
    </p:spTree>
    <p:extLst>
      <p:ext uri="{BB962C8B-B14F-4D97-AF65-F5344CB8AC3E}">
        <p14:creationId xmlns:p14="http://schemas.microsoft.com/office/powerpoint/2010/main" val="191581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1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Multiple Headings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3C6358-F442-4A47-B819-086BFE3F3542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21"/>
          </p:nvPr>
        </p:nvSpPr>
        <p:spPr>
          <a:xfrm>
            <a:off x="920045" y="1295400"/>
            <a:ext cx="4831643" cy="308998"/>
          </a:xfrm>
        </p:spPr>
        <p:txBody>
          <a:bodyPr>
            <a:normAutofit/>
          </a:bodyPr>
          <a:lstStyle>
            <a:lvl1pPr marL="0" indent="0" defTabSz="457200">
              <a:buFontTx/>
              <a:buNone/>
              <a:defRPr sz="1400" b="0" i="0">
                <a:solidFill>
                  <a:srgbClr val="3C3E3E"/>
                </a:solidFill>
                <a:latin typeface="+mj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/>
          </p:nvPr>
        </p:nvSpPr>
        <p:spPr>
          <a:xfrm>
            <a:off x="920045" y="1608742"/>
            <a:ext cx="4831643" cy="1891145"/>
          </a:xfrm>
        </p:spPr>
        <p:txBody>
          <a:bodyPr>
            <a:normAutofit/>
          </a:bodyPr>
          <a:lstStyle>
            <a:lvl1pPr defTabSz="457200">
              <a:defRPr sz="14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23"/>
          </p:nvPr>
        </p:nvSpPr>
        <p:spPr>
          <a:xfrm>
            <a:off x="914401" y="3723082"/>
            <a:ext cx="4831643" cy="308998"/>
          </a:xfrm>
        </p:spPr>
        <p:txBody>
          <a:bodyPr>
            <a:normAutofit/>
          </a:bodyPr>
          <a:lstStyle>
            <a:lvl1pPr marL="0" indent="0" defTabSz="457200">
              <a:buFontTx/>
              <a:buNone/>
              <a:defRPr sz="1400" b="0" i="0">
                <a:solidFill>
                  <a:srgbClr val="3C3E3E"/>
                </a:solidFill>
                <a:latin typeface="+mj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914401" y="4036424"/>
            <a:ext cx="4831643" cy="1891145"/>
          </a:xfrm>
        </p:spPr>
        <p:txBody>
          <a:bodyPr>
            <a:normAutofit/>
          </a:bodyPr>
          <a:lstStyle>
            <a:lvl1pPr defTabSz="457200">
              <a:defRPr sz="14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5"/>
          </p:nvPr>
        </p:nvSpPr>
        <p:spPr>
          <a:xfrm>
            <a:off x="6152444" y="3723082"/>
            <a:ext cx="4831643" cy="308998"/>
          </a:xfrm>
        </p:spPr>
        <p:txBody>
          <a:bodyPr>
            <a:normAutofit/>
          </a:bodyPr>
          <a:lstStyle>
            <a:lvl1pPr marL="0" indent="0" defTabSz="457200">
              <a:buFontTx/>
              <a:buNone/>
              <a:defRPr sz="1400" b="0" i="0">
                <a:solidFill>
                  <a:srgbClr val="3C3E3E"/>
                </a:solidFill>
                <a:latin typeface="+mj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6"/>
          </p:nvPr>
        </p:nvSpPr>
        <p:spPr>
          <a:xfrm>
            <a:off x="6152444" y="4036424"/>
            <a:ext cx="4831643" cy="1891145"/>
          </a:xfrm>
        </p:spPr>
        <p:txBody>
          <a:bodyPr>
            <a:normAutofit/>
          </a:bodyPr>
          <a:lstStyle>
            <a:lvl1pPr defTabSz="457200">
              <a:defRPr sz="14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7"/>
          </p:nvPr>
        </p:nvSpPr>
        <p:spPr>
          <a:xfrm>
            <a:off x="6152444" y="1295400"/>
            <a:ext cx="4831643" cy="308998"/>
          </a:xfrm>
        </p:spPr>
        <p:txBody>
          <a:bodyPr>
            <a:normAutofit/>
          </a:bodyPr>
          <a:lstStyle>
            <a:lvl1pPr marL="0" indent="0" defTabSz="457200">
              <a:buFontTx/>
              <a:buNone/>
              <a:defRPr sz="1400" b="0" i="0">
                <a:solidFill>
                  <a:srgbClr val="3C3E3E"/>
                </a:solidFill>
                <a:latin typeface="+mj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8"/>
          </p:nvPr>
        </p:nvSpPr>
        <p:spPr>
          <a:xfrm>
            <a:off x="6152444" y="1608742"/>
            <a:ext cx="4831643" cy="1891145"/>
          </a:xfrm>
        </p:spPr>
        <p:txBody>
          <a:bodyPr>
            <a:normAutofit/>
          </a:bodyPr>
          <a:lstStyle>
            <a:lvl1pPr defTabSz="457200">
              <a:defRPr sz="14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1pPr>
            <a:lvl2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2pPr>
            <a:lvl3pPr defTabSz="457200">
              <a:defRPr sz="1600" b="0" i="0">
                <a:solidFill>
                  <a:srgbClr val="3C3E3E"/>
                </a:solidFill>
                <a:latin typeface="+mn-lt"/>
                <a:ea typeface="Calibri" charset="0"/>
                <a:cs typeface="Calibri" charset="0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296350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</p:spTree>
    <p:extLst>
      <p:ext uri="{BB962C8B-B14F-4D97-AF65-F5344CB8AC3E}">
        <p14:creationId xmlns:p14="http://schemas.microsoft.com/office/powerpoint/2010/main" val="3540036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Graphic/Caption Ar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2" y="6292886"/>
            <a:ext cx="10231967" cy="110800"/>
          </a:xfrm>
        </p:spPr>
        <p:txBody>
          <a:bodyPr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aseline="0"/>
            </a:lvl1pPr>
          </a:lstStyle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data source. Format “Source:  Your source” (without quotation marks). Box will expand automatically for multiple lines. Won’t show if blank.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158C793-74B9-47F4-A3B1-731DD76D2205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914403" y="1302920"/>
            <a:ext cx="2133600" cy="15375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r>
              <a:rPr lang="en-US" dirty="0"/>
              <a:t>Click to add photo or graphic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160187" y="1302920"/>
            <a:ext cx="2580216" cy="15375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4" hasCustomPrompt="1"/>
          </p:nvPr>
        </p:nvSpPr>
        <p:spPr>
          <a:xfrm>
            <a:off x="6146803" y="1302920"/>
            <a:ext cx="2133600" cy="15375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r>
              <a:rPr lang="en-US" dirty="0"/>
              <a:t>Click to add photo or graphic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8392587" y="1302920"/>
            <a:ext cx="2580216" cy="153755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6" hasCustomPrompt="1"/>
          </p:nvPr>
        </p:nvSpPr>
        <p:spPr>
          <a:xfrm>
            <a:off x="914403" y="2916675"/>
            <a:ext cx="2133600" cy="15375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r>
              <a:rPr lang="en-US" dirty="0"/>
              <a:t>Click to add photo or graphic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160187" y="2916675"/>
            <a:ext cx="2580216" cy="15375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6146803" y="2916675"/>
            <a:ext cx="2133600" cy="15375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r>
              <a:rPr lang="en-US" dirty="0"/>
              <a:t>Click to add photo or graphic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8392587" y="2916675"/>
            <a:ext cx="2580216" cy="15375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0" hasCustomPrompt="1"/>
          </p:nvPr>
        </p:nvSpPr>
        <p:spPr>
          <a:xfrm>
            <a:off x="914403" y="4530432"/>
            <a:ext cx="2133600" cy="16020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r>
              <a:rPr lang="en-US" dirty="0"/>
              <a:t>Click to add photo or graphic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160187" y="4530432"/>
            <a:ext cx="2580216" cy="16020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 dirty="0"/>
              <a:t>Click to add photo caption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2" hasCustomPrompt="1"/>
          </p:nvPr>
        </p:nvSpPr>
        <p:spPr>
          <a:xfrm>
            <a:off x="6146803" y="4530432"/>
            <a:ext cx="2133600" cy="16020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r>
              <a:rPr lang="en-US" dirty="0"/>
              <a:t>Click to add photo or graphic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8392587" y="4530432"/>
            <a:ext cx="2580216" cy="160201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00"/>
            </a:lvl1pPr>
          </a:lstStyle>
          <a:p>
            <a:pPr lvl="0"/>
            <a:r>
              <a:rPr lang="en-US" dirty="0"/>
              <a:t>Click to add photo caption</a:t>
            </a:r>
          </a:p>
        </p:txBody>
      </p:sp>
    </p:spTree>
    <p:extLst>
      <p:ext uri="{BB962C8B-B14F-4D97-AF65-F5344CB8AC3E}">
        <p14:creationId xmlns:p14="http://schemas.microsoft.com/office/powerpoint/2010/main" val="2480382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685801"/>
            <a:ext cx="10058400" cy="572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91D3B1-D9FD-4AC5-B5FD-3E9B6F089105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4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0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4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7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3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65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40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ECF48-ADD0-4B81-8D54-E7CE1E2659A6}" type="datetimeFigureOut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6197-0A4F-4200-96D4-966C415864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8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2" y="694906"/>
            <a:ext cx="10159068" cy="409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95401"/>
            <a:ext cx="10058403" cy="5114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582401" y="0"/>
            <a:ext cx="6096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3C3E3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4402" y="6490538"/>
            <a:ext cx="10058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9720864" y="6571644"/>
            <a:ext cx="802075" cy="13395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E98A0B-3468-4B6F-9B82-FC11662E4D95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914401" y="6571644"/>
            <a:ext cx="8806464" cy="13395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Synovus PowerPoint Template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10522939" y="6571644"/>
            <a:ext cx="449864" cy="13395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Demi" panose="020B0703020102020204" pitchFamily="34" charset="0"/>
              </a:defRPr>
            </a:lvl1pPr>
          </a:lstStyle>
          <a:p>
            <a:fld id="{EA6A5D38-418B-4A48-B32F-0231458F41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14402" y="6490538"/>
            <a:ext cx="100584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9520202" y="253915"/>
            <a:ext cx="1532468" cy="209550"/>
            <a:chOff x="6887494" y="1377450"/>
            <a:chExt cx="1149351" cy="209550"/>
          </a:xfrm>
          <a:solidFill>
            <a:srgbClr val="E61E24"/>
          </a:solidFill>
        </p:grpSpPr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6887494" y="1377450"/>
              <a:ext cx="1111250" cy="209550"/>
            </a:xfrm>
            <a:custGeom>
              <a:avLst/>
              <a:gdLst>
                <a:gd name="T0" fmla="*/ 1643 w 1718"/>
                <a:gd name="T1" fmla="*/ 167 h 319"/>
                <a:gd name="T2" fmla="*/ 1687 w 1718"/>
                <a:gd name="T3" fmla="*/ 127 h 319"/>
                <a:gd name="T4" fmla="*/ 1631 w 1718"/>
                <a:gd name="T5" fmla="*/ 60 h 319"/>
                <a:gd name="T6" fmla="*/ 1679 w 1718"/>
                <a:gd name="T7" fmla="*/ 255 h 319"/>
                <a:gd name="T8" fmla="*/ 1544 w 1718"/>
                <a:gd name="T9" fmla="*/ 244 h 319"/>
                <a:gd name="T10" fmla="*/ 1227 w 1718"/>
                <a:gd name="T11" fmla="*/ 123 h 319"/>
                <a:gd name="T12" fmla="*/ 1289 w 1718"/>
                <a:gd name="T13" fmla="*/ 108 h 319"/>
                <a:gd name="T14" fmla="*/ 1502 w 1718"/>
                <a:gd name="T15" fmla="*/ 223 h 319"/>
                <a:gd name="T16" fmla="*/ 1535 w 1718"/>
                <a:gd name="T17" fmla="*/ 85 h 319"/>
                <a:gd name="T18" fmla="*/ 1442 w 1718"/>
                <a:gd name="T19" fmla="*/ 85 h 319"/>
                <a:gd name="T20" fmla="*/ 1474 w 1718"/>
                <a:gd name="T21" fmla="*/ 223 h 319"/>
                <a:gd name="T22" fmla="*/ 1338 w 1718"/>
                <a:gd name="T23" fmla="*/ 108 h 319"/>
                <a:gd name="T24" fmla="*/ 1367 w 1718"/>
                <a:gd name="T25" fmla="*/ 67 h 319"/>
                <a:gd name="T26" fmla="*/ 1181 w 1718"/>
                <a:gd name="T27" fmla="*/ 85 h 319"/>
                <a:gd name="T28" fmla="*/ 1077 w 1718"/>
                <a:gd name="T29" fmla="*/ 110 h 319"/>
                <a:gd name="T30" fmla="*/ 1106 w 1718"/>
                <a:gd name="T31" fmla="*/ 67 h 319"/>
                <a:gd name="T32" fmla="*/ 994 w 1718"/>
                <a:gd name="T33" fmla="*/ 85 h 319"/>
                <a:gd name="T34" fmla="*/ 1142 w 1718"/>
                <a:gd name="T35" fmla="*/ 314 h 319"/>
                <a:gd name="T36" fmla="*/ 869 w 1718"/>
                <a:gd name="T37" fmla="*/ 83 h 319"/>
                <a:gd name="T38" fmla="*/ 787 w 1718"/>
                <a:gd name="T39" fmla="*/ 189 h 319"/>
                <a:gd name="T40" fmla="*/ 1003 w 1718"/>
                <a:gd name="T41" fmla="*/ 189 h 319"/>
                <a:gd name="T42" fmla="*/ 419 w 1718"/>
                <a:gd name="T43" fmla="*/ 121 h 319"/>
                <a:gd name="T44" fmla="*/ 494 w 1718"/>
                <a:gd name="T45" fmla="*/ 108 h 319"/>
                <a:gd name="T46" fmla="*/ 461 w 1718"/>
                <a:gd name="T47" fmla="*/ 295 h 319"/>
                <a:gd name="T48" fmla="*/ 554 w 1718"/>
                <a:gd name="T49" fmla="*/ 295 h 319"/>
                <a:gd name="T50" fmla="*/ 521 w 1718"/>
                <a:gd name="T51" fmla="*/ 128 h 319"/>
                <a:gd name="T52" fmla="*/ 706 w 1718"/>
                <a:gd name="T53" fmla="*/ 116 h 319"/>
                <a:gd name="T54" fmla="*/ 739 w 1718"/>
                <a:gd name="T55" fmla="*/ 67 h 319"/>
                <a:gd name="T56" fmla="*/ 653 w 1718"/>
                <a:gd name="T57" fmla="*/ 86 h 319"/>
                <a:gd name="T58" fmla="*/ 537 w 1718"/>
                <a:gd name="T59" fmla="*/ 67 h 319"/>
                <a:gd name="T60" fmla="*/ 377 w 1718"/>
                <a:gd name="T61" fmla="*/ 85 h 319"/>
                <a:gd name="T62" fmla="*/ 299 w 1718"/>
                <a:gd name="T63" fmla="*/ 109 h 319"/>
                <a:gd name="T64" fmla="*/ 324 w 1718"/>
                <a:gd name="T65" fmla="*/ 67 h 319"/>
                <a:gd name="T66" fmla="*/ 213 w 1718"/>
                <a:gd name="T67" fmla="*/ 85 h 319"/>
                <a:gd name="T68" fmla="*/ 310 w 1718"/>
                <a:gd name="T69" fmla="*/ 270 h 319"/>
                <a:gd name="T70" fmla="*/ 278 w 1718"/>
                <a:gd name="T71" fmla="*/ 312 h 319"/>
                <a:gd name="T72" fmla="*/ 378 w 1718"/>
                <a:gd name="T73" fmla="*/ 293 h 319"/>
                <a:gd name="T74" fmla="*/ 419 w 1718"/>
                <a:gd name="T75" fmla="*/ 121 h 319"/>
                <a:gd name="T76" fmla="*/ 121 w 1718"/>
                <a:gd name="T77" fmla="*/ 136 h 319"/>
                <a:gd name="T78" fmla="*/ 172 w 1718"/>
                <a:gd name="T79" fmla="*/ 85 h 319"/>
                <a:gd name="T80" fmla="*/ 103 w 1718"/>
                <a:gd name="T81" fmla="*/ 0 h 319"/>
                <a:gd name="T82" fmla="*/ 168 w 1718"/>
                <a:gd name="T83" fmla="*/ 241 h 319"/>
                <a:gd name="T84" fmla="*/ 5 w 1718"/>
                <a:gd name="T85" fmla="*/ 223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18" h="319">
                  <a:moveTo>
                    <a:pt x="1625" y="319"/>
                  </a:moveTo>
                  <a:cubicBezTo>
                    <a:pt x="1680" y="319"/>
                    <a:pt x="1718" y="290"/>
                    <a:pt x="1718" y="240"/>
                  </a:cubicBezTo>
                  <a:cubicBezTo>
                    <a:pt x="1718" y="193"/>
                    <a:pt x="1681" y="178"/>
                    <a:pt x="1643" y="167"/>
                  </a:cubicBezTo>
                  <a:cubicBezTo>
                    <a:pt x="1601" y="155"/>
                    <a:pt x="1582" y="149"/>
                    <a:pt x="1582" y="121"/>
                  </a:cubicBezTo>
                  <a:cubicBezTo>
                    <a:pt x="1582" y="97"/>
                    <a:pt x="1599" y="83"/>
                    <a:pt x="1629" y="83"/>
                  </a:cubicBezTo>
                  <a:cubicBezTo>
                    <a:pt x="1660" y="83"/>
                    <a:pt x="1678" y="97"/>
                    <a:pt x="1687" y="127"/>
                  </a:cubicBezTo>
                  <a:cubicBezTo>
                    <a:pt x="1703" y="127"/>
                    <a:pt x="1703" y="127"/>
                    <a:pt x="1703" y="127"/>
                  </a:cubicBezTo>
                  <a:cubicBezTo>
                    <a:pt x="1703" y="75"/>
                    <a:pt x="1703" y="75"/>
                    <a:pt x="1703" y="75"/>
                  </a:cubicBezTo>
                  <a:cubicBezTo>
                    <a:pt x="1685" y="67"/>
                    <a:pt x="1659" y="60"/>
                    <a:pt x="1631" y="60"/>
                  </a:cubicBezTo>
                  <a:cubicBezTo>
                    <a:pt x="1578" y="60"/>
                    <a:pt x="1542" y="88"/>
                    <a:pt x="1542" y="136"/>
                  </a:cubicBezTo>
                  <a:cubicBezTo>
                    <a:pt x="1542" y="184"/>
                    <a:pt x="1580" y="198"/>
                    <a:pt x="1617" y="209"/>
                  </a:cubicBezTo>
                  <a:cubicBezTo>
                    <a:pt x="1660" y="221"/>
                    <a:pt x="1679" y="228"/>
                    <a:pt x="1679" y="255"/>
                  </a:cubicBezTo>
                  <a:cubicBezTo>
                    <a:pt x="1679" y="281"/>
                    <a:pt x="1659" y="296"/>
                    <a:pt x="1626" y="296"/>
                  </a:cubicBezTo>
                  <a:cubicBezTo>
                    <a:pt x="1592" y="296"/>
                    <a:pt x="1570" y="279"/>
                    <a:pt x="1560" y="244"/>
                  </a:cubicBezTo>
                  <a:cubicBezTo>
                    <a:pt x="1544" y="244"/>
                    <a:pt x="1544" y="244"/>
                    <a:pt x="1544" y="244"/>
                  </a:cubicBezTo>
                  <a:cubicBezTo>
                    <a:pt x="1544" y="300"/>
                    <a:pt x="1544" y="300"/>
                    <a:pt x="1544" y="300"/>
                  </a:cubicBezTo>
                  <a:cubicBezTo>
                    <a:pt x="1562" y="310"/>
                    <a:pt x="1591" y="319"/>
                    <a:pt x="1625" y="319"/>
                  </a:cubicBezTo>
                  <a:moveTo>
                    <a:pt x="1227" y="123"/>
                  </a:moveTo>
                  <a:cubicBezTo>
                    <a:pt x="1240" y="93"/>
                    <a:pt x="1248" y="84"/>
                    <a:pt x="1265" y="84"/>
                  </a:cubicBezTo>
                  <a:cubicBezTo>
                    <a:pt x="1267" y="84"/>
                    <a:pt x="1267" y="84"/>
                    <a:pt x="1267" y="84"/>
                  </a:cubicBezTo>
                  <a:cubicBezTo>
                    <a:pt x="1283" y="84"/>
                    <a:pt x="1289" y="93"/>
                    <a:pt x="1289" y="108"/>
                  </a:cubicBezTo>
                  <a:cubicBezTo>
                    <a:pt x="1289" y="220"/>
                    <a:pt x="1289" y="220"/>
                    <a:pt x="1289" y="220"/>
                  </a:cubicBezTo>
                  <a:cubicBezTo>
                    <a:pt x="1289" y="283"/>
                    <a:pt x="1333" y="319"/>
                    <a:pt x="1404" y="319"/>
                  </a:cubicBezTo>
                  <a:cubicBezTo>
                    <a:pt x="1462" y="319"/>
                    <a:pt x="1502" y="282"/>
                    <a:pt x="1502" y="223"/>
                  </a:cubicBezTo>
                  <a:cubicBezTo>
                    <a:pt x="1502" y="119"/>
                    <a:pt x="1502" y="119"/>
                    <a:pt x="1502" y="119"/>
                  </a:cubicBezTo>
                  <a:cubicBezTo>
                    <a:pt x="1502" y="96"/>
                    <a:pt x="1510" y="88"/>
                    <a:pt x="1527" y="86"/>
                  </a:cubicBezTo>
                  <a:cubicBezTo>
                    <a:pt x="1535" y="85"/>
                    <a:pt x="1535" y="85"/>
                    <a:pt x="1535" y="85"/>
                  </a:cubicBezTo>
                  <a:cubicBezTo>
                    <a:pt x="1535" y="67"/>
                    <a:pt x="1535" y="67"/>
                    <a:pt x="1535" y="67"/>
                  </a:cubicBezTo>
                  <a:cubicBezTo>
                    <a:pt x="1442" y="67"/>
                    <a:pt x="1442" y="67"/>
                    <a:pt x="1442" y="67"/>
                  </a:cubicBezTo>
                  <a:cubicBezTo>
                    <a:pt x="1442" y="85"/>
                    <a:pt x="1442" y="85"/>
                    <a:pt x="1442" y="85"/>
                  </a:cubicBezTo>
                  <a:cubicBezTo>
                    <a:pt x="1449" y="86"/>
                    <a:pt x="1449" y="86"/>
                    <a:pt x="1449" y="86"/>
                  </a:cubicBezTo>
                  <a:cubicBezTo>
                    <a:pt x="1467" y="88"/>
                    <a:pt x="1474" y="96"/>
                    <a:pt x="1474" y="119"/>
                  </a:cubicBezTo>
                  <a:cubicBezTo>
                    <a:pt x="1474" y="223"/>
                    <a:pt x="1474" y="223"/>
                    <a:pt x="1474" y="223"/>
                  </a:cubicBezTo>
                  <a:cubicBezTo>
                    <a:pt x="1474" y="269"/>
                    <a:pt x="1446" y="292"/>
                    <a:pt x="1406" y="292"/>
                  </a:cubicBezTo>
                  <a:cubicBezTo>
                    <a:pt x="1366" y="292"/>
                    <a:pt x="1338" y="269"/>
                    <a:pt x="1338" y="223"/>
                  </a:cubicBezTo>
                  <a:cubicBezTo>
                    <a:pt x="1338" y="108"/>
                    <a:pt x="1338" y="108"/>
                    <a:pt x="1338" y="108"/>
                  </a:cubicBezTo>
                  <a:cubicBezTo>
                    <a:pt x="1338" y="93"/>
                    <a:pt x="1344" y="87"/>
                    <a:pt x="1356" y="86"/>
                  </a:cubicBezTo>
                  <a:cubicBezTo>
                    <a:pt x="1367" y="85"/>
                    <a:pt x="1367" y="85"/>
                    <a:pt x="1367" y="85"/>
                  </a:cubicBezTo>
                  <a:cubicBezTo>
                    <a:pt x="1367" y="67"/>
                    <a:pt x="1367" y="67"/>
                    <a:pt x="1367" y="67"/>
                  </a:cubicBezTo>
                  <a:cubicBezTo>
                    <a:pt x="1173" y="67"/>
                    <a:pt x="1173" y="67"/>
                    <a:pt x="1173" y="67"/>
                  </a:cubicBezTo>
                  <a:cubicBezTo>
                    <a:pt x="1173" y="85"/>
                    <a:pt x="1173" y="85"/>
                    <a:pt x="1173" y="85"/>
                  </a:cubicBezTo>
                  <a:cubicBezTo>
                    <a:pt x="1181" y="85"/>
                    <a:pt x="1181" y="85"/>
                    <a:pt x="1181" y="85"/>
                  </a:cubicBezTo>
                  <a:cubicBezTo>
                    <a:pt x="1201" y="87"/>
                    <a:pt x="1208" y="99"/>
                    <a:pt x="1199" y="119"/>
                  </a:cubicBezTo>
                  <a:cubicBezTo>
                    <a:pt x="1140" y="257"/>
                    <a:pt x="1140" y="257"/>
                    <a:pt x="1140" y="257"/>
                  </a:cubicBezTo>
                  <a:cubicBezTo>
                    <a:pt x="1077" y="110"/>
                    <a:pt x="1077" y="110"/>
                    <a:pt x="1077" y="110"/>
                  </a:cubicBezTo>
                  <a:cubicBezTo>
                    <a:pt x="1071" y="96"/>
                    <a:pt x="1077" y="87"/>
                    <a:pt x="1094" y="86"/>
                  </a:cubicBezTo>
                  <a:cubicBezTo>
                    <a:pt x="1106" y="85"/>
                    <a:pt x="1106" y="85"/>
                    <a:pt x="1106" y="85"/>
                  </a:cubicBezTo>
                  <a:cubicBezTo>
                    <a:pt x="1106" y="67"/>
                    <a:pt x="1106" y="67"/>
                    <a:pt x="1106" y="67"/>
                  </a:cubicBezTo>
                  <a:cubicBezTo>
                    <a:pt x="987" y="67"/>
                    <a:pt x="987" y="67"/>
                    <a:pt x="987" y="67"/>
                  </a:cubicBezTo>
                  <a:cubicBezTo>
                    <a:pt x="987" y="85"/>
                    <a:pt x="987" y="85"/>
                    <a:pt x="987" y="85"/>
                  </a:cubicBezTo>
                  <a:cubicBezTo>
                    <a:pt x="994" y="85"/>
                    <a:pt x="994" y="85"/>
                    <a:pt x="994" y="85"/>
                  </a:cubicBezTo>
                  <a:cubicBezTo>
                    <a:pt x="1009" y="87"/>
                    <a:pt x="1014" y="91"/>
                    <a:pt x="1024" y="113"/>
                  </a:cubicBezTo>
                  <a:cubicBezTo>
                    <a:pt x="1114" y="314"/>
                    <a:pt x="1114" y="314"/>
                    <a:pt x="1114" y="314"/>
                  </a:cubicBezTo>
                  <a:cubicBezTo>
                    <a:pt x="1142" y="314"/>
                    <a:pt x="1142" y="314"/>
                    <a:pt x="1142" y="314"/>
                  </a:cubicBezTo>
                  <a:lnTo>
                    <a:pt x="1227" y="123"/>
                  </a:lnTo>
                  <a:close/>
                  <a:moveTo>
                    <a:pt x="787" y="189"/>
                  </a:moveTo>
                  <a:cubicBezTo>
                    <a:pt x="787" y="130"/>
                    <a:pt x="813" y="83"/>
                    <a:pt x="869" y="83"/>
                  </a:cubicBezTo>
                  <a:cubicBezTo>
                    <a:pt x="924" y="83"/>
                    <a:pt x="950" y="130"/>
                    <a:pt x="950" y="190"/>
                  </a:cubicBezTo>
                  <a:cubicBezTo>
                    <a:pt x="950" y="249"/>
                    <a:pt x="924" y="296"/>
                    <a:pt x="869" y="296"/>
                  </a:cubicBezTo>
                  <a:cubicBezTo>
                    <a:pt x="814" y="296"/>
                    <a:pt x="787" y="249"/>
                    <a:pt x="787" y="189"/>
                  </a:cubicBezTo>
                  <a:moveTo>
                    <a:pt x="735" y="190"/>
                  </a:moveTo>
                  <a:cubicBezTo>
                    <a:pt x="735" y="264"/>
                    <a:pt x="790" y="319"/>
                    <a:pt x="869" y="319"/>
                  </a:cubicBezTo>
                  <a:cubicBezTo>
                    <a:pt x="947" y="319"/>
                    <a:pt x="1003" y="264"/>
                    <a:pt x="1003" y="189"/>
                  </a:cubicBezTo>
                  <a:cubicBezTo>
                    <a:pt x="1003" y="115"/>
                    <a:pt x="947" y="60"/>
                    <a:pt x="869" y="60"/>
                  </a:cubicBezTo>
                  <a:cubicBezTo>
                    <a:pt x="791" y="60"/>
                    <a:pt x="735" y="115"/>
                    <a:pt x="735" y="190"/>
                  </a:cubicBezTo>
                  <a:moveTo>
                    <a:pt x="419" y="121"/>
                  </a:moveTo>
                  <a:cubicBezTo>
                    <a:pt x="436" y="92"/>
                    <a:pt x="446" y="84"/>
                    <a:pt x="465" y="84"/>
                  </a:cubicBezTo>
                  <a:cubicBezTo>
                    <a:pt x="468" y="84"/>
                    <a:pt x="468" y="84"/>
                    <a:pt x="468" y="84"/>
                  </a:cubicBezTo>
                  <a:cubicBezTo>
                    <a:pt x="486" y="84"/>
                    <a:pt x="494" y="93"/>
                    <a:pt x="494" y="108"/>
                  </a:cubicBezTo>
                  <a:cubicBezTo>
                    <a:pt x="494" y="263"/>
                    <a:pt x="494" y="263"/>
                    <a:pt x="494" y="263"/>
                  </a:cubicBezTo>
                  <a:cubicBezTo>
                    <a:pt x="494" y="284"/>
                    <a:pt x="486" y="291"/>
                    <a:pt x="468" y="293"/>
                  </a:cubicBezTo>
                  <a:cubicBezTo>
                    <a:pt x="461" y="295"/>
                    <a:pt x="461" y="295"/>
                    <a:pt x="461" y="295"/>
                  </a:cubicBezTo>
                  <a:cubicBezTo>
                    <a:pt x="461" y="312"/>
                    <a:pt x="461" y="312"/>
                    <a:pt x="461" y="312"/>
                  </a:cubicBezTo>
                  <a:cubicBezTo>
                    <a:pt x="554" y="312"/>
                    <a:pt x="554" y="312"/>
                    <a:pt x="554" y="312"/>
                  </a:cubicBezTo>
                  <a:cubicBezTo>
                    <a:pt x="554" y="295"/>
                    <a:pt x="554" y="295"/>
                    <a:pt x="554" y="295"/>
                  </a:cubicBezTo>
                  <a:cubicBezTo>
                    <a:pt x="547" y="293"/>
                    <a:pt x="547" y="293"/>
                    <a:pt x="547" y="293"/>
                  </a:cubicBezTo>
                  <a:cubicBezTo>
                    <a:pt x="529" y="291"/>
                    <a:pt x="521" y="284"/>
                    <a:pt x="521" y="263"/>
                  </a:cubicBezTo>
                  <a:cubicBezTo>
                    <a:pt x="521" y="128"/>
                    <a:pt x="521" y="128"/>
                    <a:pt x="521" y="128"/>
                  </a:cubicBezTo>
                  <a:cubicBezTo>
                    <a:pt x="678" y="314"/>
                    <a:pt x="678" y="314"/>
                    <a:pt x="678" y="314"/>
                  </a:cubicBezTo>
                  <a:cubicBezTo>
                    <a:pt x="706" y="314"/>
                    <a:pt x="706" y="314"/>
                    <a:pt x="706" y="314"/>
                  </a:cubicBezTo>
                  <a:cubicBezTo>
                    <a:pt x="706" y="116"/>
                    <a:pt x="706" y="116"/>
                    <a:pt x="706" y="116"/>
                  </a:cubicBezTo>
                  <a:cubicBezTo>
                    <a:pt x="706" y="95"/>
                    <a:pt x="714" y="88"/>
                    <a:pt x="731" y="86"/>
                  </a:cubicBezTo>
                  <a:cubicBezTo>
                    <a:pt x="739" y="85"/>
                    <a:pt x="739" y="85"/>
                    <a:pt x="739" y="85"/>
                  </a:cubicBezTo>
                  <a:cubicBezTo>
                    <a:pt x="739" y="67"/>
                    <a:pt x="739" y="67"/>
                    <a:pt x="739" y="67"/>
                  </a:cubicBezTo>
                  <a:cubicBezTo>
                    <a:pt x="646" y="67"/>
                    <a:pt x="646" y="67"/>
                    <a:pt x="646" y="67"/>
                  </a:cubicBezTo>
                  <a:cubicBezTo>
                    <a:pt x="646" y="85"/>
                    <a:pt x="646" y="85"/>
                    <a:pt x="646" y="85"/>
                  </a:cubicBezTo>
                  <a:cubicBezTo>
                    <a:pt x="653" y="86"/>
                    <a:pt x="653" y="86"/>
                    <a:pt x="653" y="86"/>
                  </a:cubicBezTo>
                  <a:cubicBezTo>
                    <a:pt x="670" y="88"/>
                    <a:pt x="678" y="95"/>
                    <a:pt x="678" y="116"/>
                  </a:cubicBezTo>
                  <a:cubicBezTo>
                    <a:pt x="678" y="239"/>
                    <a:pt x="678" y="239"/>
                    <a:pt x="678" y="239"/>
                  </a:cubicBezTo>
                  <a:cubicBezTo>
                    <a:pt x="537" y="67"/>
                    <a:pt x="537" y="67"/>
                    <a:pt x="537" y="67"/>
                  </a:cubicBezTo>
                  <a:cubicBezTo>
                    <a:pt x="369" y="67"/>
                    <a:pt x="369" y="67"/>
                    <a:pt x="369" y="67"/>
                  </a:cubicBezTo>
                  <a:cubicBezTo>
                    <a:pt x="369" y="85"/>
                    <a:pt x="369" y="85"/>
                    <a:pt x="369" y="85"/>
                  </a:cubicBezTo>
                  <a:cubicBezTo>
                    <a:pt x="377" y="85"/>
                    <a:pt x="377" y="85"/>
                    <a:pt x="377" y="85"/>
                  </a:cubicBezTo>
                  <a:cubicBezTo>
                    <a:pt x="397" y="87"/>
                    <a:pt x="403" y="97"/>
                    <a:pt x="390" y="117"/>
                  </a:cubicBezTo>
                  <a:cubicBezTo>
                    <a:pt x="347" y="187"/>
                    <a:pt x="347" y="187"/>
                    <a:pt x="347" y="187"/>
                  </a:cubicBezTo>
                  <a:cubicBezTo>
                    <a:pt x="299" y="109"/>
                    <a:pt x="299" y="109"/>
                    <a:pt x="299" y="109"/>
                  </a:cubicBezTo>
                  <a:cubicBezTo>
                    <a:pt x="291" y="95"/>
                    <a:pt x="296" y="87"/>
                    <a:pt x="312" y="86"/>
                  </a:cubicBezTo>
                  <a:cubicBezTo>
                    <a:pt x="324" y="85"/>
                    <a:pt x="324" y="85"/>
                    <a:pt x="324" y="85"/>
                  </a:cubicBezTo>
                  <a:cubicBezTo>
                    <a:pt x="324" y="67"/>
                    <a:pt x="324" y="67"/>
                    <a:pt x="324" y="67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13" y="85"/>
                    <a:pt x="213" y="85"/>
                    <a:pt x="213" y="85"/>
                  </a:cubicBezTo>
                  <a:cubicBezTo>
                    <a:pt x="228" y="87"/>
                    <a:pt x="231" y="92"/>
                    <a:pt x="245" y="112"/>
                  </a:cubicBezTo>
                  <a:cubicBezTo>
                    <a:pt x="310" y="216"/>
                    <a:pt x="310" y="216"/>
                    <a:pt x="310" y="216"/>
                  </a:cubicBezTo>
                  <a:cubicBezTo>
                    <a:pt x="310" y="270"/>
                    <a:pt x="310" y="270"/>
                    <a:pt x="310" y="270"/>
                  </a:cubicBezTo>
                  <a:cubicBezTo>
                    <a:pt x="310" y="286"/>
                    <a:pt x="303" y="292"/>
                    <a:pt x="290" y="293"/>
                  </a:cubicBezTo>
                  <a:cubicBezTo>
                    <a:pt x="278" y="295"/>
                    <a:pt x="278" y="295"/>
                    <a:pt x="278" y="295"/>
                  </a:cubicBezTo>
                  <a:cubicBezTo>
                    <a:pt x="278" y="312"/>
                    <a:pt x="278" y="312"/>
                    <a:pt x="278" y="312"/>
                  </a:cubicBezTo>
                  <a:cubicBezTo>
                    <a:pt x="389" y="312"/>
                    <a:pt x="389" y="312"/>
                    <a:pt x="389" y="312"/>
                  </a:cubicBezTo>
                  <a:cubicBezTo>
                    <a:pt x="389" y="295"/>
                    <a:pt x="389" y="295"/>
                    <a:pt x="389" y="295"/>
                  </a:cubicBezTo>
                  <a:cubicBezTo>
                    <a:pt x="378" y="293"/>
                    <a:pt x="378" y="293"/>
                    <a:pt x="378" y="293"/>
                  </a:cubicBezTo>
                  <a:cubicBezTo>
                    <a:pt x="365" y="292"/>
                    <a:pt x="359" y="286"/>
                    <a:pt x="359" y="270"/>
                  </a:cubicBezTo>
                  <a:cubicBezTo>
                    <a:pt x="359" y="216"/>
                    <a:pt x="359" y="216"/>
                    <a:pt x="359" y="216"/>
                  </a:cubicBezTo>
                  <a:lnTo>
                    <a:pt x="419" y="121"/>
                  </a:lnTo>
                  <a:close/>
                  <a:moveTo>
                    <a:pt x="102" y="319"/>
                  </a:moveTo>
                  <a:cubicBezTo>
                    <a:pt x="167" y="319"/>
                    <a:pt x="211" y="284"/>
                    <a:pt x="211" y="223"/>
                  </a:cubicBezTo>
                  <a:cubicBezTo>
                    <a:pt x="211" y="167"/>
                    <a:pt x="167" y="150"/>
                    <a:pt x="121" y="136"/>
                  </a:cubicBezTo>
                  <a:cubicBezTo>
                    <a:pt x="72" y="120"/>
                    <a:pt x="43" y="110"/>
                    <a:pt x="43" y="74"/>
                  </a:cubicBezTo>
                  <a:cubicBezTo>
                    <a:pt x="43" y="44"/>
                    <a:pt x="64" y="25"/>
                    <a:pt x="102" y="25"/>
                  </a:cubicBezTo>
                  <a:cubicBezTo>
                    <a:pt x="140" y="25"/>
                    <a:pt x="158" y="41"/>
                    <a:pt x="172" y="85"/>
                  </a:cubicBezTo>
                  <a:cubicBezTo>
                    <a:pt x="189" y="85"/>
                    <a:pt x="189" y="85"/>
                    <a:pt x="189" y="85"/>
                  </a:cubicBezTo>
                  <a:cubicBezTo>
                    <a:pt x="189" y="17"/>
                    <a:pt x="189" y="17"/>
                    <a:pt x="189" y="17"/>
                  </a:cubicBezTo>
                  <a:cubicBezTo>
                    <a:pt x="167" y="7"/>
                    <a:pt x="140" y="0"/>
                    <a:pt x="103" y="0"/>
                  </a:cubicBezTo>
                  <a:cubicBezTo>
                    <a:pt x="41" y="0"/>
                    <a:pt x="0" y="34"/>
                    <a:pt x="0" y="92"/>
                  </a:cubicBezTo>
                  <a:cubicBezTo>
                    <a:pt x="0" y="150"/>
                    <a:pt x="45" y="167"/>
                    <a:pt x="91" y="182"/>
                  </a:cubicBezTo>
                  <a:cubicBezTo>
                    <a:pt x="140" y="197"/>
                    <a:pt x="168" y="206"/>
                    <a:pt x="168" y="241"/>
                  </a:cubicBezTo>
                  <a:cubicBezTo>
                    <a:pt x="168" y="275"/>
                    <a:pt x="146" y="295"/>
                    <a:pt x="104" y="295"/>
                  </a:cubicBezTo>
                  <a:cubicBezTo>
                    <a:pt x="61" y="295"/>
                    <a:pt x="37" y="273"/>
                    <a:pt x="22" y="223"/>
                  </a:cubicBezTo>
                  <a:cubicBezTo>
                    <a:pt x="5" y="223"/>
                    <a:pt x="5" y="223"/>
                    <a:pt x="5" y="223"/>
                  </a:cubicBezTo>
                  <a:cubicBezTo>
                    <a:pt x="5" y="296"/>
                    <a:pt x="5" y="296"/>
                    <a:pt x="5" y="296"/>
                  </a:cubicBezTo>
                  <a:cubicBezTo>
                    <a:pt x="25" y="308"/>
                    <a:pt x="60" y="319"/>
                    <a:pt x="102" y="3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8003507" y="1418725"/>
              <a:ext cx="33338" cy="34925"/>
            </a:xfrm>
            <a:custGeom>
              <a:avLst/>
              <a:gdLst>
                <a:gd name="T0" fmla="*/ 45 w 53"/>
                <a:gd name="T1" fmla="*/ 45 h 53"/>
                <a:gd name="T2" fmla="*/ 26 w 53"/>
                <a:gd name="T3" fmla="*/ 53 h 53"/>
                <a:gd name="T4" fmla="*/ 8 w 53"/>
                <a:gd name="T5" fmla="*/ 45 h 53"/>
                <a:gd name="T6" fmla="*/ 0 w 53"/>
                <a:gd name="T7" fmla="*/ 26 h 53"/>
                <a:gd name="T8" fmla="*/ 8 w 53"/>
                <a:gd name="T9" fmla="*/ 7 h 53"/>
                <a:gd name="T10" fmla="*/ 26 w 53"/>
                <a:gd name="T11" fmla="*/ 0 h 53"/>
                <a:gd name="T12" fmla="*/ 45 w 53"/>
                <a:gd name="T13" fmla="*/ 7 h 53"/>
                <a:gd name="T14" fmla="*/ 53 w 53"/>
                <a:gd name="T15" fmla="*/ 26 h 53"/>
                <a:gd name="T16" fmla="*/ 45 w 53"/>
                <a:gd name="T17" fmla="*/ 45 h 53"/>
                <a:gd name="T18" fmla="*/ 10 w 53"/>
                <a:gd name="T19" fmla="*/ 10 h 53"/>
                <a:gd name="T20" fmla="*/ 4 w 53"/>
                <a:gd name="T21" fmla="*/ 26 h 53"/>
                <a:gd name="T22" fmla="*/ 10 w 53"/>
                <a:gd name="T23" fmla="*/ 42 h 53"/>
                <a:gd name="T24" fmla="*/ 26 w 53"/>
                <a:gd name="T25" fmla="*/ 49 h 53"/>
                <a:gd name="T26" fmla="*/ 42 w 53"/>
                <a:gd name="T27" fmla="*/ 42 h 53"/>
                <a:gd name="T28" fmla="*/ 49 w 53"/>
                <a:gd name="T29" fmla="*/ 26 h 53"/>
                <a:gd name="T30" fmla="*/ 42 w 53"/>
                <a:gd name="T31" fmla="*/ 10 h 53"/>
                <a:gd name="T32" fmla="*/ 26 w 53"/>
                <a:gd name="T33" fmla="*/ 3 h 53"/>
                <a:gd name="T34" fmla="*/ 10 w 53"/>
                <a:gd name="T35" fmla="*/ 10 h 53"/>
                <a:gd name="T36" fmla="*/ 26 w 53"/>
                <a:gd name="T37" fmla="*/ 12 h 53"/>
                <a:gd name="T38" fmla="*/ 34 w 53"/>
                <a:gd name="T39" fmla="*/ 13 h 53"/>
                <a:gd name="T40" fmla="*/ 38 w 53"/>
                <a:gd name="T41" fmla="*/ 20 h 53"/>
                <a:gd name="T42" fmla="*/ 35 w 53"/>
                <a:gd name="T43" fmla="*/ 26 h 53"/>
                <a:gd name="T44" fmla="*/ 31 w 53"/>
                <a:gd name="T45" fmla="*/ 27 h 53"/>
                <a:gd name="T46" fmla="*/ 36 w 53"/>
                <a:gd name="T47" fmla="*/ 30 h 53"/>
                <a:gd name="T48" fmla="*/ 38 w 53"/>
                <a:gd name="T49" fmla="*/ 34 h 53"/>
                <a:gd name="T50" fmla="*/ 38 w 53"/>
                <a:gd name="T51" fmla="*/ 36 h 53"/>
                <a:gd name="T52" fmla="*/ 38 w 53"/>
                <a:gd name="T53" fmla="*/ 39 h 53"/>
                <a:gd name="T54" fmla="*/ 38 w 53"/>
                <a:gd name="T55" fmla="*/ 40 h 53"/>
                <a:gd name="T56" fmla="*/ 38 w 53"/>
                <a:gd name="T57" fmla="*/ 40 h 53"/>
                <a:gd name="T58" fmla="*/ 33 w 53"/>
                <a:gd name="T59" fmla="*/ 40 h 53"/>
                <a:gd name="T60" fmla="*/ 33 w 53"/>
                <a:gd name="T61" fmla="*/ 40 h 53"/>
                <a:gd name="T62" fmla="*/ 33 w 53"/>
                <a:gd name="T63" fmla="*/ 40 h 53"/>
                <a:gd name="T64" fmla="*/ 33 w 53"/>
                <a:gd name="T65" fmla="*/ 39 h 53"/>
                <a:gd name="T66" fmla="*/ 33 w 53"/>
                <a:gd name="T67" fmla="*/ 37 h 53"/>
                <a:gd name="T68" fmla="*/ 30 w 53"/>
                <a:gd name="T69" fmla="*/ 30 h 53"/>
                <a:gd name="T70" fmla="*/ 25 w 53"/>
                <a:gd name="T71" fmla="*/ 29 h 53"/>
                <a:gd name="T72" fmla="*/ 21 w 53"/>
                <a:gd name="T73" fmla="*/ 29 h 53"/>
                <a:gd name="T74" fmla="*/ 21 w 53"/>
                <a:gd name="T75" fmla="*/ 40 h 53"/>
                <a:gd name="T76" fmla="*/ 16 w 53"/>
                <a:gd name="T77" fmla="*/ 40 h 53"/>
                <a:gd name="T78" fmla="*/ 16 w 53"/>
                <a:gd name="T79" fmla="*/ 12 h 53"/>
                <a:gd name="T80" fmla="*/ 26 w 53"/>
                <a:gd name="T81" fmla="*/ 12 h 53"/>
                <a:gd name="T82" fmla="*/ 31 w 53"/>
                <a:gd name="T83" fmla="*/ 16 h 53"/>
                <a:gd name="T84" fmla="*/ 25 w 53"/>
                <a:gd name="T85" fmla="*/ 15 h 53"/>
                <a:gd name="T86" fmla="*/ 21 w 53"/>
                <a:gd name="T87" fmla="*/ 15 h 53"/>
                <a:gd name="T88" fmla="*/ 21 w 53"/>
                <a:gd name="T89" fmla="*/ 26 h 53"/>
                <a:gd name="T90" fmla="*/ 25 w 53"/>
                <a:gd name="T91" fmla="*/ 26 h 53"/>
                <a:gd name="T92" fmla="*/ 30 w 53"/>
                <a:gd name="T93" fmla="*/ 25 h 53"/>
                <a:gd name="T94" fmla="*/ 33 w 53"/>
                <a:gd name="T95" fmla="*/ 20 h 53"/>
                <a:gd name="T96" fmla="*/ 31 w 53"/>
                <a:gd name="T97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" h="53">
                  <a:moveTo>
                    <a:pt x="45" y="45"/>
                  </a:moveTo>
                  <a:cubicBezTo>
                    <a:pt x="40" y="50"/>
                    <a:pt x="34" y="53"/>
                    <a:pt x="26" y="53"/>
                  </a:cubicBezTo>
                  <a:cubicBezTo>
                    <a:pt x="19" y="53"/>
                    <a:pt x="13" y="50"/>
                    <a:pt x="8" y="45"/>
                  </a:cubicBezTo>
                  <a:cubicBezTo>
                    <a:pt x="2" y="40"/>
                    <a:pt x="0" y="33"/>
                    <a:pt x="0" y="26"/>
                  </a:cubicBezTo>
                  <a:cubicBezTo>
                    <a:pt x="0" y="19"/>
                    <a:pt x="3" y="13"/>
                    <a:pt x="8" y="7"/>
                  </a:cubicBezTo>
                  <a:cubicBezTo>
                    <a:pt x="13" y="2"/>
                    <a:pt x="19" y="0"/>
                    <a:pt x="26" y="0"/>
                  </a:cubicBezTo>
                  <a:cubicBezTo>
                    <a:pt x="34" y="0"/>
                    <a:pt x="40" y="2"/>
                    <a:pt x="45" y="7"/>
                  </a:cubicBezTo>
                  <a:cubicBezTo>
                    <a:pt x="50" y="13"/>
                    <a:pt x="53" y="19"/>
                    <a:pt x="53" y="26"/>
                  </a:cubicBezTo>
                  <a:cubicBezTo>
                    <a:pt x="53" y="33"/>
                    <a:pt x="50" y="40"/>
                    <a:pt x="45" y="45"/>
                  </a:cubicBezTo>
                  <a:close/>
                  <a:moveTo>
                    <a:pt x="10" y="10"/>
                  </a:moveTo>
                  <a:cubicBezTo>
                    <a:pt x="6" y="14"/>
                    <a:pt x="4" y="20"/>
                    <a:pt x="4" y="26"/>
                  </a:cubicBezTo>
                  <a:cubicBezTo>
                    <a:pt x="4" y="32"/>
                    <a:pt x="6" y="38"/>
                    <a:pt x="10" y="42"/>
                  </a:cubicBezTo>
                  <a:cubicBezTo>
                    <a:pt x="15" y="47"/>
                    <a:pt x="20" y="49"/>
                    <a:pt x="26" y="49"/>
                  </a:cubicBezTo>
                  <a:cubicBezTo>
                    <a:pt x="33" y="49"/>
                    <a:pt x="38" y="47"/>
                    <a:pt x="42" y="42"/>
                  </a:cubicBezTo>
                  <a:cubicBezTo>
                    <a:pt x="47" y="38"/>
                    <a:pt x="49" y="32"/>
                    <a:pt x="49" y="26"/>
                  </a:cubicBezTo>
                  <a:cubicBezTo>
                    <a:pt x="49" y="20"/>
                    <a:pt x="47" y="14"/>
                    <a:pt x="42" y="10"/>
                  </a:cubicBezTo>
                  <a:cubicBezTo>
                    <a:pt x="38" y="6"/>
                    <a:pt x="33" y="3"/>
                    <a:pt x="26" y="3"/>
                  </a:cubicBezTo>
                  <a:cubicBezTo>
                    <a:pt x="20" y="3"/>
                    <a:pt x="15" y="6"/>
                    <a:pt x="10" y="10"/>
                  </a:cubicBezTo>
                  <a:close/>
                  <a:moveTo>
                    <a:pt x="26" y="12"/>
                  </a:moveTo>
                  <a:cubicBezTo>
                    <a:pt x="29" y="12"/>
                    <a:pt x="32" y="12"/>
                    <a:pt x="34" y="13"/>
                  </a:cubicBezTo>
                  <a:cubicBezTo>
                    <a:pt x="37" y="14"/>
                    <a:pt x="38" y="16"/>
                    <a:pt x="38" y="20"/>
                  </a:cubicBezTo>
                  <a:cubicBezTo>
                    <a:pt x="38" y="22"/>
                    <a:pt x="37" y="24"/>
                    <a:pt x="35" y="26"/>
                  </a:cubicBezTo>
                  <a:cubicBezTo>
                    <a:pt x="34" y="26"/>
                    <a:pt x="33" y="27"/>
                    <a:pt x="31" y="27"/>
                  </a:cubicBezTo>
                  <a:cubicBezTo>
                    <a:pt x="33" y="27"/>
                    <a:pt x="35" y="28"/>
                    <a:pt x="36" y="30"/>
                  </a:cubicBezTo>
                  <a:cubicBezTo>
                    <a:pt x="37" y="31"/>
                    <a:pt x="38" y="33"/>
                    <a:pt x="38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8"/>
                    <a:pt x="38" y="39"/>
                  </a:cubicBezTo>
                  <a:cubicBezTo>
                    <a:pt x="38" y="39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3"/>
                    <a:pt x="32" y="31"/>
                    <a:pt x="30" y="30"/>
                  </a:cubicBezTo>
                  <a:cubicBezTo>
                    <a:pt x="29" y="29"/>
                    <a:pt x="27" y="29"/>
                    <a:pt x="25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12"/>
                    <a:pt x="16" y="12"/>
                    <a:pt x="16" y="12"/>
                  </a:cubicBezTo>
                  <a:lnTo>
                    <a:pt x="26" y="12"/>
                  </a:lnTo>
                  <a:close/>
                  <a:moveTo>
                    <a:pt x="31" y="16"/>
                  </a:moveTo>
                  <a:cubicBezTo>
                    <a:pt x="30" y="15"/>
                    <a:pt x="28" y="15"/>
                    <a:pt x="25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7" y="26"/>
                    <a:pt x="29" y="25"/>
                    <a:pt x="30" y="25"/>
                  </a:cubicBezTo>
                  <a:cubicBezTo>
                    <a:pt x="32" y="24"/>
                    <a:pt x="33" y="23"/>
                    <a:pt x="33" y="20"/>
                  </a:cubicBezTo>
                  <a:cubicBezTo>
                    <a:pt x="33" y="18"/>
                    <a:pt x="33" y="17"/>
                    <a:pt x="31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4698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168275" indent="-168275" algn="l" defTabSz="914400" rtl="0" eaLnBrk="1" latinLnBrk="0" hangingPunct="1">
        <a:lnSpc>
          <a:spcPct val="110000"/>
        </a:lnSpc>
        <a:spcBef>
          <a:spcPts val="800"/>
        </a:spcBef>
        <a:buClr>
          <a:schemeClr val="tx2"/>
        </a:buClr>
        <a:buSzPct val="100000"/>
        <a:buFont typeface="Wingdings 2" panose="05020102010507070707" pitchFamily="18" charset="2"/>
        <a:buChar char="¡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68275" algn="l" defTabSz="914400" rtl="0" eaLnBrk="1" latinLnBrk="0" hangingPunct="1">
        <a:lnSpc>
          <a:spcPct val="110000"/>
        </a:lnSpc>
        <a:spcBef>
          <a:spcPts val="800"/>
        </a:spcBef>
        <a:buClr>
          <a:schemeClr val="bg1">
            <a:lumMod val="65000"/>
          </a:schemeClr>
        </a:buClr>
        <a:buSzPct val="100000"/>
        <a:buFont typeface="Wingdings 2" panose="05020102010507070707" pitchFamily="18" charset="2"/>
        <a:buChar char="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60425" indent="-176213" algn="l" defTabSz="914400" rtl="0" eaLnBrk="1" latinLnBrk="0" hangingPunct="1">
        <a:lnSpc>
          <a:spcPct val="110000"/>
        </a:lnSpc>
        <a:spcBef>
          <a:spcPts val="800"/>
        </a:spcBef>
        <a:buClr>
          <a:schemeClr val="bg1">
            <a:lumMod val="65000"/>
          </a:schemeClr>
        </a:buClr>
        <a:buSzPct val="100000"/>
        <a:buFont typeface="Wingdings 2" panose="05020102010507070707" pitchFamily="18" charset="2"/>
        <a:buChar char="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198563" indent="-168275" algn="l" defTabSz="914400" rtl="0" eaLnBrk="1" latinLnBrk="0" hangingPunct="1">
        <a:lnSpc>
          <a:spcPct val="110000"/>
        </a:lnSpc>
        <a:spcBef>
          <a:spcPts val="800"/>
        </a:spcBef>
        <a:buClr>
          <a:schemeClr val="bg1">
            <a:lumMod val="65000"/>
          </a:schemeClr>
        </a:buClr>
        <a:buSzPct val="100000"/>
        <a:buFont typeface="Wingdings 2" panose="05020102010507070707" pitchFamily="18" charset="2"/>
        <a:buChar char="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4638" indent="-168275" algn="l" defTabSz="914400" rtl="0" eaLnBrk="1" latinLnBrk="0" hangingPunct="1">
        <a:lnSpc>
          <a:spcPct val="110000"/>
        </a:lnSpc>
        <a:spcBef>
          <a:spcPts val="800"/>
        </a:spcBef>
        <a:buClr>
          <a:schemeClr val="bg1">
            <a:lumMod val="65000"/>
          </a:schemeClr>
        </a:buClr>
        <a:buSzPct val="100000"/>
        <a:buFont typeface="Wingdings 2" panose="05020102010507070707" pitchFamily="18" charset="2"/>
        <a:buChar char="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432">
          <p15:clr>
            <a:srgbClr val="F26B43"/>
          </p15:clr>
        </p15:guide>
        <p15:guide id="1" pos="432">
          <p15:clr>
            <a:srgbClr val="F26B43"/>
          </p15:clr>
        </p15:guide>
        <p15:guide id="2" pos="5184">
          <p15:clr>
            <a:srgbClr val="F26B43"/>
          </p15:clr>
        </p15:guide>
        <p15:guide id="3" pos="5472">
          <p15:clr>
            <a:srgbClr val="F26B43"/>
          </p15:clr>
        </p15:guide>
        <p15:guide id="4" orient="horz" pos="4224">
          <p15:clr>
            <a:srgbClr val="F26B43"/>
          </p15:clr>
        </p15:guide>
        <p15:guide id="5" orient="horz" pos="816">
          <p15:clr>
            <a:srgbClr val="F26B43"/>
          </p15:clr>
        </p15:guide>
        <p15:guide id="6" orient="horz" pos="4036">
          <p15:clr>
            <a:srgbClr val="F26B43"/>
          </p15:clr>
        </p15:guide>
        <p15:guide id="7" pos="2808">
          <p15:clr>
            <a:srgbClr val="F26B43"/>
          </p15:clr>
        </p15:guide>
        <p15:guide id="8" pos="2712">
          <p15:clr>
            <a:srgbClr val="F26B43"/>
          </p15:clr>
        </p15:guide>
        <p15:guide id="9" pos="29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s.anygator.com/search/401k+retiremen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reesvg.org/wooden-stool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investopedia.com/terms/s/stretch-ira.asp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squeakymarmot/37944300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A244D6-5A3F-4FFA-A799-77575ED23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  <a:latin typeface="Daytona" panose="020B0604030500040204" pitchFamily="34" charset="0"/>
              </a:rPr>
              <a:t>The Demise of the Stretch IRA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D6F2E-64FA-447D-988C-943FD461F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1" y="5381624"/>
            <a:ext cx="3905250" cy="947457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latin typeface="Daytona" panose="020B0604030500040204" pitchFamily="34" charset="0"/>
              </a:rPr>
              <a:t>Kristen E. Archer, CTFA, CISP</a:t>
            </a:r>
          </a:p>
          <a:p>
            <a:pPr algn="l"/>
            <a:r>
              <a:rPr lang="en-US" sz="1600" dirty="0">
                <a:latin typeface="Daytona" panose="020B0604030500040204" pitchFamily="34" charset="0"/>
              </a:rPr>
              <a:t>Synovus Trust Company, N.A.</a:t>
            </a:r>
          </a:p>
        </p:txBody>
      </p:sp>
    </p:spTree>
    <p:extLst>
      <p:ext uri="{BB962C8B-B14F-4D97-AF65-F5344CB8AC3E}">
        <p14:creationId xmlns:p14="http://schemas.microsoft.com/office/powerpoint/2010/main" val="10431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C73B1-B46C-4908-8E06-F3FFB2B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Beneficiary/Successor Beneficiary in a Post SECURE Act World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CC0EE-8E31-4443-9B33-F2013FFC9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62416"/>
          </a:xfrm>
        </p:spPr>
        <p:txBody>
          <a:bodyPr/>
          <a:lstStyle/>
          <a:p>
            <a:r>
              <a:rPr lang="en-US" dirty="0"/>
              <a:t>	Pros</a:t>
            </a:r>
          </a:p>
        </p:txBody>
      </p:sp>
      <p:pic>
        <p:nvPicPr>
          <p:cNvPr id="9" name="Content Placeholder 8" descr="Young school girl hand on face">
            <a:extLst>
              <a:ext uri="{FF2B5EF4-FFF2-40B4-BE49-F238E27FC236}">
                <a16:creationId xmlns:a16="http://schemas.microsoft.com/office/drawing/2014/main" id="{7E35B721-7AEC-4A9E-9516-510F7D8EC8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197" y="2243579"/>
            <a:ext cx="107971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386D8-1DDF-4C23-8625-2C7E8BECE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62416"/>
          </a:xfrm>
        </p:spPr>
        <p:txBody>
          <a:bodyPr/>
          <a:lstStyle/>
          <a:p>
            <a:pPr algn="ctr"/>
            <a:r>
              <a:rPr lang="en-US" dirty="0"/>
              <a:t>Cons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D3FB3F9-2D1F-40D8-99EF-7DD62FD25A3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0859356"/>
              </p:ext>
            </p:extLst>
          </p:nvPr>
        </p:nvGraphicFramePr>
        <p:xfrm>
          <a:off x="5671802" y="2270158"/>
          <a:ext cx="6183983" cy="3658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415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BFDA-9DD5-4481-81AE-4972F4ED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3800" b="1" dirty="0"/>
              <a:t>Why is the 10 Year Rule Problematic?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538A1F4-9D10-4D7B-BF86-87874BA984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24121"/>
              </p:ext>
            </p:extLst>
          </p:nvPr>
        </p:nvGraphicFramePr>
        <p:xfrm>
          <a:off x="97654" y="1988597"/>
          <a:ext cx="11839504" cy="418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04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view of the earth from space&#10;&#10;Description automatically generated with low confidence">
            <a:extLst>
              <a:ext uri="{FF2B5EF4-FFF2-40B4-BE49-F238E27FC236}">
                <a16:creationId xmlns:a16="http://schemas.microsoft.com/office/drawing/2014/main" id="{6FBC925B-5D7F-4657-80AB-65AFF6B2B8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5578" r="28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44BC7-2CD4-4527-AD67-53D26A098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Strategies to help minimize the taxman’s impact and transfer wealth in the post-SECURE Act world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096B06-DBA9-488E-A53D-EEC85AF03D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928145"/>
              </p:ext>
            </p:extLst>
          </p:nvPr>
        </p:nvGraphicFramePr>
        <p:xfrm>
          <a:off x="328475" y="1606858"/>
          <a:ext cx="11487704" cy="488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7289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F0AED851-54B9-4765-92D2-F0BE443BE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512B17-2141-4028-B99E-C424DD69A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2944090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EC5C9-B5A6-4E63-95F1-32CA6C686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195" y="4887256"/>
            <a:ext cx="4036333" cy="1709849"/>
          </a:xfrm>
        </p:spPr>
        <p:txBody>
          <a:bodyPr anchor="b">
            <a:normAutofit/>
          </a:bodyPr>
          <a:lstStyle/>
          <a:p>
            <a:pPr algn="r"/>
            <a:r>
              <a:rPr lang="en-US" sz="1200" dirty="0"/>
              <a:t>kristenarcher@synovus.com</a:t>
            </a:r>
          </a:p>
          <a:p>
            <a:pPr algn="r"/>
            <a:r>
              <a:rPr lang="en-US" sz="1200" dirty="0"/>
              <a:t>(706) 644-3764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6" descr="Question mark">
            <a:extLst>
              <a:ext uri="{FF2B5EF4-FFF2-40B4-BE49-F238E27FC236}">
                <a16:creationId xmlns:a16="http://schemas.microsoft.com/office/drawing/2014/main" id="{CAFA9CF8-11ED-4373-BE18-5ED5C9D37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612" y="666728"/>
            <a:ext cx="5465791" cy="5465791"/>
          </a:xfrm>
          <a:prstGeom prst="rect">
            <a:avLst/>
          </a:prstGeom>
        </p:spPr>
      </p:pic>
      <p:grpSp>
        <p:nvGrpSpPr>
          <p:cNvPr id="24" name="Group 1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724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Information contained herein was obtained from sources believed to be reliable; however, we cannot guarantee its accuracy or completeness.  The information, analysis and opinions expressed herein are for general and educational purposes only, and do not constitute investment, legal, tax or professional advice.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Opinions expressed are those of the presenter and do not represent those of Synovus Trust Company, N.A. or its affiliates.  Opinions expressed are subject to change without notice.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Trust services for Synovus are provided through Synovus Trust Company, N.A. Investment products and services </a:t>
            </a:r>
            <a:r>
              <a:rPr lang="en-US" b="1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are not FDIC insured, are not deposits of or other obligations of Synovus Bank, are not guaranteed by Synovus Bank, and involve investment risk, including possible loss of principal invested. </a:t>
            </a:r>
            <a:r>
              <a:rPr lang="en-US" dirty="0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Past performance is not a guarantee of future results. This is not a solicitation to buy or sell any securities or mutual fund nor should it be construed as investment advice.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204D-BF0E-495C-9E51-4F9126E95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48640"/>
            <a:ext cx="4121369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SECURE</a:t>
            </a:r>
            <a:r>
              <a:rPr lang="en-US" sz="5400" dirty="0"/>
              <a:t> Act</a:t>
            </a:r>
            <a:br>
              <a:rPr lang="en-US" sz="5400" dirty="0"/>
            </a:br>
            <a:r>
              <a:rPr lang="en-US" sz="1400" dirty="0"/>
              <a:t>Bipartisan bill signed 12/2019</a:t>
            </a:r>
            <a:br>
              <a:rPr lang="en-US" sz="1400" dirty="0"/>
            </a:br>
            <a:r>
              <a:rPr lang="en-US" sz="1400" dirty="0"/>
              <a:t>Effective January 1, 2020</a:t>
            </a:r>
            <a:br>
              <a:rPr lang="en-US" sz="1400" dirty="0"/>
            </a:br>
            <a:endParaRPr lang="en-US" sz="54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5832B5-F634-4DEF-83A9-78EF56B7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66366"/>
            <a:ext cx="3200987" cy="587229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S</a:t>
            </a:r>
            <a:r>
              <a:rPr lang="en-US" sz="3000" dirty="0"/>
              <a:t>etting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E</a:t>
            </a:r>
            <a:r>
              <a:rPr lang="en-US" sz="3000" dirty="0"/>
              <a:t>very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C</a:t>
            </a:r>
            <a:r>
              <a:rPr lang="en-US" sz="3000" dirty="0"/>
              <a:t>ommunity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U</a:t>
            </a:r>
            <a:r>
              <a:rPr lang="en-US" sz="3000" dirty="0"/>
              <a:t>p for </a:t>
            </a:r>
          </a:p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R</a:t>
            </a:r>
            <a:r>
              <a:rPr lang="en-US" sz="3000" dirty="0"/>
              <a:t>etirement</a:t>
            </a:r>
          </a:p>
          <a:p>
            <a:pPr marL="0" indent="0">
              <a:buNone/>
            </a:pPr>
            <a:r>
              <a:rPr lang="en-US" sz="7800" dirty="0">
                <a:solidFill>
                  <a:srgbClr val="FF0000"/>
                </a:solidFill>
              </a:rPr>
              <a:t>E</a:t>
            </a:r>
            <a:r>
              <a:rPr lang="en-US" sz="3000" dirty="0"/>
              <a:t>nhancement</a:t>
            </a:r>
          </a:p>
        </p:txBody>
      </p:sp>
    </p:spTree>
    <p:extLst>
      <p:ext uri="{BB962C8B-B14F-4D97-AF65-F5344CB8AC3E}">
        <p14:creationId xmlns:p14="http://schemas.microsoft.com/office/powerpoint/2010/main" val="421627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t, letter, calendar&#10;&#10;Description automatically generated">
            <a:extLst>
              <a:ext uri="{FF2B5EF4-FFF2-40B4-BE49-F238E27FC236}">
                <a16:creationId xmlns:a16="http://schemas.microsoft.com/office/drawing/2014/main" id="{D27F86F7-60DB-4B20-BBA9-408ED76AC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124" r="14878" b="3"/>
          <a:stretch/>
        </p:blipFill>
        <p:spPr>
          <a:xfrm>
            <a:off x="422356" y="3296617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C1713D9-FD98-41EA-AE4B-041CF6A509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3" b="3"/>
          <a:stretch/>
        </p:blipFill>
        <p:spPr>
          <a:xfrm>
            <a:off x="422356" y="31028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4833E-5CE1-4416-A408-7547C293B050}"/>
              </a:ext>
            </a:extLst>
          </p:cNvPr>
          <p:cNvSpPr txBox="1"/>
          <p:nvPr/>
        </p:nvSpPr>
        <p:spPr>
          <a:xfrm>
            <a:off x="4184542" y="1219200"/>
            <a:ext cx="7363990" cy="4083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three-legged stool of retirement has broken. 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Troubled US Retirement System (Social Security) has been widely acknowledged to be insufficient.</a:t>
            </a:r>
          </a:p>
          <a:p>
            <a:pPr marL="1143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Most workers need to supplement Social Security with personal savings.</a:t>
            </a:r>
          </a:p>
          <a:p>
            <a:pPr marL="1143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Drafted to address Americans’ difficulty in saving for retirement.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Significant legislation that changed retirement savings protocol that positively affecting IRA owners, QRP (401k) participants, and employers.   </a:t>
            </a:r>
          </a:p>
        </p:txBody>
      </p:sp>
    </p:spTree>
    <p:extLst>
      <p:ext uri="{BB962C8B-B14F-4D97-AF65-F5344CB8AC3E}">
        <p14:creationId xmlns:p14="http://schemas.microsoft.com/office/powerpoint/2010/main" val="320111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0BDDB0-1EAD-4B13-87DC-FE161879C44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TAKEAWAYS for IRAs: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FA56F0B6-89EB-484B-9F25-FF6D3C406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814822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193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7739-E32B-4805-901E-9D7E3DF9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 Effects to the IRA Owner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FC71-C72D-471C-BC67-72F47AF4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4898"/>
          </a:xfrm>
        </p:spPr>
        <p:txBody>
          <a:bodyPr/>
          <a:lstStyle/>
          <a:p>
            <a:r>
              <a:rPr lang="en-US" dirty="0"/>
              <a:t>PROS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FD233-B063-4D8E-B2DD-CB08FC910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76061"/>
            <a:ext cx="5157787" cy="3210339"/>
          </a:xfrm>
        </p:spPr>
        <p:txBody>
          <a:bodyPr/>
          <a:lstStyle/>
          <a:p>
            <a:r>
              <a:rPr lang="en-US" dirty="0"/>
              <a:t>Continue to make contributions, if eligible</a:t>
            </a:r>
          </a:p>
          <a:p>
            <a:r>
              <a:rPr lang="en-US" dirty="0"/>
              <a:t>Delay RMD until 72</a:t>
            </a:r>
          </a:p>
          <a:p>
            <a:r>
              <a:rPr lang="en-US" dirty="0"/>
              <a:t>Additional early distribution penalty free exemption</a:t>
            </a:r>
          </a:p>
          <a:p>
            <a:r>
              <a:rPr lang="en-US" dirty="0"/>
              <a:t>QCDs continue to be allowed beginning at age 70 ½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42E48-3DA5-49E1-8595-D5F7FEF81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4898"/>
          </a:xfrm>
        </p:spPr>
        <p:txBody>
          <a:bodyPr/>
          <a:lstStyle/>
          <a:p>
            <a:pPr algn="r"/>
            <a:r>
              <a:rPr lang="en-US" dirty="0"/>
              <a:t>CONS</a:t>
            </a:r>
          </a:p>
        </p:txBody>
      </p:sp>
      <p:pic>
        <p:nvPicPr>
          <p:cNvPr id="9" name="Content Placeholder 8" descr="Businessman raising hands">
            <a:extLst>
              <a:ext uri="{FF2B5EF4-FFF2-40B4-BE49-F238E27FC236}">
                <a16:creationId xmlns:a16="http://schemas.microsoft.com/office/drawing/2014/main" id="{4844C44A-427A-4AAD-B062-E3F667481A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51" y="1495277"/>
            <a:ext cx="1762886" cy="386744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88F3E4-7C98-4D8B-8D5F-C8BDD9B3D2A6}"/>
              </a:ext>
            </a:extLst>
          </p:cNvPr>
          <p:cNvSpPr txBox="1"/>
          <p:nvPr/>
        </p:nvSpPr>
        <p:spPr>
          <a:xfrm>
            <a:off x="1911055" y="5846543"/>
            <a:ext cx="8173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SECURE Act allows for an IRA owner to contribute longer, grow investments longer, and continue to withdraw tax-free for charitable giving.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49689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7BD3BF-8F7D-4D28-92BE-9EB207DD2B5F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0" i="0">
              <a:effectLst/>
            </a:endParaRPr>
          </a:p>
          <a:p>
            <a:pPr marL="1143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Retirement savings protocols are estimated to total $15.7 billion in lost revenue.</a:t>
            </a:r>
            <a:endParaRPr lang="en-US" sz="200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marL="1143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</a:t>
            </a:r>
            <a:r>
              <a:rPr lang="en-US" sz="2000" b="0" i="0" dirty="0">
                <a:effectLst/>
              </a:rPr>
              <a:t>o pay for these changes, the government removed the </a:t>
            </a:r>
            <a:r>
              <a:rPr lang="en-US" sz="2000" b="0" i="0" u="sng" dirty="0">
                <a:effectLst/>
                <a:hlinkClick r:id="rId2"/>
              </a:rPr>
              <a:t>stretch IRA</a:t>
            </a:r>
            <a:r>
              <a:rPr lang="en-US" sz="2000" b="0" i="0" dirty="0">
                <a:effectLst/>
              </a:rPr>
              <a:t> estate-planning strategy that permitted non-spouse beneficiaries of IRAs to spread disbursements from the inherited money over their lifetime. The new limit is within 10 years of the death of the original account holder</a:t>
            </a:r>
            <a:endParaRPr lang="en-US" sz="2000" b="0" i="0">
              <a:effectLst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of a city&#10;&#10;Description automatically generated with low confidence">
            <a:extLst>
              <a:ext uri="{FF2B5EF4-FFF2-40B4-BE49-F238E27FC236}">
                <a16:creationId xmlns:a16="http://schemas.microsoft.com/office/drawing/2014/main" id="{CCF150C5-C653-4B5B-8442-17005B727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36" r="2199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4D977-F6D6-4375-A1CC-16120E8C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45" y="348865"/>
            <a:ext cx="11047975" cy="886046"/>
          </a:xfrm>
        </p:spPr>
        <p:txBody>
          <a:bodyPr anchor="ctr">
            <a:normAutofit/>
          </a:bodyPr>
          <a:lstStyle/>
          <a:p>
            <a:pPr algn="ctr"/>
            <a:r>
              <a:rPr lang="en-US" sz="1500">
                <a:solidFill>
                  <a:srgbClr val="FFFFFF"/>
                </a:solidFill>
              </a:rPr>
              <a:t>Two Important Considerations with New Death Distribution Rules 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93606D7-202A-4A3F-9CD5-D9A47074B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517064"/>
              </p:ext>
            </p:extLst>
          </p:nvPr>
        </p:nvGraphicFramePr>
        <p:xfrm>
          <a:off x="644056" y="1687399"/>
          <a:ext cx="10927829" cy="461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080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44FC-C8B3-469B-9DA4-49A273D5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29696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Eligible Designated Beneficiary</a:t>
            </a: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C47C01D4-E47B-41D1-B564-FCF3F1686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138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934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C473-D9DC-46C8-938C-3EDC98E5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Designated Beneficiary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3A82B-2771-4C73-83D4-BDA216B6F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Pre-SECURE (Before 2020)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73E90-C271-452E-95C3-9263DA0E96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Non-spouse beneficiaries allowed to take distributions from the IRA based on the single life expectancy.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4AD5B0-C886-4344-B4C4-98789E2A3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Post SECURE (After 2019)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45B53-78FC-4195-8CC4-BBC9A2AE67E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Designated Beneficiaries must deplete IRA by 12/31 of the 10</a:t>
            </a:r>
            <a:r>
              <a:rPr lang="en-US" baseline="30000" dirty="0"/>
              <a:t>th</a:t>
            </a:r>
            <a:r>
              <a:rPr lang="en-US" dirty="0"/>
              <a:t> year following year of IRA owner’s death.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Example:  Peter died in Feb 13, 2021.  His son, Paul, must deplete the entire IRA by 12/31/2031.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7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ynovus 2018">
  <a:themeElements>
    <a:clrScheme name="Synovus Colors 2">
      <a:dk1>
        <a:srgbClr val="000000"/>
      </a:dk1>
      <a:lt1>
        <a:srgbClr val="FFFFFF"/>
      </a:lt1>
      <a:dk2>
        <a:srgbClr val="E61E24"/>
      </a:dk2>
      <a:lt2>
        <a:srgbClr val="3C3E3E"/>
      </a:lt2>
      <a:accent1>
        <a:srgbClr val="E61E24"/>
      </a:accent1>
      <a:accent2>
        <a:srgbClr val="3C3E3E"/>
      </a:accent2>
      <a:accent3>
        <a:srgbClr val="00B5D5"/>
      </a:accent3>
      <a:accent4>
        <a:srgbClr val="01A98E"/>
      </a:accent4>
      <a:accent5>
        <a:srgbClr val="8F0F57"/>
      </a:accent5>
      <a:accent6>
        <a:srgbClr val="ADAFAF"/>
      </a:accent6>
      <a:hlink>
        <a:srgbClr val="0563C1"/>
      </a:hlink>
      <a:folHlink>
        <a:srgbClr val="954F72"/>
      </a:folHlink>
    </a:clrScheme>
    <a:fontScheme name="Custom 1">
      <a:majorFont>
        <a:latin typeface="Franklin Gothic Medium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91440" rtlCol="0">
        <a:spAutoFit/>
      </a:bodyPr>
      <a:lstStyle>
        <a:defPPr>
          <a:defRPr sz="130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ynovus-PowerPoint Template [Read-Only]" id="{81BDDA7B-566F-49BE-8CC0-C6BC749B13E8}" vid="{96615530-05D2-48D7-8965-5F3E3A9C5D1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840</Words>
  <Application>Microsoft Office PowerPoint</Application>
  <PresentationFormat>Widescreen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Daytona</vt:lpstr>
      <vt:lpstr>Franklin Gothic Demi</vt:lpstr>
      <vt:lpstr>Franklin Gothic Medium</vt:lpstr>
      <vt:lpstr>Tahoma</vt:lpstr>
      <vt:lpstr>Wingdings 2</vt:lpstr>
      <vt:lpstr>Office Theme</vt:lpstr>
      <vt:lpstr>Synovus 2018</vt:lpstr>
      <vt:lpstr>The Demise of the Stretch IRA</vt:lpstr>
      <vt:lpstr>SECURE Act Bipartisan bill signed 12/2019 Effective January 1, 2020 </vt:lpstr>
      <vt:lpstr>PowerPoint Presentation</vt:lpstr>
      <vt:lpstr>PowerPoint Presentation</vt:lpstr>
      <vt:lpstr>Direct Effects to the IRA Owner</vt:lpstr>
      <vt:lpstr>PowerPoint Presentation</vt:lpstr>
      <vt:lpstr>Two Important Considerations with New Death Distribution Rules  </vt:lpstr>
      <vt:lpstr>Eligible Designated Beneficiary</vt:lpstr>
      <vt:lpstr>Designated Beneficiary</vt:lpstr>
      <vt:lpstr>Beneficiary/Successor Beneficiary in a Post SECURE Act World</vt:lpstr>
      <vt:lpstr>Why is the 10 Year Rule Problematic??</vt:lpstr>
      <vt:lpstr>Strategies to help minimize the taxman’s impact and transfer wealth in the post-SECURE Act world</vt:lpstr>
      <vt:lpstr>Questions</vt:lpstr>
      <vt:lpstr>Disclosures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Archer,Kristen E</dc:creator>
  <cp:lastModifiedBy>Witherspoon, James</cp:lastModifiedBy>
  <cp:revision>70</cp:revision>
  <dcterms:created xsi:type="dcterms:W3CDTF">2022-01-16T17:56:40Z</dcterms:created>
  <dcterms:modified xsi:type="dcterms:W3CDTF">2022-02-09T15:10:17Z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1022c8-c2d9-4fde-beb6-285d630d38a6_Enabled">
    <vt:lpwstr>true</vt:lpwstr>
  </property>
  <property fmtid="{D5CDD505-2E9C-101B-9397-08002B2CF9AE}" pid="3" name="MSIP_Label_091022c8-c2d9-4fde-beb6-285d630d38a6_SetDate">
    <vt:lpwstr>2022-01-16T17:56:49Z</vt:lpwstr>
  </property>
  <property fmtid="{D5CDD505-2E9C-101B-9397-08002B2CF9AE}" pid="4" name="MSIP_Label_091022c8-c2d9-4fde-beb6-285d630d38a6_Method">
    <vt:lpwstr>Standard</vt:lpwstr>
  </property>
  <property fmtid="{D5CDD505-2E9C-101B-9397-08002B2CF9AE}" pid="5" name="MSIP_Label_091022c8-c2d9-4fde-beb6-285d630d38a6_Name">
    <vt:lpwstr>Internal Use Only (Not Protected)</vt:lpwstr>
  </property>
  <property fmtid="{D5CDD505-2E9C-101B-9397-08002B2CF9AE}" pid="6" name="MSIP_Label_091022c8-c2d9-4fde-beb6-285d630d38a6_SiteId">
    <vt:lpwstr>28db3595-d311-4e14-b40c-0ca2d9182088</vt:lpwstr>
  </property>
  <property fmtid="{D5CDD505-2E9C-101B-9397-08002B2CF9AE}" pid="7" name="MSIP_Label_091022c8-c2d9-4fde-beb6-285d630d38a6_ActionId">
    <vt:lpwstr>b0c9bde9-efea-488e-8455-7dadcc914328</vt:lpwstr>
  </property>
  <property fmtid="{D5CDD505-2E9C-101B-9397-08002B2CF9AE}" pid="8" name="MSIP_Label_091022c8-c2d9-4fde-beb6-285d630d38a6_ContentBits">
    <vt:lpwstr>0</vt:lpwstr>
  </property>
</Properties>
</file>